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</p:sldMasterIdLst>
  <p:sldIdLst>
    <p:sldId id="259" r:id="rId3"/>
    <p:sldId id="260" r:id="rId4"/>
    <p:sldId id="286" r:id="rId5"/>
    <p:sldId id="284" r:id="rId6"/>
    <p:sldId id="283" r:id="rId7"/>
    <p:sldId id="261" r:id="rId8"/>
    <p:sldId id="262" r:id="rId9"/>
    <p:sldId id="269" r:id="rId10"/>
    <p:sldId id="270" r:id="rId11"/>
    <p:sldId id="287" r:id="rId12"/>
    <p:sldId id="288" r:id="rId13"/>
    <p:sldId id="289" r:id="rId14"/>
    <p:sldId id="290" r:id="rId15"/>
    <p:sldId id="292" r:id="rId16"/>
    <p:sldId id="293" r:id="rId17"/>
    <p:sldId id="291" r:id="rId18"/>
    <p:sldId id="294" r:id="rId19"/>
    <p:sldId id="295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7063"/>
    <a:srgbClr val="E96A00"/>
    <a:srgbClr val="6CC0E6"/>
    <a:srgbClr val="014139"/>
    <a:srgbClr val="72C3E9"/>
    <a:srgbClr val="00B0F0"/>
    <a:srgbClr val="D2E2FA"/>
    <a:srgbClr val="3216AA"/>
    <a:srgbClr val="221BA5"/>
    <a:srgbClr val="220F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9" autoAdjust="0"/>
    <p:restoredTop sz="94660"/>
  </p:normalViewPr>
  <p:slideViewPr>
    <p:cSldViewPr snapToGrid="0">
      <p:cViewPr varScale="1">
        <p:scale>
          <a:sx n="63" d="100"/>
          <a:sy n="63" d="100"/>
        </p:scale>
        <p:origin x="30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0270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BC2877-7F56-40AC-AFBB-FC976F5E48EE}" type="datetimeFigureOut">
              <a:rPr lang="es-ES" smtClean="0"/>
              <a:t>24/10/2023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E971A40-9A88-4AAB-84CE-9BDFA1F8B9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9063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C7165DA-F707-6C9E-F4E2-951A8BEC14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A9C33612-5FF4-45BB-BD43-F178EB655B68}" type="datetimeFigureOut">
              <a:rPr lang="es-ES" smtClean="0"/>
              <a:t>24/10/2023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278E6C0-CF31-C942-1A7F-6CD8EF818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5B13B66-B126-E2FE-859F-E2391213C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0247C35-ABD2-4404-A93C-DCAE1DCFB9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6590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FF2EAC82-3392-F541-C486-A3E69213C3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1842"/>
          <a:stretch/>
        </p:blipFill>
        <p:spPr>
          <a:xfrm>
            <a:off x="935806" y="1174750"/>
            <a:ext cx="7477944" cy="5230958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D0032709-1CE7-6688-2459-EFDEF77D975C}"/>
              </a:ext>
            </a:extLst>
          </p:cNvPr>
          <p:cNvSpPr/>
          <p:nvPr userDrawn="1"/>
        </p:nvSpPr>
        <p:spPr>
          <a:xfrm>
            <a:off x="396875" y="990600"/>
            <a:ext cx="8350250" cy="5727700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4255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3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404476C4-CB41-D9CD-866A-3753BF5586D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35000"/>
                    </a14:imgEffect>
                    <a14:imgEffect>
                      <a14:saturation sat="6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44000" cy="6858000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80436DD0-C684-CAFB-EC87-69F88215BC5B}"/>
              </a:ext>
            </a:extLst>
          </p:cNvPr>
          <p:cNvSpPr/>
          <p:nvPr userDrawn="1"/>
        </p:nvSpPr>
        <p:spPr>
          <a:xfrm>
            <a:off x="-23150" y="718146"/>
            <a:ext cx="9190299" cy="6181380"/>
          </a:xfrm>
          <a:prstGeom prst="rect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2517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hyperlink" Target="mailto:Hiri-berroneratzea@euskadi.eus" TargetMode="External"/><Relationship Id="rId7" Type="http://schemas.openxmlformats.org/officeDocument/2006/relationships/image" Target="../media/image6.png"/><Relationship Id="rId2" Type="http://schemas.openxmlformats.org/officeDocument/2006/relationships/hyperlink" Target="mailto:Lurraldea@euskadi.eus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6.png"/><Relationship Id="rId4" Type="http://schemas.openxmlformats.org/officeDocument/2006/relationships/image" Target="../media/image1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77FE87E-3AD2-E4D9-D5E1-8FC5ADE10260}"/>
              </a:ext>
            </a:extLst>
          </p:cNvPr>
          <p:cNvSpPr txBox="1"/>
          <p:nvPr/>
        </p:nvSpPr>
        <p:spPr>
          <a:xfrm>
            <a:off x="1263884" y="3541063"/>
            <a:ext cx="6869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latin typeface="Segoe UI Semibold" panose="020B0702040204020203" pitchFamily="34" charset="0"/>
                <a:ea typeface="Calibri Light" panose="020F0302020204030204" pitchFamily="34" charset="0"/>
                <a:cs typeface="Segoe UI Semibold" panose="020B0702040204020203" pitchFamily="34" charset="0"/>
              </a:rPr>
              <a:t>Transición energética: impacto territorial y justicia social (en Euskadi)</a:t>
            </a:r>
            <a:endParaRPr lang="es-ES" sz="2000" dirty="0">
              <a:effectLst/>
              <a:latin typeface="Segoe UI Semibold" panose="020B0702040204020203" pitchFamily="34" charset="0"/>
              <a:ea typeface="Calibri Light" panose="020F0302020204030204" pitchFamily="34" charset="0"/>
              <a:cs typeface="Segoe UI Semibold" panose="020B0702040204020203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E223573-D2D4-69C6-F069-274DA4BECD80}"/>
              </a:ext>
            </a:extLst>
          </p:cNvPr>
          <p:cNvSpPr txBox="1"/>
          <p:nvPr/>
        </p:nvSpPr>
        <p:spPr>
          <a:xfrm>
            <a:off x="1954393" y="4435107"/>
            <a:ext cx="5131955" cy="10824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300"/>
              </a:spcAft>
              <a:tabLst>
                <a:tab pos="4093845" algn="l"/>
              </a:tabLst>
            </a:pPr>
            <a:r>
              <a:rPr lang="es-ES" sz="14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Jon Asua Aberasturi. Responsable del Servicio de Ordenación del Territorio y Planeamiento. Gobierno Vasco</a:t>
            </a:r>
          </a:p>
          <a:p>
            <a:pPr algn="ctr">
              <a:lnSpc>
                <a:spcPct val="115000"/>
              </a:lnSpc>
              <a:spcAft>
                <a:spcPts val="300"/>
              </a:spcAft>
              <a:tabLst>
                <a:tab pos="4093845" algn="l"/>
              </a:tabLst>
            </a:pPr>
            <a:endParaRPr lang="es-ES" sz="1400" b="1" dirty="0">
              <a:solidFill>
                <a:schemeClr val="tx1">
                  <a:lumMod val="65000"/>
                  <a:lumOff val="35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>
              <a:lnSpc>
                <a:spcPct val="115000"/>
              </a:lnSpc>
              <a:spcAft>
                <a:spcPts val="300"/>
              </a:spcAft>
              <a:tabLst>
                <a:tab pos="4093845" algn="l"/>
              </a:tabLst>
            </a:pPr>
            <a:r>
              <a:rPr lang="es-ES" sz="105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Segoe UI Semibold" panose="020B0702040204020203" pitchFamily="34" charset="0"/>
                <a:cs typeface="Segoe UI Semibold" panose="020B0702040204020203" pitchFamily="34" charset="0"/>
              </a:rPr>
              <a:t>2023-10-25</a:t>
            </a:r>
            <a:endParaRPr lang="es-ES" sz="1050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Segoe UI Semibold" panose="020B0702040204020203" pitchFamily="34" charset="0"/>
            </a:endParaRPr>
          </a:p>
        </p:txBody>
      </p:sp>
      <p:sp>
        <p:nvSpPr>
          <p:cNvPr id="4" name="Diagrama de flujo: documento 3">
            <a:extLst>
              <a:ext uri="{FF2B5EF4-FFF2-40B4-BE49-F238E27FC236}">
                <a16:creationId xmlns:a16="http://schemas.microsoft.com/office/drawing/2014/main" id="{CC48C3B5-7C23-5F2B-3F4F-A4939053DA13}"/>
              </a:ext>
            </a:extLst>
          </p:cNvPr>
          <p:cNvSpPr/>
          <p:nvPr/>
        </p:nvSpPr>
        <p:spPr>
          <a:xfrm>
            <a:off x="0" y="88900"/>
            <a:ext cx="9144000" cy="96895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12 w 21612"/>
              <a:gd name="connsiteY0" fmla="*/ 0 h 24687"/>
              <a:gd name="connsiteX1" fmla="*/ 21612 w 21612"/>
              <a:gd name="connsiteY1" fmla="*/ 0 h 24687"/>
              <a:gd name="connsiteX2" fmla="*/ 21612 w 21612"/>
              <a:gd name="connsiteY2" fmla="*/ 17322 h 24687"/>
              <a:gd name="connsiteX3" fmla="*/ 0 w 21612"/>
              <a:gd name="connsiteY3" fmla="*/ 23865 h 24687"/>
              <a:gd name="connsiteX4" fmla="*/ 12 w 21612"/>
              <a:gd name="connsiteY4" fmla="*/ 0 h 24687"/>
              <a:gd name="connsiteX0" fmla="*/ 12 w 21612"/>
              <a:gd name="connsiteY0" fmla="*/ 0 h 24554"/>
              <a:gd name="connsiteX1" fmla="*/ 21612 w 21612"/>
              <a:gd name="connsiteY1" fmla="*/ 0 h 24554"/>
              <a:gd name="connsiteX2" fmla="*/ 21580 w 21612"/>
              <a:gd name="connsiteY2" fmla="*/ 14849 h 24554"/>
              <a:gd name="connsiteX3" fmla="*/ 0 w 21612"/>
              <a:gd name="connsiteY3" fmla="*/ 23865 h 24554"/>
              <a:gd name="connsiteX4" fmla="*/ 12 w 21612"/>
              <a:gd name="connsiteY4" fmla="*/ 0 h 24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12" h="24554">
                <a:moveTo>
                  <a:pt x="12" y="0"/>
                </a:moveTo>
                <a:lnTo>
                  <a:pt x="21612" y="0"/>
                </a:lnTo>
                <a:cubicBezTo>
                  <a:pt x="21601" y="4950"/>
                  <a:pt x="21591" y="9899"/>
                  <a:pt x="21580" y="14849"/>
                </a:cubicBezTo>
                <a:cubicBezTo>
                  <a:pt x="10780" y="14849"/>
                  <a:pt x="10800" y="27615"/>
                  <a:pt x="0" y="23865"/>
                </a:cubicBezTo>
                <a:lnTo>
                  <a:pt x="12" y="0"/>
                </a:lnTo>
                <a:close/>
              </a:path>
            </a:pathLst>
          </a:custGeom>
          <a:solidFill>
            <a:srgbClr val="EFE5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84F3FE0-6CF0-2662-8FBF-0D47C07587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43" y="163785"/>
            <a:ext cx="1657865" cy="555576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84FE2A95-7A0E-4596-3E61-8918380BCD44}"/>
              </a:ext>
            </a:extLst>
          </p:cNvPr>
          <p:cNvSpPr/>
          <p:nvPr/>
        </p:nvSpPr>
        <p:spPr>
          <a:xfrm>
            <a:off x="95491" y="1132735"/>
            <a:ext cx="8953018" cy="2025650"/>
          </a:xfrm>
          <a:prstGeom prst="rect">
            <a:avLst/>
          </a:prstGeom>
          <a:solidFill>
            <a:srgbClr val="D2E2FA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D0B06F9-0AB2-8B8D-7A25-89A635A6C4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684" y="1480337"/>
            <a:ext cx="4662000" cy="133044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64FDC03-3E3F-3B54-E6EC-0E64294FF43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0342"/>
          <a:stretch/>
        </p:blipFill>
        <p:spPr>
          <a:xfrm>
            <a:off x="4932684" y="1497350"/>
            <a:ext cx="4353372" cy="1153665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89B59900-521D-7AB0-0EDD-64DB732D1CB5}"/>
              </a:ext>
            </a:extLst>
          </p:cNvPr>
          <p:cNvSpPr txBox="1"/>
          <p:nvPr/>
        </p:nvSpPr>
        <p:spPr>
          <a:xfrm>
            <a:off x="5815899" y="2497126"/>
            <a:ext cx="25869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C00000"/>
                </a:solidFill>
              </a:rPr>
              <a:t>Gijón, 25-27 de octubre de 2023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575A03A7-EC55-5B5E-57A4-C9DDFF971D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076" y="134829"/>
            <a:ext cx="3328178" cy="549732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3A8529D1-2EBD-087F-6C69-B59AA70F5C4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88384" y="5725265"/>
            <a:ext cx="3367231" cy="633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177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iagrama de flujo: documento 3">
            <a:extLst>
              <a:ext uri="{FF2B5EF4-FFF2-40B4-BE49-F238E27FC236}">
                <a16:creationId xmlns:a16="http://schemas.microsoft.com/office/drawing/2014/main" id="{BA038E8E-12FC-36BA-27A0-2084D7BB61B9}"/>
              </a:ext>
            </a:extLst>
          </p:cNvPr>
          <p:cNvSpPr/>
          <p:nvPr/>
        </p:nvSpPr>
        <p:spPr>
          <a:xfrm>
            <a:off x="0" y="88900"/>
            <a:ext cx="9144000" cy="60049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12 w 21612"/>
              <a:gd name="connsiteY0" fmla="*/ 0 h 24687"/>
              <a:gd name="connsiteX1" fmla="*/ 21612 w 21612"/>
              <a:gd name="connsiteY1" fmla="*/ 0 h 24687"/>
              <a:gd name="connsiteX2" fmla="*/ 21612 w 21612"/>
              <a:gd name="connsiteY2" fmla="*/ 17322 h 24687"/>
              <a:gd name="connsiteX3" fmla="*/ 0 w 21612"/>
              <a:gd name="connsiteY3" fmla="*/ 23865 h 24687"/>
              <a:gd name="connsiteX4" fmla="*/ 12 w 21612"/>
              <a:gd name="connsiteY4" fmla="*/ 0 h 24687"/>
              <a:gd name="connsiteX0" fmla="*/ 12 w 21612"/>
              <a:gd name="connsiteY0" fmla="*/ 0 h 24554"/>
              <a:gd name="connsiteX1" fmla="*/ 21612 w 21612"/>
              <a:gd name="connsiteY1" fmla="*/ 0 h 24554"/>
              <a:gd name="connsiteX2" fmla="*/ 21580 w 21612"/>
              <a:gd name="connsiteY2" fmla="*/ 14849 h 24554"/>
              <a:gd name="connsiteX3" fmla="*/ 0 w 21612"/>
              <a:gd name="connsiteY3" fmla="*/ 23865 h 24554"/>
              <a:gd name="connsiteX4" fmla="*/ 12 w 21612"/>
              <a:gd name="connsiteY4" fmla="*/ 0 h 24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12" h="24554">
                <a:moveTo>
                  <a:pt x="12" y="0"/>
                </a:moveTo>
                <a:lnTo>
                  <a:pt x="21612" y="0"/>
                </a:lnTo>
                <a:cubicBezTo>
                  <a:pt x="21601" y="4950"/>
                  <a:pt x="21591" y="9899"/>
                  <a:pt x="21580" y="14849"/>
                </a:cubicBezTo>
                <a:cubicBezTo>
                  <a:pt x="10780" y="14849"/>
                  <a:pt x="10800" y="27615"/>
                  <a:pt x="0" y="23865"/>
                </a:cubicBezTo>
                <a:lnTo>
                  <a:pt x="12" y="0"/>
                </a:lnTo>
                <a:close/>
              </a:path>
            </a:pathLst>
          </a:custGeom>
          <a:solidFill>
            <a:srgbClr val="EFE5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23ED42D6-2003-D66F-B906-9D0EBBF790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83" y="163784"/>
            <a:ext cx="1077620" cy="361127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7A7515A-0686-1682-CDDE-6A099A68B9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1798"/>
          <a:stretch/>
        </p:blipFill>
        <p:spPr>
          <a:xfrm>
            <a:off x="6419949" y="203714"/>
            <a:ext cx="2060331" cy="642393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9C4EC867-C1FC-07A7-9F10-2D6C3D9B94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068" y="139246"/>
            <a:ext cx="2334882" cy="385664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76B6702A-1CC5-8E9F-5EE1-B7A954028778}"/>
              </a:ext>
            </a:extLst>
          </p:cNvPr>
          <p:cNvSpPr/>
          <p:nvPr/>
        </p:nvSpPr>
        <p:spPr>
          <a:xfrm>
            <a:off x="0" y="1282535"/>
            <a:ext cx="9144000" cy="557546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DE4971A3-CF5A-FE6B-B60B-FCBEBC2D3CA3}"/>
              </a:ext>
            </a:extLst>
          </p:cNvPr>
          <p:cNvSpPr txBox="1"/>
          <p:nvPr/>
        </p:nvSpPr>
        <p:spPr>
          <a:xfrm>
            <a:off x="5283200" y="6399768"/>
            <a:ext cx="3829203" cy="369332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r"/>
            <a:r>
              <a:rPr lang="es-ES" b="1" dirty="0">
                <a:solidFill>
                  <a:schemeClr val="bg1"/>
                </a:solidFill>
              </a:rPr>
              <a:t>Transición energética. </a:t>
            </a:r>
            <a:r>
              <a:rPr lang="es-ES" b="1" dirty="0">
                <a:solidFill>
                  <a:srgbClr val="E96A00"/>
                </a:solidFill>
              </a:rPr>
              <a:t>Planificación</a:t>
            </a:r>
          </a:p>
        </p:txBody>
      </p:sp>
    </p:spTree>
    <p:extLst>
      <p:ext uri="{BB962C8B-B14F-4D97-AF65-F5344CB8AC3E}">
        <p14:creationId xmlns:p14="http://schemas.microsoft.com/office/powerpoint/2010/main" val="19433632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iagrama de flujo: documento 3">
            <a:extLst>
              <a:ext uri="{FF2B5EF4-FFF2-40B4-BE49-F238E27FC236}">
                <a16:creationId xmlns:a16="http://schemas.microsoft.com/office/drawing/2014/main" id="{BA038E8E-12FC-36BA-27A0-2084D7BB61B9}"/>
              </a:ext>
            </a:extLst>
          </p:cNvPr>
          <p:cNvSpPr/>
          <p:nvPr/>
        </p:nvSpPr>
        <p:spPr>
          <a:xfrm>
            <a:off x="0" y="88900"/>
            <a:ext cx="9144000" cy="60049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12 w 21612"/>
              <a:gd name="connsiteY0" fmla="*/ 0 h 24687"/>
              <a:gd name="connsiteX1" fmla="*/ 21612 w 21612"/>
              <a:gd name="connsiteY1" fmla="*/ 0 h 24687"/>
              <a:gd name="connsiteX2" fmla="*/ 21612 w 21612"/>
              <a:gd name="connsiteY2" fmla="*/ 17322 h 24687"/>
              <a:gd name="connsiteX3" fmla="*/ 0 w 21612"/>
              <a:gd name="connsiteY3" fmla="*/ 23865 h 24687"/>
              <a:gd name="connsiteX4" fmla="*/ 12 w 21612"/>
              <a:gd name="connsiteY4" fmla="*/ 0 h 24687"/>
              <a:gd name="connsiteX0" fmla="*/ 12 w 21612"/>
              <a:gd name="connsiteY0" fmla="*/ 0 h 24554"/>
              <a:gd name="connsiteX1" fmla="*/ 21612 w 21612"/>
              <a:gd name="connsiteY1" fmla="*/ 0 h 24554"/>
              <a:gd name="connsiteX2" fmla="*/ 21580 w 21612"/>
              <a:gd name="connsiteY2" fmla="*/ 14849 h 24554"/>
              <a:gd name="connsiteX3" fmla="*/ 0 w 21612"/>
              <a:gd name="connsiteY3" fmla="*/ 23865 h 24554"/>
              <a:gd name="connsiteX4" fmla="*/ 12 w 21612"/>
              <a:gd name="connsiteY4" fmla="*/ 0 h 24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12" h="24554">
                <a:moveTo>
                  <a:pt x="12" y="0"/>
                </a:moveTo>
                <a:lnTo>
                  <a:pt x="21612" y="0"/>
                </a:lnTo>
                <a:cubicBezTo>
                  <a:pt x="21601" y="4950"/>
                  <a:pt x="21591" y="9899"/>
                  <a:pt x="21580" y="14849"/>
                </a:cubicBezTo>
                <a:cubicBezTo>
                  <a:pt x="10780" y="14849"/>
                  <a:pt x="10800" y="27615"/>
                  <a:pt x="0" y="23865"/>
                </a:cubicBezTo>
                <a:lnTo>
                  <a:pt x="12" y="0"/>
                </a:lnTo>
                <a:close/>
              </a:path>
            </a:pathLst>
          </a:custGeom>
          <a:solidFill>
            <a:srgbClr val="EFE5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23ED42D6-2003-D66F-B906-9D0EBBF790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83" y="163784"/>
            <a:ext cx="1077620" cy="361127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7A7515A-0686-1682-CDDE-6A099A68B9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1798"/>
          <a:stretch/>
        </p:blipFill>
        <p:spPr>
          <a:xfrm>
            <a:off x="6419949" y="203714"/>
            <a:ext cx="2060331" cy="642393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9C4EC867-C1FC-07A7-9F10-2D6C3D9B94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068" y="139246"/>
            <a:ext cx="2334882" cy="385664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326FDE1E-BBE5-7E2E-8F57-BE301AE07418}"/>
              </a:ext>
            </a:extLst>
          </p:cNvPr>
          <p:cNvSpPr/>
          <p:nvPr/>
        </p:nvSpPr>
        <p:spPr>
          <a:xfrm>
            <a:off x="8006080" y="6370320"/>
            <a:ext cx="1137920" cy="487680"/>
          </a:xfrm>
          <a:prstGeom prst="rect">
            <a:avLst/>
          </a:prstGeom>
          <a:solidFill>
            <a:srgbClr val="E96A00"/>
          </a:solidFill>
          <a:ln>
            <a:solidFill>
              <a:srgbClr val="E96A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6D9A499-DE25-E2D5-C573-F29994B0EE61}"/>
              </a:ext>
            </a:extLst>
          </p:cNvPr>
          <p:cNvSpPr txBox="1"/>
          <p:nvPr/>
        </p:nvSpPr>
        <p:spPr>
          <a:xfrm>
            <a:off x="8006080" y="6441440"/>
            <a:ext cx="1106323" cy="369332"/>
          </a:xfrm>
          <a:prstGeom prst="rect">
            <a:avLst/>
          </a:prstGeom>
          <a:solidFill>
            <a:srgbClr val="E96A00"/>
          </a:solidFill>
          <a:ln>
            <a:solidFill>
              <a:srgbClr val="E96A00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es-ES" b="1" dirty="0">
                <a:solidFill>
                  <a:schemeClr val="bg1"/>
                </a:solidFill>
              </a:rPr>
              <a:t>PTS EERR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EC07B10-AD43-3DF8-62F7-2C19B9C94A9D}"/>
              </a:ext>
            </a:extLst>
          </p:cNvPr>
          <p:cNvSpPr txBox="1"/>
          <p:nvPr/>
        </p:nvSpPr>
        <p:spPr>
          <a:xfrm>
            <a:off x="8077200" y="6399768"/>
            <a:ext cx="1035203" cy="369332"/>
          </a:xfrm>
          <a:prstGeom prst="rect">
            <a:avLst/>
          </a:prstGeom>
          <a:solidFill>
            <a:srgbClr val="E96A00"/>
          </a:solidFill>
          <a:ln>
            <a:solidFill>
              <a:srgbClr val="E96A00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es-ES" b="1" dirty="0" err="1">
                <a:solidFill>
                  <a:schemeClr val="bg1"/>
                </a:solidFill>
              </a:rPr>
              <a:t>pts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eerr</a:t>
            </a:r>
            <a:r>
              <a:rPr lang="es-ES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BA0B12A8-33C7-F54F-7205-57341BFA49D4}"/>
              </a:ext>
            </a:extLst>
          </p:cNvPr>
          <p:cNvSpPr/>
          <p:nvPr/>
        </p:nvSpPr>
        <p:spPr>
          <a:xfrm>
            <a:off x="0" y="1330960"/>
            <a:ext cx="7904480" cy="5527040"/>
          </a:xfrm>
          <a:prstGeom prst="rect">
            <a:avLst/>
          </a:prstGeom>
          <a:solidFill>
            <a:srgbClr val="E96A00"/>
          </a:solidFill>
          <a:ln>
            <a:solidFill>
              <a:srgbClr val="E96A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9047A8F-286E-EB04-7492-78ECCB947689}"/>
              </a:ext>
            </a:extLst>
          </p:cNvPr>
          <p:cNvSpPr txBox="1"/>
          <p:nvPr/>
        </p:nvSpPr>
        <p:spPr>
          <a:xfrm rot="16200000">
            <a:off x="-427567" y="3876887"/>
            <a:ext cx="1265106" cy="369332"/>
          </a:xfrm>
          <a:prstGeom prst="rect">
            <a:avLst/>
          </a:prstGeom>
          <a:solidFill>
            <a:srgbClr val="E96A00"/>
          </a:solidFill>
          <a:ln>
            <a:solidFill>
              <a:srgbClr val="E96A00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es-ES" b="1" dirty="0">
                <a:solidFill>
                  <a:schemeClr val="bg1"/>
                </a:solidFill>
              </a:rPr>
              <a:t>Calificación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897167A5-54CC-9CF2-39B4-F0D5AA9E8B78}"/>
              </a:ext>
            </a:extLst>
          </p:cNvPr>
          <p:cNvSpPr txBox="1"/>
          <p:nvPr/>
        </p:nvSpPr>
        <p:spPr>
          <a:xfrm rot="16200000">
            <a:off x="341146" y="2988064"/>
            <a:ext cx="1265106" cy="646331"/>
          </a:xfrm>
          <a:prstGeom prst="rect">
            <a:avLst/>
          </a:prstGeom>
          <a:solidFill>
            <a:srgbClr val="E96A00"/>
          </a:solidFill>
          <a:ln>
            <a:solidFill>
              <a:srgbClr val="E96A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bg1"/>
                </a:solidFill>
              </a:rPr>
              <a:t>Tamaño o escala</a:t>
            </a:r>
          </a:p>
        </p:txBody>
      </p:sp>
      <p:sp>
        <p:nvSpPr>
          <p:cNvPr id="23" name="Rectángulo 1">
            <a:extLst>
              <a:ext uri="{FF2B5EF4-FFF2-40B4-BE49-F238E27FC236}">
                <a16:creationId xmlns:a16="http://schemas.microsoft.com/office/drawing/2014/main" id="{AB817FAD-3EF2-D2D4-1C99-8E80CD22DED2}"/>
              </a:ext>
            </a:extLst>
          </p:cNvPr>
          <p:cNvSpPr/>
          <p:nvPr/>
        </p:nvSpPr>
        <p:spPr>
          <a:xfrm>
            <a:off x="3046783" y="1487676"/>
            <a:ext cx="4557191" cy="3585597"/>
          </a:xfrm>
          <a:prstGeom prst="rect">
            <a:avLst/>
          </a:prstGeom>
          <a:solidFill>
            <a:srgbClr val="E96A00"/>
          </a:solidFill>
          <a:ln>
            <a:solidFill>
              <a:srgbClr val="E96A00"/>
            </a:solidFill>
          </a:ln>
        </p:spPr>
        <p:txBody>
          <a:bodyPr wrap="square" lIns="108000" rIns="108000">
            <a:spAutoFit/>
          </a:bodyPr>
          <a:lstStyle/>
          <a:p>
            <a:pPr marL="742950" lvl="3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_tradnl" sz="1400" b="1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Energía eólica: </a:t>
            </a:r>
            <a:r>
              <a:rPr lang="es-ES_tradnl" sz="1400" b="1" dirty="0" err="1">
                <a:solidFill>
                  <a:schemeClr val="bg1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nºAG</a:t>
            </a:r>
            <a:r>
              <a:rPr lang="es-ES_tradnl" sz="1400" b="1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≥5 o </a:t>
            </a:r>
            <a:r>
              <a:rPr lang="es-ES_tradnl" sz="1400" b="1" dirty="0" err="1">
                <a:solidFill>
                  <a:schemeClr val="bg1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pot</a:t>
            </a:r>
            <a:r>
              <a:rPr lang="es-ES_tradnl" sz="1400" b="1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≥ 30 MW </a:t>
            </a:r>
            <a:endParaRPr lang="es-ES" sz="1400" b="1" dirty="0">
              <a:solidFill>
                <a:schemeClr val="bg1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_tradnl" sz="1400" b="1" dirty="0">
                <a:solidFill>
                  <a:schemeClr val="bg1"/>
                </a:solidFill>
                <a:cs typeface="Calibri" panose="020F0502020204030204" pitchFamily="34" charset="0"/>
              </a:rPr>
              <a:t>Energía fotovoltaica: </a:t>
            </a:r>
          </a:p>
          <a:p>
            <a:pPr marL="1005750" lvl="2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_tradnl" sz="1400" b="1" dirty="0">
                <a:solidFill>
                  <a:schemeClr val="bg1"/>
                </a:solidFill>
                <a:cs typeface="Calibri" panose="020F0502020204030204" pitchFamily="34" charset="0"/>
              </a:rPr>
              <a:t>AF Álava Central: </a:t>
            </a:r>
            <a:r>
              <a:rPr lang="es-ES_tradnl" sz="1400" b="1" dirty="0" err="1">
                <a:solidFill>
                  <a:schemeClr val="bg1"/>
                </a:solidFill>
                <a:cs typeface="Calibri" panose="020F0502020204030204" pitchFamily="34" charset="0"/>
              </a:rPr>
              <a:t>sup</a:t>
            </a:r>
            <a:r>
              <a:rPr lang="es-ES_tradnl" sz="1400" b="1" dirty="0">
                <a:solidFill>
                  <a:schemeClr val="bg1"/>
                </a:solidFill>
                <a:cs typeface="Calibri" panose="020F0502020204030204" pitchFamily="34" charset="0"/>
              </a:rPr>
              <a:t>. ≥10 ha o </a:t>
            </a:r>
            <a:r>
              <a:rPr lang="es-ES_tradnl" sz="1400" b="1" dirty="0" err="1">
                <a:solidFill>
                  <a:schemeClr val="bg1"/>
                </a:solidFill>
                <a:cs typeface="Calibri" panose="020F0502020204030204" pitchFamily="34" charset="0"/>
              </a:rPr>
              <a:t>pot</a:t>
            </a:r>
            <a:r>
              <a:rPr lang="es-ES_tradnl" sz="1400" b="1" dirty="0">
                <a:solidFill>
                  <a:schemeClr val="bg1"/>
                </a:solidFill>
                <a:cs typeface="Calibri" panose="020F0502020204030204" pitchFamily="34" charset="0"/>
              </a:rPr>
              <a:t>.≥ 5 MW</a:t>
            </a:r>
            <a:endParaRPr lang="es-ES" sz="1400" b="1" dirty="0">
              <a:solidFill>
                <a:schemeClr val="bg1"/>
              </a:solidFill>
              <a:cs typeface="Calibri" panose="020F0502020204030204" pitchFamily="34" charset="0"/>
            </a:endParaRPr>
          </a:p>
          <a:p>
            <a:pPr marL="1005750" lvl="2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_tradnl" sz="1400" b="1" dirty="0">
                <a:solidFill>
                  <a:schemeClr val="bg1"/>
                </a:solidFill>
                <a:cs typeface="Calibri" panose="020F0502020204030204" pitchFamily="34" charset="0"/>
              </a:rPr>
              <a:t>Resto AF: sup≥5 ha o </a:t>
            </a:r>
            <a:r>
              <a:rPr lang="es-ES_tradnl" sz="1400" b="1" dirty="0" err="1">
                <a:solidFill>
                  <a:schemeClr val="bg1"/>
                </a:solidFill>
                <a:cs typeface="Calibri" panose="020F0502020204030204" pitchFamily="34" charset="0"/>
              </a:rPr>
              <a:t>pot</a:t>
            </a:r>
            <a:r>
              <a:rPr lang="es-ES_tradnl" sz="1400" b="1" dirty="0">
                <a:solidFill>
                  <a:schemeClr val="bg1"/>
                </a:solidFill>
                <a:cs typeface="Calibri" panose="020F0502020204030204" pitchFamily="34" charset="0"/>
              </a:rPr>
              <a:t>.≥ 2,5 MW</a:t>
            </a:r>
            <a:endParaRPr lang="es-ES" sz="1400" b="1" dirty="0">
              <a:solidFill>
                <a:schemeClr val="bg1"/>
              </a:solidFill>
              <a:cs typeface="Calibri" panose="020F0502020204030204" pitchFamily="34" charset="0"/>
            </a:endParaRPr>
          </a:p>
          <a:p>
            <a:pPr lvl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ES_tradnl" sz="1400" b="1" dirty="0">
              <a:solidFill>
                <a:schemeClr val="bg1"/>
              </a:solidFill>
              <a:cs typeface="Calibri" panose="020F0502020204030204" pitchFamily="34" charset="0"/>
            </a:endParaRPr>
          </a:p>
          <a:p>
            <a:pPr marL="742950" lvl="1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_tradnl" sz="1400" b="1" dirty="0">
                <a:solidFill>
                  <a:schemeClr val="bg1"/>
                </a:solidFill>
                <a:cs typeface="Calibri" panose="020F0502020204030204" pitchFamily="34" charset="0"/>
              </a:rPr>
              <a:t>Energía eólica: 1≤ </a:t>
            </a:r>
            <a:r>
              <a:rPr lang="es-ES_tradnl" sz="1400" b="1" dirty="0" err="1">
                <a:solidFill>
                  <a:schemeClr val="bg1"/>
                </a:solidFill>
                <a:cs typeface="Calibri" panose="020F0502020204030204" pitchFamily="34" charset="0"/>
              </a:rPr>
              <a:t>nºAG</a:t>
            </a:r>
            <a:r>
              <a:rPr lang="es-ES_tradnl" sz="1400" b="1" dirty="0">
                <a:solidFill>
                  <a:schemeClr val="bg1"/>
                </a:solidFill>
                <a:cs typeface="Calibri" panose="020F0502020204030204" pitchFamily="34" charset="0"/>
              </a:rPr>
              <a:t> &lt; 5 o 1MW ≤ </a:t>
            </a:r>
            <a:r>
              <a:rPr lang="es-ES_tradnl" sz="1400" b="1" dirty="0" err="1">
                <a:solidFill>
                  <a:schemeClr val="bg1"/>
                </a:solidFill>
                <a:cs typeface="Calibri" panose="020F0502020204030204" pitchFamily="34" charset="0"/>
              </a:rPr>
              <a:t>pot</a:t>
            </a:r>
            <a:r>
              <a:rPr lang="es-ES_tradnl" sz="1400" b="1" dirty="0">
                <a:solidFill>
                  <a:schemeClr val="bg1"/>
                </a:solidFill>
                <a:cs typeface="Calibri" panose="020F0502020204030204" pitchFamily="34" charset="0"/>
              </a:rPr>
              <a:t>. &lt; 30MW</a:t>
            </a:r>
          </a:p>
          <a:p>
            <a:pPr marL="742950" lvl="1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_tradnl" sz="1400" b="1" dirty="0">
                <a:solidFill>
                  <a:schemeClr val="bg1"/>
                </a:solidFill>
                <a:cs typeface="Calibri" panose="020F0502020204030204" pitchFamily="34" charset="0"/>
              </a:rPr>
              <a:t>Energía fotovoltaica: </a:t>
            </a:r>
          </a:p>
          <a:p>
            <a:pPr marL="1005750" lvl="2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_tradnl" sz="1400" b="1" dirty="0">
                <a:solidFill>
                  <a:schemeClr val="bg1"/>
                </a:solidFill>
                <a:cs typeface="Calibri" panose="020F0502020204030204" pitchFamily="34" charset="0"/>
              </a:rPr>
              <a:t>AF Álava Central: </a:t>
            </a:r>
            <a:r>
              <a:rPr lang="es-ES_tradnl" sz="1400" b="1" dirty="0" err="1">
                <a:solidFill>
                  <a:schemeClr val="bg1"/>
                </a:solidFill>
                <a:cs typeface="Calibri" panose="020F0502020204030204" pitchFamily="34" charset="0"/>
              </a:rPr>
              <a:t>sup</a:t>
            </a:r>
            <a:r>
              <a:rPr lang="es-ES_tradnl" sz="1400" b="1" dirty="0">
                <a:solidFill>
                  <a:schemeClr val="bg1"/>
                </a:solidFill>
                <a:cs typeface="Calibri" panose="020F0502020204030204" pitchFamily="34" charset="0"/>
              </a:rPr>
              <a:t>. &lt; 10ha y 1MW ≤ </a:t>
            </a:r>
            <a:r>
              <a:rPr lang="es-ES_tradnl" sz="1400" b="1" dirty="0" err="1">
                <a:solidFill>
                  <a:schemeClr val="bg1"/>
                </a:solidFill>
                <a:cs typeface="Calibri" panose="020F0502020204030204" pitchFamily="34" charset="0"/>
              </a:rPr>
              <a:t>pot</a:t>
            </a:r>
            <a:r>
              <a:rPr lang="es-ES_tradnl" sz="1400" b="1" dirty="0">
                <a:solidFill>
                  <a:schemeClr val="bg1"/>
                </a:solidFill>
                <a:cs typeface="Calibri" panose="020F0502020204030204" pitchFamily="34" charset="0"/>
              </a:rPr>
              <a:t>. &lt; 5MW</a:t>
            </a:r>
          </a:p>
          <a:p>
            <a:pPr marL="1005750" lvl="2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_tradnl" sz="1400" b="1" dirty="0">
                <a:solidFill>
                  <a:schemeClr val="bg1"/>
                </a:solidFill>
                <a:cs typeface="Calibri" panose="020F0502020204030204" pitchFamily="34" charset="0"/>
              </a:rPr>
              <a:t>Resto AF: </a:t>
            </a:r>
            <a:r>
              <a:rPr lang="es-ES_tradnl" sz="1400" b="1" dirty="0" err="1">
                <a:solidFill>
                  <a:schemeClr val="bg1"/>
                </a:solidFill>
                <a:cs typeface="Calibri" panose="020F0502020204030204" pitchFamily="34" charset="0"/>
              </a:rPr>
              <a:t>sup</a:t>
            </a:r>
            <a:r>
              <a:rPr lang="es-ES_tradnl" sz="1400" b="1" dirty="0">
                <a:solidFill>
                  <a:schemeClr val="bg1"/>
                </a:solidFill>
                <a:cs typeface="Calibri" panose="020F0502020204030204" pitchFamily="34" charset="0"/>
              </a:rPr>
              <a:t>. &lt; 5ha y 1MW ≤ </a:t>
            </a:r>
            <a:r>
              <a:rPr lang="es-ES_tradnl" sz="1400" b="1" dirty="0" err="1">
                <a:solidFill>
                  <a:schemeClr val="bg1"/>
                </a:solidFill>
                <a:cs typeface="Calibri" panose="020F0502020204030204" pitchFamily="34" charset="0"/>
              </a:rPr>
              <a:t>pot</a:t>
            </a:r>
            <a:r>
              <a:rPr lang="es-ES_tradnl" sz="1400" b="1" dirty="0">
                <a:solidFill>
                  <a:schemeClr val="bg1"/>
                </a:solidFill>
                <a:cs typeface="Calibri" panose="020F0502020204030204" pitchFamily="34" charset="0"/>
              </a:rPr>
              <a:t>. &lt; 2,5MW</a:t>
            </a:r>
            <a:endParaRPr lang="es-ES" sz="1400" b="1" dirty="0">
              <a:solidFill>
                <a:schemeClr val="bg1"/>
              </a:solidFill>
              <a:cs typeface="Calibri" panose="020F0502020204030204" pitchFamily="34" charset="0"/>
            </a:endParaRPr>
          </a:p>
          <a:p>
            <a:pPr marL="742950" lvl="2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_tradnl" sz="1400" b="1" dirty="0">
                <a:solidFill>
                  <a:schemeClr val="bg1"/>
                </a:solidFill>
                <a:cs typeface="Calibri" panose="020F0502020204030204" pitchFamily="34" charset="0"/>
              </a:rPr>
              <a:t>Instalaciones de c</a:t>
            </a:r>
            <a:r>
              <a:rPr lang="es-ES_tradnl" sz="1400" b="1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aracterísticas inferiores a las de mediana escala.</a:t>
            </a:r>
            <a:endParaRPr lang="es-ES" sz="1400" b="1" dirty="0">
              <a:solidFill>
                <a:schemeClr val="bg1"/>
              </a:solidFill>
              <a:latin typeface="+mn-lt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C3C14D3F-CE78-118B-772D-A88E64C6BAC8}"/>
              </a:ext>
            </a:extLst>
          </p:cNvPr>
          <p:cNvSpPr txBox="1"/>
          <p:nvPr/>
        </p:nvSpPr>
        <p:spPr>
          <a:xfrm>
            <a:off x="1516384" y="1898478"/>
            <a:ext cx="1711173" cy="369332"/>
          </a:xfrm>
          <a:prstGeom prst="rect">
            <a:avLst/>
          </a:prstGeom>
          <a:solidFill>
            <a:srgbClr val="E96A00"/>
          </a:solidFill>
          <a:ln>
            <a:solidFill>
              <a:srgbClr val="E96A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bg1"/>
                </a:solidFill>
              </a:rPr>
              <a:t>Gran escala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AFC0C94-C2F8-0D13-3D85-98FC0555A9FC}"/>
              </a:ext>
            </a:extLst>
          </p:cNvPr>
          <p:cNvSpPr txBox="1"/>
          <p:nvPr/>
        </p:nvSpPr>
        <p:spPr>
          <a:xfrm>
            <a:off x="1540026" y="3103063"/>
            <a:ext cx="1711173" cy="369332"/>
          </a:xfrm>
          <a:prstGeom prst="rect">
            <a:avLst/>
          </a:prstGeom>
          <a:solidFill>
            <a:srgbClr val="E96A00"/>
          </a:solidFill>
          <a:ln>
            <a:solidFill>
              <a:srgbClr val="E96A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bg1"/>
                </a:solidFill>
              </a:rPr>
              <a:t>Mediana escala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C4C2A3F8-2C47-6E21-4D23-36103466C1A8}"/>
              </a:ext>
            </a:extLst>
          </p:cNvPr>
          <p:cNvSpPr txBox="1"/>
          <p:nvPr/>
        </p:nvSpPr>
        <p:spPr>
          <a:xfrm>
            <a:off x="1540026" y="4509440"/>
            <a:ext cx="1711173" cy="369332"/>
          </a:xfrm>
          <a:prstGeom prst="rect">
            <a:avLst/>
          </a:prstGeom>
          <a:solidFill>
            <a:srgbClr val="E96A00"/>
          </a:solidFill>
          <a:ln>
            <a:solidFill>
              <a:srgbClr val="E96A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bg1"/>
                </a:solidFill>
              </a:rPr>
              <a:t>Pequeña escala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B147EF10-20BC-7960-209F-8BB801E1F4B6}"/>
              </a:ext>
            </a:extLst>
          </p:cNvPr>
          <p:cNvSpPr txBox="1"/>
          <p:nvPr/>
        </p:nvSpPr>
        <p:spPr>
          <a:xfrm rot="16200000">
            <a:off x="359804" y="5753977"/>
            <a:ext cx="1265106" cy="369332"/>
          </a:xfrm>
          <a:prstGeom prst="rect">
            <a:avLst/>
          </a:prstGeom>
          <a:solidFill>
            <a:srgbClr val="E96A00"/>
          </a:solidFill>
          <a:ln>
            <a:solidFill>
              <a:srgbClr val="E96A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bg1"/>
                </a:solidFill>
              </a:rPr>
              <a:t>Destino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A7EB2736-F926-7155-AB6F-DF2F6B2D612A}"/>
              </a:ext>
            </a:extLst>
          </p:cNvPr>
          <p:cNvSpPr txBox="1"/>
          <p:nvPr/>
        </p:nvSpPr>
        <p:spPr>
          <a:xfrm>
            <a:off x="1640410" y="5373460"/>
            <a:ext cx="3236390" cy="369332"/>
          </a:xfrm>
          <a:prstGeom prst="rect">
            <a:avLst/>
          </a:prstGeom>
          <a:solidFill>
            <a:srgbClr val="E96A00"/>
          </a:solidFill>
          <a:ln>
            <a:solidFill>
              <a:srgbClr val="E96A00"/>
            </a:solidFill>
          </a:ln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Instalación de producción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3F7B58F1-220D-AD22-683C-05E234EFBEEF}"/>
              </a:ext>
            </a:extLst>
          </p:cNvPr>
          <p:cNvSpPr txBox="1"/>
          <p:nvPr/>
        </p:nvSpPr>
        <p:spPr>
          <a:xfrm>
            <a:off x="1640410" y="5850545"/>
            <a:ext cx="3236390" cy="369332"/>
          </a:xfrm>
          <a:prstGeom prst="rect">
            <a:avLst/>
          </a:prstGeom>
          <a:solidFill>
            <a:srgbClr val="E96A00"/>
          </a:solidFill>
          <a:ln>
            <a:solidFill>
              <a:srgbClr val="E96A00"/>
            </a:solidFill>
          </a:ln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Instalación de autoconsumo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F79362DA-E95E-8536-AA66-AB42AF6C9235}"/>
              </a:ext>
            </a:extLst>
          </p:cNvPr>
          <p:cNvSpPr txBox="1"/>
          <p:nvPr/>
        </p:nvSpPr>
        <p:spPr>
          <a:xfrm>
            <a:off x="1640410" y="6313049"/>
            <a:ext cx="3236390" cy="369332"/>
          </a:xfrm>
          <a:prstGeom prst="rect">
            <a:avLst/>
          </a:prstGeom>
          <a:solidFill>
            <a:srgbClr val="E96A00"/>
          </a:solidFill>
          <a:ln>
            <a:solidFill>
              <a:srgbClr val="E96A00"/>
            </a:solidFill>
          </a:ln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Comunidades energéticas</a:t>
            </a: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D12FD11A-E51E-9DE0-934A-381D6F6606D4}"/>
              </a:ext>
            </a:extLst>
          </p:cNvPr>
          <p:cNvSpPr/>
          <p:nvPr/>
        </p:nvSpPr>
        <p:spPr>
          <a:xfrm>
            <a:off x="579120" y="1487676"/>
            <a:ext cx="7132320" cy="35855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D1C3595F-D51F-25E5-2170-7CAC79575D65}"/>
              </a:ext>
            </a:extLst>
          </p:cNvPr>
          <p:cNvSpPr/>
          <p:nvPr/>
        </p:nvSpPr>
        <p:spPr>
          <a:xfrm>
            <a:off x="579120" y="5229989"/>
            <a:ext cx="7132320" cy="15520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77205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iagrama de flujo: documento 3">
            <a:extLst>
              <a:ext uri="{FF2B5EF4-FFF2-40B4-BE49-F238E27FC236}">
                <a16:creationId xmlns:a16="http://schemas.microsoft.com/office/drawing/2014/main" id="{BA038E8E-12FC-36BA-27A0-2084D7BB61B9}"/>
              </a:ext>
            </a:extLst>
          </p:cNvPr>
          <p:cNvSpPr/>
          <p:nvPr/>
        </p:nvSpPr>
        <p:spPr>
          <a:xfrm>
            <a:off x="0" y="88900"/>
            <a:ext cx="9144000" cy="60049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12 w 21612"/>
              <a:gd name="connsiteY0" fmla="*/ 0 h 24687"/>
              <a:gd name="connsiteX1" fmla="*/ 21612 w 21612"/>
              <a:gd name="connsiteY1" fmla="*/ 0 h 24687"/>
              <a:gd name="connsiteX2" fmla="*/ 21612 w 21612"/>
              <a:gd name="connsiteY2" fmla="*/ 17322 h 24687"/>
              <a:gd name="connsiteX3" fmla="*/ 0 w 21612"/>
              <a:gd name="connsiteY3" fmla="*/ 23865 h 24687"/>
              <a:gd name="connsiteX4" fmla="*/ 12 w 21612"/>
              <a:gd name="connsiteY4" fmla="*/ 0 h 24687"/>
              <a:gd name="connsiteX0" fmla="*/ 12 w 21612"/>
              <a:gd name="connsiteY0" fmla="*/ 0 h 24554"/>
              <a:gd name="connsiteX1" fmla="*/ 21612 w 21612"/>
              <a:gd name="connsiteY1" fmla="*/ 0 h 24554"/>
              <a:gd name="connsiteX2" fmla="*/ 21580 w 21612"/>
              <a:gd name="connsiteY2" fmla="*/ 14849 h 24554"/>
              <a:gd name="connsiteX3" fmla="*/ 0 w 21612"/>
              <a:gd name="connsiteY3" fmla="*/ 23865 h 24554"/>
              <a:gd name="connsiteX4" fmla="*/ 12 w 21612"/>
              <a:gd name="connsiteY4" fmla="*/ 0 h 24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12" h="24554">
                <a:moveTo>
                  <a:pt x="12" y="0"/>
                </a:moveTo>
                <a:lnTo>
                  <a:pt x="21612" y="0"/>
                </a:lnTo>
                <a:cubicBezTo>
                  <a:pt x="21601" y="4950"/>
                  <a:pt x="21591" y="9899"/>
                  <a:pt x="21580" y="14849"/>
                </a:cubicBezTo>
                <a:cubicBezTo>
                  <a:pt x="10780" y="14849"/>
                  <a:pt x="10800" y="27615"/>
                  <a:pt x="0" y="23865"/>
                </a:cubicBezTo>
                <a:lnTo>
                  <a:pt x="12" y="0"/>
                </a:lnTo>
                <a:close/>
              </a:path>
            </a:pathLst>
          </a:custGeom>
          <a:solidFill>
            <a:srgbClr val="EFE5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23ED42D6-2003-D66F-B906-9D0EBBF790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83" y="163784"/>
            <a:ext cx="1077620" cy="361127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7A7515A-0686-1682-CDDE-6A099A68B9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1798"/>
          <a:stretch/>
        </p:blipFill>
        <p:spPr>
          <a:xfrm>
            <a:off x="6419949" y="203714"/>
            <a:ext cx="2060331" cy="642393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9C4EC867-C1FC-07A7-9F10-2D6C3D9B94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068" y="139246"/>
            <a:ext cx="2334882" cy="385664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326FDE1E-BBE5-7E2E-8F57-BE301AE07418}"/>
              </a:ext>
            </a:extLst>
          </p:cNvPr>
          <p:cNvSpPr/>
          <p:nvPr/>
        </p:nvSpPr>
        <p:spPr>
          <a:xfrm>
            <a:off x="8006080" y="6370320"/>
            <a:ext cx="1137920" cy="487680"/>
          </a:xfrm>
          <a:prstGeom prst="rect">
            <a:avLst/>
          </a:prstGeom>
          <a:solidFill>
            <a:srgbClr val="E96A00"/>
          </a:solidFill>
          <a:ln>
            <a:solidFill>
              <a:srgbClr val="E96A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6D9A499-DE25-E2D5-C573-F29994B0EE61}"/>
              </a:ext>
            </a:extLst>
          </p:cNvPr>
          <p:cNvSpPr txBox="1"/>
          <p:nvPr/>
        </p:nvSpPr>
        <p:spPr>
          <a:xfrm>
            <a:off x="8006080" y="6441440"/>
            <a:ext cx="1106323" cy="369332"/>
          </a:xfrm>
          <a:prstGeom prst="rect">
            <a:avLst/>
          </a:prstGeom>
          <a:solidFill>
            <a:srgbClr val="E96A00"/>
          </a:solidFill>
          <a:ln>
            <a:solidFill>
              <a:srgbClr val="E96A00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es-ES" b="1" dirty="0">
                <a:solidFill>
                  <a:schemeClr val="bg1"/>
                </a:solidFill>
              </a:rPr>
              <a:t>PTS EERR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EC07B10-AD43-3DF8-62F7-2C19B9C94A9D}"/>
              </a:ext>
            </a:extLst>
          </p:cNvPr>
          <p:cNvSpPr txBox="1"/>
          <p:nvPr/>
        </p:nvSpPr>
        <p:spPr>
          <a:xfrm>
            <a:off x="8077200" y="6399768"/>
            <a:ext cx="1035203" cy="369332"/>
          </a:xfrm>
          <a:prstGeom prst="rect">
            <a:avLst/>
          </a:prstGeom>
          <a:solidFill>
            <a:srgbClr val="E96A00"/>
          </a:solidFill>
          <a:ln>
            <a:solidFill>
              <a:srgbClr val="E96A00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es-ES" b="1" dirty="0" err="1">
                <a:solidFill>
                  <a:schemeClr val="bg1"/>
                </a:solidFill>
              </a:rPr>
              <a:t>pts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eerr</a:t>
            </a:r>
            <a:r>
              <a:rPr lang="es-ES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BA0B12A8-33C7-F54F-7205-57341BFA49D4}"/>
              </a:ext>
            </a:extLst>
          </p:cNvPr>
          <p:cNvSpPr/>
          <p:nvPr/>
        </p:nvSpPr>
        <p:spPr>
          <a:xfrm>
            <a:off x="0" y="1330960"/>
            <a:ext cx="7904480" cy="5527040"/>
          </a:xfrm>
          <a:prstGeom prst="rect">
            <a:avLst/>
          </a:prstGeom>
          <a:solidFill>
            <a:srgbClr val="E96A00"/>
          </a:solidFill>
          <a:ln>
            <a:solidFill>
              <a:srgbClr val="E96A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9047A8F-286E-EB04-7492-78ECCB947689}"/>
              </a:ext>
            </a:extLst>
          </p:cNvPr>
          <p:cNvSpPr txBox="1"/>
          <p:nvPr/>
        </p:nvSpPr>
        <p:spPr>
          <a:xfrm rot="16200000">
            <a:off x="-427567" y="3876887"/>
            <a:ext cx="1265106" cy="369332"/>
          </a:xfrm>
          <a:prstGeom prst="rect">
            <a:avLst/>
          </a:prstGeom>
          <a:solidFill>
            <a:srgbClr val="E96A00"/>
          </a:solidFill>
          <a:ln>
            <a:solidFill>
              <a:srgbClr val="E96A00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es-ES" b="1" dirty="0">
                <a:solidFill>
                  <a:schemeClr val="bg1"/>
                </a:solidFill>
              </a:rPr>
              <a:t>Regulación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897167A5-54CC-9CF2-39B4-F0D5AA9E8B78}"/>
              </a:ext>
            </a:extLst>
          </p:cNvPr>
          <p:cNvSpPr txBox="1"/>
          <p:nvPr/>
        </p:nvSpPr>
        <p:spPr>
          <a:xfrm rot="16200000">
            <a:off x="111173" y="2905617"/>
            <a:ext cx="1901625" cy="646331"/>
          </a:xfrm>
          <a:prstGeom prst="rect">
            <a:avLst/>
          </a:prstGeom>
          <a:solidFill>
            <a:srgbClr val="E96A00"/>
          </a:solidFill>
          <a:ln>
            <a:solidFill>
              <a:srgbClr val="E96A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bg1"/>
                </a:solidFill>
              </a:rPr>
              <a:t>Zonificación por aptitud suelos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C3C14D3F-CE78-118B-772D-A88E64C6BAC8}"/>
              </a:ext>
            </a:extLst>
          </p:cNvPr>
          <p:cNvSpPr txBox="1"/>
          <p:nvPr/>
        </p:nvSpPr>
        <p:spPr>
          <a:xfrm>
            <a:off x="1219200" y="1661413"/>
            <a:ext cx="2679854" cy="369332"/>
          </a:xfrm>
          <a:prstGeom prst="rect">
            <a:avLst/>
          </a:prstGeom>
          <a:solidFill>
            <a:srgbClr val="E96A00"/>
          </a:solidFill>
          <a:ln>
            <a:solidFill>
              <a:srgbClr val="E96A00"/>
            </a:solidFill>
          </a:ln>
        </p:spPr>
        <p:txBody>
          <a:bodyPr wrap="squar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chemeClr val="bg1"/>
                </a:solidFill>
              </a:rPr>
              <a:t>Zonas de exclusión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AFC0C94-C2F8-0D13-3D85-98FC0555A9FC}"/>
              </a:ext>
            </a:extLst>
          </p:cNvPr>
          <p:cNvSpPr txBox="1"/>
          <p:nvPr/>
        </p:nvSpPr>
        <p:spPr>
          <a:xfrm>
            <a:off x="1427050" y="2098283"/>
            <a:ext cx="3236390" cy="369332"/>
          </a:xfrm>
          <a:prstGeom prst="rect">
            <a:avLst/>
          </a:prstGeom>
          <a:solidFill>
            <a:srgbClr val="E96A00"/>
          </a:solidFill>
          <a:ln>
            <a:solidFill>
              <a:srgbClr val="E96A00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chemeClr val="bg1"/>
                </a:solidFill>
              </a:rPr>
              <a:t>Localización seleccionada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C4C2A3F8-2C47-6E21-4D23-36103466C1A8}"/>
              </a:ext>
            </a:extLst>
          </p:cNvPr>
          <p:cNvSpPr txBox="1"/>
          <p:nvPr/>
        </p:nvSpPr>
        <p:spPr>
          <a:xfrm>
            <a:off x="1435223" y="2824222"/>
            <a:ext cx="2354615" cy="1200329"/>
          </a:xfrm>
          <a:prstGeom prst="rect">
            <a:avLst/>
          </a:prstGeom>
          <a:solidFill>
            <a:srgbClr val="E96A00"/>
          </a:solidFill>
          <a:ln>
            <a:solidFill>
              <a:srgbClr val="E96A00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chemeClr val="bg1"/>
                </a:solidFill>
              </a:rPr>
              <a:t>Zonas aptitud s/recurso y sensibilidad ambiental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B147EF10-20BC-7960-209F-8BB801E1F4B6}"/>
              </a:ext>
            </a:extLst>
          </p:cNvPr>
          <p:cNvSpPr txBox="1"/>
          <p:nvPr/>
        </p:nvSpPr>
        <p:spPr>
          <a:xfrm rot="16200000">
            <a:off x="359804" y="5615478"/>
            <a:ext cx="1265106" cy="646331"/>
          </a:xfrm>
          <a:prstGeom prst="rect">
            <a:avLst/>
          </a:prstGeom>
          <a:solidFill>
            <a:srgbClr val="E96A00"/>
          </a:solidFill>
          <a:ln>
            <a:solidFill>
              <a:srgbClr val="E96A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bg1"/>
                </a:solidFill>
              </a:rPr>
              <a:t>Matriz de usos</a:t>
            </a: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D12FD11A-E51E-9DE0-934A-381D6F6606D4}"/>
              </a:ext>
            </a:extLst>
          </p:cNvPr>
          <p:cNvSpPr/>
          <p:nvPr/>
        </p:nvSpPr>
        <p:spPr>
          <a:xfrm>
            <a:off x="579120" y="1487677"/>
            <a:ext cx="7132320" cy="310074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D1C3595F-D51F-25E5-2170-7CAC79575D65}"/>
              </a:ext>
            </a:extLst>
          </p:cNvPr>
          <p:cNvSpPr/>
          <p:nvPr/>
        </p:nvSpPr>
        <p:spPr>
          <a:xfrm>
            <a:off x="579120" y="4726788"/>
            <a:ext cx="7132320" cy="205529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3" name="Taula 7">
            <a:extLst>
              <a:ext uri="{FF2B5EF4-FFF2-40B4-BE49-F238E27FC236}">
                <a16:creationId xmlns:a16="http://schemas.microsoft.com/office/drawing/2014/main" id="{91BB7B46-12B5-CEE9-20BA-BE0ECDC5C3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8082086"/>
              </p:ext>
            </p:extLst>
          </p:nvPr>
        </p:nvGraphicFramePr>
        <p:xfrm>
          <a:off x="4358640" y="2193563"/>
          <a:ext cx="3230727" cy="2286000"/>
        </p:xfrm>
        <a:graphic>
          <a:graphicData uri="http://schemas.openxmlformats.org/drawingml/2006/table">
            <a:tbl>
              <a:tblPr firstRow="1" bandRow="1">
                <a:tableStyleId>{18603FDC-E32A-4AB5-989C-0864C3EAD2B8}</a:tableStyleId>
              </a:tblPr>
              <a:tblGrid>
                <a:gridCol w="968641">
                  <a:extLst>
                    <a:ext uri="{9D8B030D-6E8A-4147-A177-3AD203B41FA5}">
                      <a16:colId xmlns:a16="http://schemas.microsoft.com/office/drawing/2014/main" val="847024546"/>
                    </a:ext>
                  </a:extLst>
                </a:gridCol>
                <a:gridCol w="1131043">
                  <a:extLst>
                    <a:ext uri="{9D8B030D-6E8A-4147-A177-3AD203B41FA5}">
                      <a16:colId xmlns:a16="http://schemas.microsoft.com/office/drawing/2014/main" val="236509534"/>
                    </a:ext>
                  </a:extLst>
                </a:gridCol>
                <a:gridCol w="1131043">
                  <a:extLst>
                    <a:ext uri="{9D8B030D-6E8A-4147-A177-3AD203B41FA5}">
                      <a16:colId xmlns:a16="http://schemas.microsoft.com/office/drawing/2014/main" val="2835085225"/>
                    </a:ext>
                  </a:extLst>
                </a:gridCol>
              </a:tblGrid>
              <a:tr h="563325">
                <a:tc>
                  <a:txBody>
                    <a:bodyPr/>
                    <a:lstStyle/>
                    <a:p>
                      <a:pPr algn="ctr"/>
                      <a:r>
                        <a:rPr lang="es-ES" sz="1200" noProof="0" dirty="0">
                          <a:solidFill>
                            <a:schemeClr val="bg1"/>
                          </a:solidFill>
                        </a:rPr>
                        <a:t>Presencia de recurso favorable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noProof="0" dirty="0">
                          <a:solidFill>
                            <a:schemeClr val="bg1"/>
                          </a:solidFill>
                        </a:rPr>
                        <a:t>Sensibilidad ambiental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noProof="0" dirty="0">
                          <a:solidFill>
                            <a:schemeClr val="bg1"/>
                          </a:solidFill>
                        </a:rPr>
                        <a:t>Aptitud del territorio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0182542"/>
                  </a:ext>
                </a:extLst>
              </a:tr>
              <a:tr h="271734">
                <a:tc>
                  <a:txBody>
                    <a:bodyPr/>
                    <a:lstStyle/>
                    <a:p>
                      <a:pPr algn="ctr"/>
                      <a:r>
                        <a:rPr lang="eu-ES" sz="1200" dirty="0">
                          <a:solidFill>
                            <a:schemeClr val="bg1"/>
                          </a:solidFill>
                        </a:rPr>
                        <a:t>SI</a:t>
                      </a:r>
                      <a:endParaRPr lang="es-ES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u-ES" sz="1200" dirty="0">
                          <a:solidFill>
                            <a:schemeClr val="bg1"/>
                          </a:solidFill>
                        </a:rPr>
                        <a:t>Media o baja</a:t>
                      </a:r>
                      <a:endParaRPr lang="es-ES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u-ES" sz="1200" b="1" dirty="0">
                          <a:solidFill>
                            <a:schemeClr val="bg1"/>
                          </a:solidFill>
                        </a:rPr>
                        <a:t>ALTA</a:t>
                      </a:r>
                      <a:endParaRPr lang="es-E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8270139"/>
                  </a:ext>
                </a:extLst>
              </a:tr>
              <a:tr h="271734">
                <a:tc>
                  <a:txBody>
                    <a:bodyPr/>
                    <a:lstStyle/>
                    <a:p>
                      <a:pPr algn="ctr"/>
                      <a:r>
                        <a:rPr lang="eu-ES" sz="1200" dirty="0">
                          <a:solidFill>
                            <a:schemeClr val="bg1"/>
                          </a:solidFill>
                        </a:rPr>
                        <a:t>SI</a:t>
                      </a:r>
                      <a:endParaRPr lang="es-ES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u-ES" sz="1200" dirty="0">
                          <a:solidFill>
                            <a:schemeClr val="bg1"/>
                          </a:solidFill>
                        </a:rPr>
                        <a:t>Alta</a:t>
                      </a:r>
                      <a:endParaRPr lang="es-ES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u-ES" sz="1200" b="1" dirty="0">
                          <a:solidFill>
                            <a:schemeClr val="bg1"/>
                          </a:solidFill>
                        </a:rPr>
                        <a:t>MEDIA</a:t>
                      </a:r>
                      <a:endParaRPr lang="es-E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72513237"/>
                  </a:ext>
                </a:extLst>
              </a:tr>
              <a:tr h="271734">
                <a:tc>
                  <a:txBody>
                    <a:bodyPr/>
                    <a:lstStyle/>
                    <a:p>
                      <a:pPr algn="ctr"/>
                      <a:r>
                        <a:rPr lang="eu-ES" sz="1200" dirty="0">
                          <a:solidFill>
                            <a:schemeClr val="bg1"/>
                          </a:solidFill>
                        </a:rPr>
                        <a:t>NO</a:t>
                      </a:r>
                      <a:endParaRPr lang="es-ES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u-ES" sz="1200" dirty="0">
                          <a:solidFill>
                            <a:schemeClr val="bg1"/>
                          </a:solidFill>
                        </a:rPr>
                        <a:t>Media o baja</a:t>
                      </a:r>
                      <a:endParaRPr lang="es-ES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6319440"/>
                  </a:ext>
                </a:extLst>
              </a:tr>
              <a:tr h="271734">
                <a:tc>
                  <a:txBody>
                    <a:bodyPr/>
                    <a:lstStyle/>
                    <a:p>
                      <a:pPr algn="ctr"/>
                      <a:r>
                        <a:rPr lang="eu-ES" sz="1200" dirty="0">
                          <a:solidFill>
                            <a:schemeClr val="bg1"/>
                          </a:solidFill>
                        </a:rPr>
                        <a:t>SI</a:t>
                      </a:r>
                      <a:endParaRPr lang="es-ES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u-ES" sz="1200" dirty="0" err="1">
                          <a:solidFill>
                            <a:schemeClr val="bg1"/>
                          </a:solidFill>
                        </a:rPr>
                        <a:t>Máxima</a:t>
                      </a:r>
                      <a:endParaRPr lang="es-ES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u-ES" sz="1200" b="1" dirty="0">
                          <a:solidFill>
                            <a:schemeClr val="bg1"/>
                          </a:solidFill>
                        </a:rPr>
                        <a:t>BAJA</a:t>
                      </a:r>
                      <a:endParaRPr lang="es-E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37241513"/>
                  </a:ext>
                </a:extLst>
              </a:tr>
              <a:tr h="271734">
                <a:tc>
                  <a:txBody>
                    <a:bodyPr/>
                    <a:lstStyle/>
                    <a:p>
                      <a:pPr algn="ctr"/>
                      <a:r>
                        <a:rPr lang="eu-ES" sz="1200" dirty="0">
                          <a:solidFill>
                            <a:schemeClr val="bg1"/>
                          </a:solidFill>
                        </a:rPr>
                        <a:t>NO</a:t>
                      </a:r>
                      <a:endParaRPr lang="es-ES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u-ES" sz="1200" dirty="0">
                          <a:solidFill>
                            <a:schemeClr val="bg1"/>
                          </a:solidFill>
                        </a:rPr>
                        <a:t>Alta</a:t>
                      </a:r>
                      <a:endParaRPr lang="es-ES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4625549"/>
                  </a:ext>
                </a:extLst>
              </a:tr>
              <a:tr h="271734">
                <a:tc>
                  <a:txBody>
                    <a:bodyPr/>
                    <a:lstStyle/>
                    <a:p>
                      <a:pPr algn="ctr"/>
                      <a:r>
                        <a:rPr lang="eu-ES" sz="1200" dirty="0">
                          <a:solidFill>
                            <a:schemeClr val="bg1"/>
                          </a:solidFill>
                        </a:rPr>
                        <a:t>NO</a:t>
                      </a:r>
                      <a:endParaRPr lang="es-ES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u-ES" sz="1200" dirty="0" err="1">
                          <a:solidFill>
                            <a:schemeClr val="bg1"/>
                          </a:solidFill>
                        </a:rPr>
                        <a:t>Máxima</a:t>
                      </a:r>
                      <a:endParaRPr lang="es-ES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u-ES" sz="1200" b="1" dirty="0">
                          <a:solidFill>
                            <a:schemeClr val="bg1"/>
                          </a:solidFill>
                        </a:rPr>
                        <a:t>MUY BAJA</a:t>
                      </a:r>
                      <a:endParaRPr lang="es-E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32662961"/>
                  </a:ext>
                </a:extLst>
              </a:tr>
            </a:tbl>
          </a:graphicData>
        </a:graphic>
      </p:graphicFrame>
      <p:pic>
        <p:nvPicPr>
          <p:cNvPr id="9" name="Irudia 3">
            <a:extLst>
              <a:ext uri="{FF2B5EF4-FFF2-40B4-BE49-F238E27FC236}">
                <a16:creationId xmlns:a16="http://schemas.microsoft.com/office/drawing/2014/main" id="{6B197F32-1555-4C9A-730F-4A166A918FC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72950" y="4823973"/>
            <a:ext cx="3316417" cy="1903778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0160087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0FDDF6FC-72D5-A9E3-9A6D-CF08D1E00C92}"/>
              </a:ext>
            </a:extLst>
          </p:cNvPr>
          <p:cNvSpPr/>
          <p:nvPr/>
        </p:nvSpPr>
        <p:spPr>
          <a:xfrm>
            <a:off x="0" y="1330960"/>
            <a:ext cx="7904480" cy="5527040"/>
          </a:xfrm>
          <a:prstGeom prst="rect">
            <a:avLst/>
          </a:prstGeom>
          <a:solidFill>
            <a:srgbClr val="E96A00"/>
          </a:solidFill>
          <a:ln>
            <a:solidFill>
              <a:srgbClr val="E96A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/>
          </a:p>
        </p:txBody>
      </p:sp>
      <p:sp>
        <p:nvSpPr>
          <p:cNvPr id="10" name="Diagrama de flujo: documento 3">
            <a:extLst>
              <a:ext uri="{FF2B5EF4-FFF2-40B4-BE49-F238E27FC236}">
                <a16:creationId xmlns:a16="http://schemas.microsoft.com/office/drawing/2014/main" id="{BA038E8E-12FC-36BA-27A0-2084D7BB61B9}"/>
              </a:ext>
            </a:extLst>
          </p:cNvPr>
          <p:cNvSpPr/>
          <p:nvPr/>
        </p:nvSpPr>
        <p:spPr>
          <a:xfrm>
            <a:off x="0" y="88900"/>
            <a:ext cx="9144000" cy="60049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12 w 21612"/>
              <a:gd name="connsiteY0" fmla="*/ 0 h 24687"/>
              <a:gd name="connsiteX1" fmla="*/ 21612 w 21612"/>
              <a:gd name="connsiteY1" fmla="*/ 0 h 24687"/>
              <a:gd name="connsiteX2" fmla="*/ 21612 w 21612"/>
              <a:gd name="connsiteY2" fmla="*/ 17322 h 24687"/>
              <a:gd name="connsiteX3" fmla="*/ 0 w 21612"/>
              <a:gd name="connsiteY3" fmla="*/ 23865 h 24687"/>
              <a:gd name="connsiteX4" fmla="*/ 12 w 21612"/>
              <a:gd name="connsiteY4" fmla="*/ 0 h 24687"/>
              <a:gd name="connsiteX0" fmla="*/ 12 w 21612"/>
              <a:gd name="connsiteY0" fmla="*/ 0 h 24554"/>
              <a:gd name="connsiteX1" fmla="*/ 21612 w 21612"/>
              <a:gd name="connsiteY1" fmla="*/ 0 h 24554"/>
              <a:gd name="connsiteX2" fmla="*/ 21580 w 21612"/>
              <a:gd name="connsiteY2" fmla="*/ 14849 h 24554"/>
              <a:gd name="connsiteX3" fmla="*/ 0 w 21612"/>
              <a:gd name="connsiteY3" fmla="*/ 23865 h 24554"/>
              <a:gd name="connsiteX4" fmla="*/ 12 w 21612"/>
              <a:gd name="connsiteY4" fmla="*/ 0 h 24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12" h="24554">
                <a:moveTo>
                  <a:pt x="12" y="0"/>
                </a:moveTo>
                <a:lnTo>
                  <a:pt x="21612" y="0"/>
                </a:lnTo>
                <a:cubicBezTo>
                  <a:pt x="21601" y="4950"/>
                  <a:pt x="21591" y="9899"/>
                  <a:pt x="21580" y="14849"/>
                </a:cubicBezTo>
                <a:cubicBezTo>
                  <a:pt x="10780" y="14849"/>
                  <a:pt x="10800" y="27615"/>
                  <a:pt x="0" y="23865"/>
                </a:cubicBezTo>
                <a:lnTo>
                  <a:pt x="12" y="0"/>
                </a:lnTo>
                <a:close/>
              </a:path>
            </a:pathLst>
          </a:custGeom>
          <a:solidFill>
            <a:srgbClr val="EFE5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23ED42D6-2003-D66F-B906-9D0EBBF790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83" y="163784"/>
            <a:ext cx="1077620" cy="361127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7A7515A-0686-1682-CDDE-6A099A68B9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1798"/>
          <a:stretch/>
        </p:blipFill>
        <p:spPr>
          <a:xfrm>
            <a:off x="6419949" y="203714"/>
            <a:ext cx="2060331" cy="642393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9C4EC867-C1FC-07A7-9F10-2D6C3D9B94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068" y="139246"/>
            <a:ext cx="2334882" cy="385664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326FDE1E-BBE5-7E2E-8F57-BE301AE07418}"/>
              </a:ext>
            </a:extLst>
          </p:cNvPr>
          <p:cNvSpPr/>
          <p:nvPr/>
        </p:nvSpPr>
        <p:spPr>
          <a:xfrm>
            <a:off x="8006080" y="6370320"/>
            <a:ext cx="1137920" cy="487680"/>
          </a:xfrm>
          <a:prstGeom prst="rect">
            <a:avLst/>
          </a:prstGeom>
          <a:solidFill>
            <a:srgbClr val="E96A00"/>
          </a:solidFill>
          <a:ln>
            <a:solidFill>
              <a:srgbClr val="E96A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6D9A499-DE25-E2D5-C573-F29994B0EE61}"/>
              </a:ext>
            </a:extLst>
          </p:cNvPr>
          <p:cNvSpPr txBox="1"/>
          <p:nvPr/>
        </p:nvSpPr>
        <p:spPr>
          <a:xfrm>
            <a:off x="8006080" y="6441440"/>
            <a:ext cx="1106323" cy="369332"/>
          </a:xfrm>
          <a:prstGeom prst="rect">
            <a:avLst/>
          </a:prstGeom>
          <a:solidFill>
            <a:srgbClr val="E96A00"/>
          </a:solidFill>
          <a:ln>
            <a:solidFill>
              <a:srgbClr val="E96A00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es-ES" b="1" dirty="0">
                <a:solidFill>
                  <a:schemeClr val="bg1"/>
                </a:solidFill>
              </a:rPr>
              <a:t>PTS EERR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EC07B10-AD43-3DF8-62F7-2C19B9C94A9D}"/>
              </a:ext>
            </a:extLst>
          </p:cNvPr>
          <p:cNvSpPr txBox="1"/>
          <p:nvPr/>
        </p:nvSpPr>
        <p:spPr>
          <a:xfrm>
            <a:off x="8077200" y="6399768"/>
            <a:ext cx="1035203" cy="369332"/>
          </a:xfrm>
          <a:prstGeom prst="rect">
            <a:avLst/>
          </a:prstGeom>
          <a:solidFill>
            <a:srgbClr val="E96A00"/>
          </a:solidFill>
          <a:ln>
            <a:solidFill>
              <a:srgbClr val="E96A00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es-ES" b="1" dirty="0" err="1">
                <a:solidFill>
                  <a:schemeClr val="bg1"/>
                </a:solidFill>
              </a:rPr>
              <a:t>pts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eerr</a:t>
            </a:r>
            <a:r>
              <a:rPr lang="es-ES" b="1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9" name="Irudia 3">
            <a:extLst>
              <a:ext uri="{FF2B5EF4-FFF2-40B4-BE49-F238E27FC236}">
                <a16:creationId xmlns:a16="http://schemas.microsoft.com/office/drawing/2014/main" id="{6B197F32-1555-4C9A-730F-4A166A918FC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2722" y="2590800"/>
            <a:ext cx="7206646" cy="413695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B6344D52-DEF4-6E59-8861-797B5D07C8AE}"/>
              </a:ext>
            </a:extLst>
          </p:cNvPr>
          <p:cNvSpPr txBox="1"/>
          <p:nvPr/>
        </p:nvSpPr>
        <p:spPr>
          <a:xfrm>
            <a:off x="382722" y="1623684"/>
            <a:ext cx="1265106" cy="646331"/>
          </a:xfrm>
          <a:prstGeom prst="rect">
            <a:avLst/>
          </a:prstGeom>
          <a:solidFill>
            <a:srgbClr val="E96A00"/>
          </a:solidFill>
          <a:ln>
            <a:solidFill>
              <a:srgbClr val="E96A00"/>
            </a:solidFill>
          </a:ln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Matriz de usos</a:t>
            </a:r>
          </a:p>
        </p:txBody>
      </p:sp>
    </p:spTree>
    <p:extLst>
      <p:ext uri="{BB962C8B-B14F-4D97-AF65-F5344CB8AC3E}">
        <p14:creationId xmlns:p14="http://schemas.microsoft.com/office/powerpoint/2010/main" val="27361576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0FDDF6FC-72D5-A9E3-9A6D-CF08D1E00C92}"/>
              </a:ext>
            </a:extLst>
          </p:cNvPr>
          <p:cNvSpPr/>
          <p:nvPr/>
        </p:nvSpPr>
        <p:spPr>
          <a:xfrm>
            <a:off x="0" y="1330960"/>
            <a:ext cx="7904480" cy="5527040"/>
          </a:xfrm>
          <a:prstGeom prst="rect">
            <a:avLst/>
          </a:prstGeom>
          <a:solidFill>
            <a:srgbClr val="E96A00"/>
          </a:solidFill>
          <a:ln>
            <a:solidFill>
              <a:srgbClr val="E96A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/>
          </a:p>
        </p:txBody>
      </p:sp>
      <p:sp>
        <p:nvSpPr>
          <p:cNvPr id="10" name="Diagrama de flujo: documento 3">
            <a:extLst>
              <a:ext uri="{FF2B5EF4-FFF2-40B4-BE49-F238E27FC236}">
                <a16:creationId xmlns:a16="http://schemas.microsoft.com/office/drawing/2014/main" id="{BA038E8E-12FC-36BA-27A0-2084D7BB61B9}"/>
              </a:ext>
            </a:extLst>
          </p:cNvPr>
          <p:cNvSpPr/>
          <p:nvPr/>
        </p:nvSpPr>
        <p:spPr>
          <a:xfrm>
            <a:off x="0" y="88900"/>
            <a:ext cx="9144000" cy="60049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12 w 21612"/>
              <a:gd name="connsiteY0" fmla="*/ 0 h 24687"/>
              <a:gd name="connsiteX1" fmla="*/ 21612 w 21612"/>
              <a:gd name="connsiteY1" fmla="*/ 0 h 24687"/>
              <a:gd name="connsiteX2" fmla="*/ 21612 w 21612"/>
              <a:gd name="connsiteY2" fmla="*/ 17322 h 24687"/>
              <a:gd name="connsiteX3" fmla="*/ 0 w 21612"/>
              <a:gd name="connsiteY3" fmla="*/ 23865 h 24687"/>
              <a:gd name="connsiteX4" fmla="*/ 12 w 21612"/>
              <a:gd name="connsiteY4" fmla="*/ 0 h 24687"/>
              <a:gd name="connsiteX0" fmla="*/ 12 w 21612"/>
              <a:gd name="connsiteY0" fmla="*/ 0 h 24554"/>
              <a:gd name="connsiteX1" fmla="*/ 21612 w 21612"/>
              <a:gd name="connsiteY1" fmla="*/ 0 h 24554"/>
              <a:gd name="connsiteX2" fmla="*/ 21580 w 21612"/>
              <a:gd name="connsiteY2" fmla="*/ 14849 h 24554"/>
              <a:gd name="connsiteX3" fmla="*/ 0 w 21612"/>
              <a:gd name="connsiteY3" fmla="*/ 23865 h 24554"/>
              <a:gd name="connsiteX4" fmla="*/ 12 w 21612"/>
              <a:gd name="connsiteY4" fmla="*/ 0 h 24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12" h="24554">
                <a:moveTo>
                  <a:pt x="12" y="0"/>
                </a:moveTo>
                <a:lnTo>
                  <a:pt x="21612" y="0"/>
                </a:lnTo>
                <a:cubicBezTo>
                  <a:pt x="21601" y="4950"/>
                  <a:pt x="21591" y="9899"/>
                  <a:pt x="21580" y="14849"/>
                </a:cubicBezTo>
                <a:cubicBezTo>
                  <a:pt x="10780" y="14849"/>
                  <a:pt x="10800" y="27615"/>
                  <a:pt x="0" y="23865"/>
                </a:cubicBezTo>
                <a:lnTo>
                  <a:pt x="12" y="0"/>
                </a:lnTo>
                <a:close/>
              </a:path>
            </a:pathLst>
          </a:custGeom>
          <a:solidFill>
            <a:srgbClr val="EFE5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23ED42D6-2003-D66F-B906-9D0EBBF790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83" y="163784"/>
            <a:ext cx="1077620" cy="361127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7A7515A-0686-1682-CDDE-6A099A68B9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1798"/>
          <a:stretch/>
        </p:blipFill>
        <p:spPr>
          <a:xfrm>
            <a:off x="6419949" y="203714"/>
            <a:ext cx="2060331" cy="642393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9C4EC867-C1FC-07A7-9F10-2D6C3D9B94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068" y="139246"/>
            <a:ext cx="2334882" cy="385664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326FDE1E-BBE5-7E2E-8F57-BE301AE07418}"/>
              </a:ext>
            </a:extLst>
          </p:cNvPr>
          <p:cNvSpPr/>
          <p:nvPr/>
        </p:nvSpPr>
        <p:spPr>
          <a:xfrm>
            <a:off x="8006080" y="6370320"/>
            <a:ext cx="1137920" cy="487680"/>
          </a:xfrm>
          <a:prstGeom prst="rect">
            <a:avLst/>
          </a:prstGeom>
          <a:solidFill>
            <a:srgbClr val="E96A00"/>
          </a:solidFill>
          <a:ln>
            <a:solidFill>
              <a:srgbClr val="E96A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6D9A499-DE25-E2D5-C573-F29994B0EE61}"/>
              </a:ext>
            </a:extLst>
          </p:cNvPr>
          <p:cNvSpPr txBox="1"/>
          <p:nvPr/>
        </p:nvSpPr>
        <p:spPr>
          <a:xfrm>
            <a:off x="8006080" y="6441440"/>
            <a:ext cx="1106323" cy="369332"/>
          </a:xfrm>
          <a:prstGeom prst="rect">
            <a:avLst/>
          </a:prstGeom>
          <a:solidFill>
            <a:srgbClr val="E96A00"/>
          </a:solidFill>
          <a:ln>
            <a:solidFill>
              <a:srgbClr val="E96A00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es-ES" b="1" dirty="0">
                <a:solidFill>
                  <a:schemeClr val="bg1"/>
                </a:solidFill>
              </a:rPr>
              <a:t>PTS EERR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EC07B10-AD43-3DF8-62F7-2C19B9C94A9D}"/>
              </a:ext>
            </a:extLst>
          </p:cNvPr>
          <p:cNvSpPr txBox="1"/>
          <p:nvPr/>
        </p:nvSpPr>
        <p:spPr>
          <a:xfrm>
            <a:off x="8077200" y="6399768"/>
            <a:ext cx="1035203" cy="369332"/>
          </a:xfrm>
          <a:prstGeom prst="rect">
            <a:avLst/>
          </a:prstGeom>
          <a:solidFill>
            <a:srgbClr val="E96A00"/>
          </a:solidFill>
          <a:ln>
            <a:solidFill>
              <a:srgbClr val="E96A00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es-ES" b="1" dirty="0" err="1">
                <a:solidFill>
                  <a:schemeClr val="bg1"/>
                </a:solidFill>
              </a:rPr>
              <a:t>ru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6344D52-DEF4-6E59-8861-797B5D07C8AE}"/>
              </a:ext>
            </a:extLst>
          </p:cNvPr>
          <p:cNvSpPr txBox="1"/>
          <p:nvPr/>
        </p:nvSpPr>
        <p:spPr>
          <a:xfrm>
            <a:off x="382722" y="1623684"/>
            <a:ext cx="3890228" cy="369332"/>
          </a:xfrm>
          <a:prstGeom prst="rect">
            <a:avLst/>
          </a:prstGeom>
          <a:solidFill>
            <a:srgbClr val="E96A00"/>
          </a:solidFill>
          <a:ln>
            <a:solidFill>
              <a:srgbClr val="E96A00"/>
            </a:solidFill>
          </a:ln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Regeneración Urbana de Barrios</a:t>
            </a:r>
          </a:p>
        </p:txBody>
      </p:sp>
      <p:grpSp>
        <p:nvGrpSpPr>
          <p:cNvPr id="20" name="Grupo 19">
            <a:extLst>
              <a:ext uri="{FF2B5EF4-FFF2-40B4-BE49-F238E27FC236}">
                <a16:creationId xmlns:a16="http://schemas.microsoft.com/office/drawing/2014/main" id="{7B2AFC68-FB4E-CFCD-9ED6-FDCD4A68EB7C}"/>
              </a:ext>
            </a:extLst>
          </p:cNvPr>
          <p:cNvGrpSpPr/>
          <p:nvPr/>
        </p:nvGrpSpPr>
        <p:grpSpPr>
          <a:xfrm>
            <a:off x="382722" y="2112685"/>
            <a:ext cx="2018396" cy="2018396"/>
            <a:chOff x="382722" y="2112685"/>
            <a:chExt cx="2018396" cy="2018396"/>
          </a:xfrm>
        </p:grpSpPr>
        <p:sp>
          <p:nvSpPr>
            <p:cNvPr id="6" name="Elipse 5">
              <a:extLst>
                <a:ext uri="{FF2B5EF4-FFF2-40B4-BE49-F238E27FC236}">
                  <a16:creationId xmlns:a16="http://schemas.microsoft.com/office/drawing/2014/main" id="{BC901568-9214-EFC4-8F84-6643BC1FA8ED}"/>
                </a:ext>
              </a:extLst>
            </p:cNvPr>
            <p:cNvSpPr/>
            <p:nvPr/>
          </p:nvSpPr>
          <p:spPr>
            <a:xfrm>
              <a:off x="382722" y="2112685"/>
              <a:ext cx="2018396" cy="201839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" name="CuadroTexto 2">
              <a:extLst>
                <a:ext uri="{FF2B5EF4-FFF2-40B4-BE49-F238E27FC236}">
                  <a16:creationId xmlns:a16="http://schemas.microsoft.com/office/drawing/2014/main" id="{763AB767-2798-A0C4-E672-767F1BB80340}"/>
                </a:ext>
              </a:extLst>
            </p:cNvPr>
            <p:cNvSpPr txBox="1"/>
            <p:nvPr/>
          </p:nvSpPr>
          <p:spPr>
            <a:xfrm>
              <a:off x="629732" y="2625014"/>
              <a:ext cx="1595307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s-ES" b="1" dirty="0">
                  <a:solidFill>
                    <a:srgbClr val="E96A00"/>
                  </a:solidFill>
                </a:rPr>
                <a:t>Rehabilitación energética edificios</a:t>
              </a:r>
            </a:p>
          </p:txBody>
        </p:sp>
      </p:grpSp>
      <p:grpSp>
        <p:nvGrpSpPr>
          <p:cNvPr id="21" name="Grupo 20">
            <a:extLst>
              <a:ext uri="{FF2B5EF4-FFF2-40B4-BE49-F238E27FC236}">
                <a16:creationId xmlns:a16="http://schemas.microsoft.com/office/drawing/2014/main" id="{C2E9AF87-AD01-DF9A-59C7-C30C386ABEE0}"/>
              </a:ext>
            </a:extLst>
          </p:cNvPr>
          <p:cNvGrpSpPr/>
          <p:nvPr/>
        </p:nvGrpSpPr>
        <p:grpSpPr>
          <a:xfrm>
            <a:off x="5296256" y="2112685"/>
            <a:ext cx="2018396" cy="2018396"/>
            <a:chOff x="4927686" y="2112685"/>
            <a:chExt cx="2018396" cy="2018396"/>
          </a:xfrm>
        </p:grpSpPr>
        <p:sp>
          <p:nvSpPr>
            <p:cNvPr id="8" name="Elipse 7">
              <a:extLst>
                <a:ext uri="{FF2B5EF4-FFF2-40B4-BE49-F238E27FC236}">
                  <a16:creationId xmlns:a16="http://schemas.microsoft.com/office/drawing/2014/main" id="{1D1A7746-9831-1110-878E-DD9C3918B25E}"/>
                </a:ext>
              </a:extLst>
            </p:cNvPr>
            <p:cNvSpPr/>
            <p:nvPr/>
          </p:nvSpPr>
          <p:spPr>
            <a:xfrm>
              <a:off x="4927686" y="2112685"/>
              <a:ext cx="2018396" cy="201839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D776C13A-0CCA-99E5-9C02-03A2BF094F15}"/>
                </a:ext>
              </a:extLst>
            </p:cNvPr>
            <p:cNvSpPr txBox="1"/>
            <p:nvPr/>
          </p:nvSpPr>
          <p:spPr>
            <a:xfrm>
              <a:off x="5174696" y="2625014"/>
              <a:ext cx="1595307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r"/>
              <a:r>
                <a:rPr lang="es-ES" b="1" dirty="0">
                  <a:solidFill>
                    <a:srgbClr val="E96A00"/>
                  </a:solidFill>
                </a:rPr>
                <a:t>Renovación espacio público</a:t>
              </a:r>
            </a:p>
          </p:txBody>
        </p:sp>
      </p:grpSp>
      <p:grpSp>
        <p:nvGrpSpPr>
          <p:cNvPr id="19" name="Grupo 18">
            <a:extLst>
              <a:ext uri="{FF2B5EF4-FFF2-40B4-BE49-F238E27FC236}">
                <a16:creationId xmlns:a16="http://schemas.microsoft.com/office/drawing/2014/main" id="{2BBEAD30-84E6-1CEC-F33C-E07D0E9A8F83}"/>
              </a:ext>
            </a:extLst>
          </p:cNvPr>
          <p:cNvGrpSpPr/>
          <p:nvPr/>
        </p:nvGrpSpPr>
        <p:grpSpPr>
          <a:xfrm>
            <a:off x="2895138" y="4750704"/>
            <a:ext cx="2018396" cy="2018396"/>
            <a:chOff x="2753446" y="4700358"/>
            <a:chExt cx="2018396" cy="2018396"/>
          </a:xfrm>
        </p:grpSpPr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A578B6FA-1363-6493-6FBC-1C725CC93C48}"/>
                </a:ext>
              </a:extLst>
            </p:cNvPr>
            <p:cNvSpPr/>
            <p:nvPr/>
          </p:nvSpPr>
          <p:spPr>
            <a:xfrm>
              <a:off x="2753446" y="4700358"/>
              <a:ext cx="2018396" cy="201839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CE231E45-BA2E-48C7-CBD0-E217F99B2B18}"/>
                </a:ext>
              </a:extLst>
            </p:cNvPr>
            <p:cNvSpPr txBox="1"/>
            <p:nvPr/>
          </p:nvSpPr>
          <p:spPr>
            <a:xfrm>
              <a:off x="2976693" y="5795109"/>
              <a:ext cx="1595307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s-ES" b="1" dirty="0">
                  <a:solidFill>
                    <a:srgbClr val="E96A00"/>
                  </a:solidFill>
                </a:rPr>
                <a:t>Comunidades energéticas</a:t>
              </a:r>
            </a:p>
          </p:txBody>
        </p:sp>
      </p:grpSp>
      <p:grpSp>
        <p:nvGrpSpPr>
          <p:cNvPr id="25" name="Grupo 24">
            <a:extLst>
              <a:ext uri="{FF2B5EF4-FFF2-40B4-BE49-F238E27FC236}">
                <a16:creationId xmlns:a16="http://schemas.microsoft.com/office/drawing/2014/main" id="{0AD6F22D-F0DE-A0ED-2FF4-6E1FCDCB6ABE}"/>
              </a:ext>
            </a:extLst>
          </p:cNvPr>
          <p:cNvGrpSpPr/>
          <p:nvPr/>
        </p:nvGrpSpPr>
        <p:grpSpPr>
          <a:xfrm>
            <a:off x="2073761" y="1994990"/>
            <a:ext cx="3573151" cy="3573151"/>
            <a:chOff x="2073761" y="1994990"/>
            <a:chExt cx="3573151" cy="3573151"/>
          </a:xfrm>
        </p:grpSpPr>
        <p:sp>
          <p:nvSpPr>
            <p:cNvPr id="18" name="Elipse 17">
              <a:extLst>
                <a:ext uri="{FF2B5EF4-FFF2-40B4-BE49-F238E27FC236}">
                  <a16:creationId xmlns:a16="http://schemas.microsoft.com/office/drawing/2014/main" id="{205CE264-DCF9-D76C-B2B1-BA32D8951568}"/>
                </a:ext>
              </a:extLst>
            </p:cNvPr>
            <p:cNvSpPr/>
            <p:nvPr/>
          </p:nvSpPr>
          <p:spPr>
            <a:xfrm>
              <a:off x="2073761" y="1994990"/>
              <a:ext cx="3573151" cy="3573151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E932EE43-54EE-983C-89B7-96097ECFF76A}"/>
                </a:ext>
              </a:extLst>
            </p:cNvPr>
            <p:cNvSpPr txBox="1"/>
            <p:nvPr/>
          </p:nvSpPr>
          <p:spPr>
            <a:xfrm>
              <a:off x="3154586" y="2782669"/>
              <a:ext cx="1595307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s-ES" b="1" dirty="0">
                  <a:solidFill>
                    <a:srgbClr val="E96A00"/>
                  </a:solidFill>
                </a:rPr>
                <a:t>Oficina de proximidad</a:t>
              </a:r>
            </a:p>
          </p:txBody>
        </p:sp>
        <p:pic>
          <p:nvPicPr>
            <p:cNvPr id="24" name="Imagen 23" descr="Logotipo&#10;&#10;Descripción generada automáticamente">
              <a:extLst>
                <a:ext uri="{FF2B5EF4-FFF2-40B4-BE49-F238E27FC236}">
                  <a16:creationId xmlns:a16="http://schemas.microsoft.com/office/drawing/2014/main" id="{BD988E60-7919-6325-5FC3-0C26A0B9F7E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9276" y="3706314"/>
              <a:ext cx="2183214" cy="11122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80054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iagrama de flujo: documento 3">
            <a:extLst>
              <a:ext uri="{FF2B5EF4-FFF2-40B4-BE49-F238E27FC236}">
                <a16:creationId xmlns:a16="http://schemas.microsoft.com/office/drawing/2014/main" id="{BA038E8E-12FC-36BA-27A0-2084D7BB61B9}"/>
              </a:ext>
            </a:extLst>
          </p:cNvPr>
          <p:cNvSpPr/>
          <p:nvPr/>
        </p:nvSpPr>
        <p:spPr>
          <a:xfrm>
            <a:off x="0" y="88900"/>
            <a:ext cx="9144000" cy="60049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12 w 21612"/>
              <a:gd name="connsiteY0" fmla="*/ 0 h 24687"/>
              <a:gd name="connsiteX1" fmla="*/ 21612 w 21612"/>
              <a:gd name="connsiteY1" fmla="*/ 0 h 24687"/>
              <a:gd name="connsiteX2" fmla="*/ 21612 w 21612"/>
              <a:gd name="connsiteY2" fmla="*/ 17322 h 24687"/>
              <a:gd name="connsiteX3" fmla="*/ 0 w 21612"/>
              <a:gd name="connsiteY3" fmla="*/ 23865 h 24687"/>
              <a:gd name="connsiteX4" fmla="*/ 12 w 21612"/>
              <a:gd name="connsiteY4" fmla="*/ 0 h 24687"/>
              <a:gd name="connsiteX0" fmla="*/ 12 w 21612"/>
              <a:gd name="connsiteY0" fmla="*/ 0 h 24554"/>
              <a:gd name="connsiteX1" fmla="*/ 21612 w 21612"/>
              <a:gd name="connsiteY1" fmla="*/ 0 h 24554"/>
              <a:gd name="connsiteX2" fmla="*/ 21580 w 21612"/>
              <a:gd name="connsiteY2" fmla="*/ 14849 h 24554"/>
              <a:gd name="connsiteX3" fmla="*/ 0 w 21612"/>
              <a:gd name="connsiteY3" fmla="*/ 23865 h 24554"/>
              <a:gd name="connsiteX4" fmla="*/ 12 w 21612"/>
              <a:gd name="connsiteY4" fmla="*/ 0 h 24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12" h="24554">
                <a:moveTo>
                  <a:pt x="12" y="0"/>
                </a:moveTo>
                <a:lnTo>
                  <a:pt x="21612" y="0"/>
                </a:lnTo>
                <a:cubicBezTo>
                  <a:pt x="21601" y="4950"/>
                  <a:pt x="21591" y="9899"/>
                  <a:pt x="21580" y="14849"/>
                </a:cubicBezTo>
                <a:cubicBezTo>
                  <a:pt x="10780" y="14849"/>
                  <a:pt x="10800" y="27615"/>
                  <a:pt x="0" y="23865"/>
                </a:cubicBezTo>
                <a:lnTo>
                  <a:pt x="12" y="0"/>
                </a:lnTo>
                <a:close/>
              </a:path>
            </a:pathLst>
          </a:custGeom>
          <a:solidFill>
            <a:srgbClr val="EFE5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23ED42D6-2003-D66F-B906-9D0EBBF790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83" y="163784"/>
            <a:ext cx="1077620" cy="361127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7A7515A-0686-1682-CDDE-6A099A68B9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1798"/>
          <a:stretch/>
        </p:blipFill>
        <p:spPr>
          <a:xfrm>
            <a:off x="6419949" y="203714"/>
            <a:ext cx="2060331" cy="642393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9C4EC867-C1FC-07A7-9F10-2D6C3D9B94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068" y="139246"/>
            <a:ext cx="2334882" cy="385664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76B6702A-1CC5-8E9F-5EE1-B7A954028778}"/>
              </a:ext>
            </a:extLst>
          </p:cNvPr>
          <p:cNvSpPr/>
          <p:nvPr/>
        </p:nvSpPr>
        <p:spPr>
          <a:xfrm>
            <a:off x="0" y="1282535"/>
            <a:ext cx="9144000" cy="557546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DE4971A3-CF5A-FE6B-B60B-FCBEBC2D3CA3}"/>
              </a:ext>
            </a:extLst>
          </p:cNvPr>
          <p:cNvSpPr txBox="1"/>
          <p:nvPr/>
        </p:nvSpPr>
        <p:spPr>
          <a:xfrm>
            <a:off x="5283200" y="6399768"/>
            <a:ext cx="3829203" cy="369332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r"/>
            <a:r>
              <a:rPr lang="es-ES" b="1" dirty="0">
                <a:solidFill>
                  <a:schemeClr val="bg1"/>
                </a:solidFill>
              </a:rPr>
              <a:t>Transición energética. </a:t>
            </a:r>
            <a:r>
              <a:rPr lang="es-ES" b="1" dirty="0">
                <a:solidFill>
                  <a:srgbClr val="0D7063"/>
                </a:solidFill>
              </a:rPr>
              <a:t>Justicia social</a:t>
            </a:r>
          </a:p>
        </p:txBody>
      </p:sp>
    </p:spTree>
    <p:extLst>
      <p:ext uri="{BB962C8B-B14F-4D97-AF65-F5344CB8AC3E}">
        <p14:creationId xmlns:p14="http://schemas.microsoft.com/office/powerpoint/2010/main" val="30590756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iagrama de flujo: documento 3">
            <a:extLst>
              <a:ext uri="{FF2B5EF4-FFF2-40B4-BE49-F238E27FC236}">
                <a16:creationId xmlns:a16="http://schemas.microsoft.com/office/drawing/2014/main" id="{BA038E8E-12FC-36BA-27A0-2084D7BB61B9}"/>
              </a:ext>
            </a:extLst>
          </p:cNvPr>
          <p:cNvSpPr/>
          <p:nvPr/>
        </p:nvSpPr>
        <p:spPr>
          <a:xfrm>
            <a:off x="0" y="88900"/>
            <a:ext cx="9144000" cy="60049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12 w 21612"/>
              <a:gd name="connsiteY0" fmla="*/ 0 h 24687"/>
              <a:gd name="connsiteX1" fmla="*/ 21612 w 21612"/>
              <a:gd name="connsiteY1" fmla="*/ 0 h 24687"/>
              <a:gd name="connsiteX2" fmla="*/ 21612 w 21612"/>
              <a:gd name="connsiteY2" fmla="*/ 17322 h 24687"/>
              <a:gd name="connsiteX3" fmla="*/ 0 w 21612"/>
              <a:gd name="connsiteY3" fmla="*/ 23865 h 24687"/>
              <a:gd name="connsiteX4" fmla="*/ 12 w 21612"/>
              <a:gd name="connsiteY4" fmla="*/ 0 h 24687"/>
              <a:gd name="connsiteX0" fmla="*/ 12 w 21612"/>
              <a:gd name="connsiteY0" fmla="*/ 0 h 24554"/>
              <a:gd name="connsiteX1" fmla="*/ 21612 w 21612"/>
              <a:gd name="connsiteY1" fmla="*/ 0 h 24554"/>
              <a:gd name="connsiteX2" fmla="*/ 21580 w 21612"/>
              <a:gd name="connsiteY2" fmla="*/ 14849 h 24554"/>
              <a:gd name="connsiteX3" fmla="*/ 0 w 21612"/>
              <a:gd name="connsiteY3" fmla="*/ 23865 h 24554"/>
              <a:gd name="connsiteX4" fmla="*/ 12 w 21612"/>
              <a:gd name="connsiteY4" fmla="*/ 0 h 24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12" h="24554">
                <a:moveTo>
                  <a:pt x="12" y="0"/>
                </a:moveTo>
                <a:lnTo>
                  <a:pt x="21612" y="0"/>
                </a:lnTo>
                <a:cubicBezTo>
                  <a:pt x="21601" y="4950"/>
                  <a:pt x="21591" y="9899"/>
                  <a:pt x="21580" y="14849"/>
                </a:cubicBezTo>
                <a:cubicBezTo>
                  <a:pt x="10780" y="14849"/>
                  <a:pt x="10800" y="27615"/>
                  <a:pt x="0" y="23865"/>
                </a:cubicBezTo>
                <a:lnTo>
                  <a:pt x="12" y="0"/>
                </a:lnTo>
                <a:close/>
              </a:path>
            </a:pathLst>
          </a:custGeom>
          <a:solidFill>
            <a:srgbClr val="EFE5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23ED42D6-2003-D66F-B906-9D0EBBF790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83" y="163784"/>
            <a:ext cx="1077620" cy="361127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7A7515A-0686-1682-CDDE-6A099A68B9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1798"/>
          <a:stretch/>
        </p:blipFill>
        <p:spPr>
          <a:xfrm>
            <a:off x="6419949" y="203714"/>
            <a:ext cx="2060331" cy="642393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9C4EC867-C1FC-07A7-9F10-2D6C3D9B94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068" y="139246"/>
            <a:ext cx="2334882" cy="385664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326FDE1E-BBE5-7E2E-8F57-BE301AE07418}"/>
              </a:ext>
            </a:extLst>
          </p:cNvPr>
          <p:cNvSpPr/>
          <p:nvPr/>
        </p:nvSpPr>
        <p:spPr>
          <a:xfrm>
            <a:off x="8006080" y="6370320"/>
            <a:ext cx="1137920" cy="487680"/>
          </a:xfrm>
          <a:prstGeom prst="rect">
            <a:avLst/>
          </a:prstGeom>
          <a:solidFill>
            <a:srgbClr val="0D7063"/>
          </a:solidFill>
          <a:ln>
            <a:solidFill>
              <a:srgbClr val="0D706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6D9A499-DE25-E2D5-C573-F29994B0EE61}"/>
              </a:ext>
            </a:extLst>
          </p:cNvPr>
          <p:cNvSpPr txBox="1"/>
          <p:nvPr/>
        </p:nvSpPr>
        <p:spPr>
          <a:xfrm>
            <a:off x="8006080" y="6441440"/>
            <a:ext cx="1106323" cy="369332"/>
          </a:xfrm>
          <a:prstGeom prst="rect">
            <a:avLst/>
          </a:prstGeom>
          <a:solidFill>
            <a:srgbClr val="0D7063"/>
          </a:solidFill>
          <a:ln>
            <a:solidFill>
              <a:srgbClr val="0D7063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es-ES" b="1" dirty="0">
                <a:solidFill>
                  <a:schemeClr val="bg1"/>
                </a:solidFill>
              </a:rPr>
              <a:t>PTS EERR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EC07B10-AD43-3DF8-62F7-2C19B9C94A9D}"/>
              </a:ext>
            </a:extLst>
          </p:cNvPr>
          <p:cNvSpPr txBox="1"/>
          <p:nvPr/>
        </p:nvSpPr>
        <p:spPr>
          <a:xfrm>
            <a:off x="8077200" y="6399768"/>
            <a:ext cx="1035203" cy="369332"/>
          </a:xfrm>
          <a:prstGeom prst="rect">
            <a:avLst/>
          </a:prstGeom>
          <a:solidFill>
            <a:srgbClr val="0D7063"/>
          </a:solidFill>
          <a:ln>
            <a:solidFill>
              <a:srgbClr val="0D7063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es-ES" b="1" dirty="0" err="1">
                <a:solidFill>
                  <a:schemeClr val="bg1"/>
                </a:solidFill>
              </a:rPr>
              <a:t>pts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eerr</a:t>
            </a:r>
            <a:r>
              <a:rPr lang="es-ES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BA0B12A8-33C7-F54F-7205-57341BFA49D4}"/>
              </a:ext>
            </a:extLst>
          </p:cNvPr>
          <p:cNvSpPr/>
          <p:nvPr/>
        </p:nvSpPr>
        <p:spPr>
          <a:xfrm>
            <a:off x="10470" y="1330960"/>
            <a:ext cx="7904480" cy="5527040"/>
          </a:xfrm>
          <a:prstGeom prst="rect">
            <a:avLst/>
          </a:prstGeom>
          <a:solidFill>
            <a:srgbClr val="0D7063"/>
          </a:solidFill>
          <a:ln>
            <a:solidFill>
              <a:srgbClr val="0D706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9047A8F-286E-EB04-7492-78ECCB947689}"/>
              </a:ext>
            </a:extLst>
          </p:cNvPr>
          <p:cNvSpPr txBox="1"/>
          <p:nvPr/>
        </p:nvSpPr>
        <p:spPr>
          <a:xfrm rot="16200000">
            <a:off x="-1039707" y="3721947"/>
            <a:ext cx="2530027" cy="369332"/>
          </a:xfrm>
          <a:prstGeom prst="rect">
            <a:avLst/>
          </a:prstGeom>
          <a:solidFill>
            <a:srgbClr val="0D7063"/>
          </a:solidFill>
          <a:ln>
            <a:solidFill>
              <a:srgbClr val="0D7063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es-ES" b="1" dirty="0">
                <a:solidFill>
                  <a:schemeClr val="bg1"/>
                </a:solidFill>
              </a:rPr>
              <a:t>Límites a la ocupación</a:t>
            </a:r>
          </a:p>
        </p:txBody>
      </p:sp>
      <p:pic>
        <p:nvPicPr>
          <p:cNvPr id="7" name="Irudia 3">
            <a:extLst>
              <a:ext uri="{FF2B5EF4-FFF2-40B4-BE49-F238E27FC236}">
                <a16:creationId xmlns:a16="http://schemas.microsoft.com/office/drawing/2014/main" id="{04D421AE-2F4C-04B1-EFE1-2CDA584C06B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10577" y="2468465"/>
            <a:ext cx="5493298" cy="4250289"/>
          </a:xfrm>
          <a:prstGeom prst="rect">
            <a:avLst/>
          </a:prstGeom>
        </p:spPr>
      </p:pic>
      <p:sp>
        <p:nvSpPr>
          <p:cNvPr id="13" name="Laukizuzena 2">
            <a:extLst>
              <a:ext uri="{FF2B5EF4-FFF2-40B4-BE49-F238E27FC236}">
                <a16:creationId xmlns:a16="http://schemas.microsoft.com/office/drawing/2014/main" id="{F93F61A7-5E6D-B8B1-C183-6F6C65D3F243}"/>
              </a:ext>
            </a:extLst>
          </p:cNvPr>
          <p:cNvSpPr/>
          <p:nvPr/>
        </p:nvSpPr>
        <p:spPr>
          <a:xfrm>
            <a:off x="755102" y="1493632"/>
            <a:ext cx="6804248" cy="1200329"/>
          </a:xfrm>
          <a:prstGeom prst="rect">
            <a:avLst/>
          </a:prstGeom>
          <a:solidFill>
            <a:srgbClr val="0D7063"/>
          </a:solidFill>
          <a:ln>
            <a:solidFill>
              <a:srgbClr val="0D7063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ES" dirty="0">
                <a:solidFill>
                  <a:schemeClr val="bg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“Índice de saturación”: </a:t>
            </a:r>
            <a:r>
              <a:rPr lang="es-ES" b="0" dirty="0">
                <a:solidFill>
                  <a:schemeClr val="bg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valor del porcentaje de ocupación máximo admisible, que refleja la capacidad de acogida del territorio para cada tipo de instalación renovable según la fuente de energía utilizada.</a:t>
            </a:r>
          </a:p>
          <a:p>
            <a:pPr algn="just"/>
            <a:endParaRPr lang="es-ES" b="0" dirty="0">
              <a:solidFill>
                <a:schemeClr val="bg1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564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iagrama de flujo: documento 3">
            <a:extLst>
              <a:ext uri="{FF2B5EF4-FFF2-40B4-BE49-F238E27FC236}">
                <a16:creationId xmlns:a16="http://schemas.microsoft.com/office/drawing/2014/main" id="{BA038E8E-12FC-36BA-27A0-2084D7BB61B9}"/>
              </a:ext>
            </a:extLst>
          </p:cNvPr>
          <p:cNvSpPr/>
          <p:nvPr/>
        </p:nvSpPr>
        <p:spPr>
          <a:xfrm>
            <a:off x="0" y="88900"/>
            <a:ext cx="9144000" cy="60049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12 w 21612"/>
              <a:gd name="connsiteY0" fmla="*/ 0 h 24687"/>
              <a:gd name="connsiteX1" fmla="*/ 21612 w 21612"/>
              <a:gd name="connsiteY1" fmla="*/ 0 h 24687"/>
              <a:gd name="connsiteX2" fmla="*/ 21612 w 21612"/>
              <a:gd name="connsiteY2" fmla="*/ 17322 h 24687"/>
              <a:gd name="connsiteX3" fmla="*/ 0 w 21612"/>
              <a:gd name="connsiteY3" fmla="*/ 23865 h 24687"/>
              <a:gd name="connsiteX4" fmla="*/ 12 w 21612"/>
              <a:gd name="connsiteY4" fmla="*/ 0 h 24687"/>
              <a:gd name="connsiteX0" fmla="*/ 12 w 21612"/>
              <a:gd name="connsiteY0" fmla="*/ 0 h 24554"/>
              <a:gd name="connsiteX1" fmla="*/ 21612 w 21612"/>
              <a:gd name="connsiteY1" fmla="*/ 0 h 24554"/>
              <a:gd name="connsiteX2" fmla="*/ 21580 w 21612"/>
              <a:gd name="connsiteY2" fmla="*/ 14849 h 24554"/>
              <a:gd name="connsiteX3" fmla="*/ 0 w 21612"/>
              <a:gd name="connsiteY3" fmla="*/ 23865 h 24554"/>
              <a:gd name="connsiteX4" fmla="*/ 12 w 21612"/>
              <a:gd name="connsiteY4" fmla="*/ 0 h 24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12" h="24554">
                <a:moveTo>
                  <a:pt x="12" y="0"/>
                </a:moveTo>
                <a:lnTo>
                  <a:pt x="21612" y="0"/>
                </a:lnTo>
                <a:cubicBezTo>
                  <a:pt x="21601" y="4950"/>
                  <a:pt x="21591" y="9899"/>
                  <a:pt x="21580" y="14849"/>
                </a:cubicBezTo>
                <a:cubicBezTo>
                  <a:pt x="10780" y="14849"/>
                  <a:pt x="10800" y="27615"/>
                  <a:pt x="0" y="23865"/>
                </a:cubicBezTo>
                <a:lnTo>
                  <a:pt x="12" y="0"/>
                </a:lnTo>
                <a:close/>
              </a:path>
            </a:pathLst>
          </a:custGeom>
          <a:solidFill>
            <a:srgbClr val="EFE5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23ED42D6-2003-D66F-B906-9D0EBBF790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83" y="163784"/>
            <a:ext cx="1077620" cy="361127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7A7515A-0686-1682-CDDE-6A099A68B9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1798"/>
          <a:stretch/>
        </p:blipFill>
        <p:spPr>
          <a:xfrm>
            <a:off x="6419949" y="203714"/>
            <a:ext cx="2060331" cy="642393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9C4EC867-C1FC-07A7-9F10-2D6C3D9B94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068" y="139246"/>
            <a:ext cx="2334882" cy="385664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326FDE1E-BBE5-7E2E-8F57-BE301AE07418}"/>
              </a:ext>
            </a:extLst>
          </p:cNvPr>
          <p:cNvSpPr/>
          <p:nvPr/>
        </p:nvSpPr>
        <p:spPr>
          <a:xfrm>
            <a:off x="8006080" y="6370320"/>
            <a:ext cx="1137920" cy="487680"/>
          </a:xfrm>
          <a:prstGeom prst="rect">
            <a:avLst/>
          </a:prstGeom>
          <a:solidFill>
            <a:srgbClr val="0D7063"/>
          </a:solidFill>
          <a:ln>
            <a:solidFill>
              <a:srgbClr val="0D706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6D9A499-DE25-E2D5-C573-F29994B0EE61}"/>
              </a:ext>
            </a:extLst>
          </p:cNvPr>
          <p:cNvSpPr txBox="1"/>
          <p:nvPr/>
        </p:nvSpPr>
        <p:spPr>
          <a:xfrm>
            <a:off x="8006080" y="6441440"/>
            <a:ext cx="1106323" cy="369332"/>
          </a:xfrm>
          <a:prstGeom prst="rect">
            <a:avLst/>
          </a:prstGeom>
          <a:solidFill>
            <a:srgbClr val="0D7063"/>
          </a:solidFill>
          <a:ln>
            <a:solidFill>
              <a:srgbClr val="0D7063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es-ES" b="1" dirty="0">
                <a:solidFill>
                  <a:schemeClr val="bg1"/>
                </a:solidFill>
              </a:rPr>
              <a:t>PTS EERR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EC07B10-AD43-3DF8-62F7-2C19B9C94A9D}"/>
              </a:ext>
            </a:extLst>
          </p:cNvPr>
          <p:cNvSpPr txBox="1"/>
          <p:nvPr/>
        </p:nvSpPr>
        <p:spPr>
          <a:xfrm>
            <a:off x="8077200" y="6399768"/>
            <a:ext cx="1035203" cy="369332"/>
          </a:xfrm>
          <a:prstGeom prst="rect">
            <a:avLst/>
          </a:prstGeom>
          <a:solidFill>
            <a:srgbClr val="0D7063"/>
          </a:solidFill>
          <a:ln>
            <a:solidFill>
              <a:srgbClr val="0D7063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es-ES" b="1" dirty="0" err="1">
                <a:solidFill>
                  <a:schemeClr val="bg1"/>
                </a:solidFill>
              </a:rPr>
              <a:t>ru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BA0B12A8-33C7-F54F-7205-57341BFA49D4}"/>
              </a:ext>
            </a:extLst>
          </p:cNvPr>
          <p:cNvSpPr/>
          <p:nvPr/>
        </p:nvSpPr>
        <p:spPr>
          <a:xfrm>
            <a:off x="10470" y="1330960"/>
            <a:ext cx="7904480" cy="5527040"/>
          </a:xfrm>
          <a:prstGeom prst="rect">
            <a:avLst/>
          </a:prstGeom>
          <a:solidFill>
            <a:srgbClr val="0D7063"/>
          </a:solidFill>
          <a:ln>
            <a:solidFill>
              <a:srgbClr val="0D706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D321E16-29D7-6031-AD52-24796A4BA98A}"/>
              </a:ext>
            </a:extLst>
          </p:cNvPr>
          <p:cNvSpPr txBox="1"/>
          <p:nvPr/>
        </p:nvSpPr>
        <p:spPr>
          <a:xfrm>
            <a:off x="128050" y="1487676"/>
            <a:ext cx="766931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Derecho a la ciudad. </a:t>
            </a:r>
            <a:r>
              <a:rPr lang="es-ES" dirty="0">
                <a:solidFill>
                  <a:schemeClr val="bg1"/>
                </a:solidFill>
              </a:rPr>
              <a:t>Como derecho a una vivienda digna, a un barrio saludable dotado de servicios básicos y socialmente valorado, a la articulación con el conjunto de la ciudad y a la movilidad dentro de ella, al acceso a posibilidades de emprendimiento, empleo y formación, y a la inserción social, la participación y la igualdad política y jurídica de todos los y las habitantes.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20D2A9E-7A16-8EF1-E958-184DA55B8A2C}"/>
              </a:ext>
            </a:extLst>
          </p:cNvPr>
          <p:cNvSpPr txBox="1"/>
          <p:nvPr/>
        </p:nvSpPr>
        <p:spPr>
          <a:xfrm>
            <a:off x="128050" y="3722112"/>
            <a:ext cx="744115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s-ES" b="1" dirty="0">
                <a:solidFill>
                  <a:schemeClr val="bg1"/>
                </a:solidFill>
              </a:rPr>
              <a:t>Inventario de vulnerabilidad de Euskadi:</a:t>
            </a:r>
          </a:p>
          <a:p>
            <a:pPr algn="l" fontAlgn="base"/>
            <a:r>
              <a:rPr lang="es-ES" dirty="0">
                <a:solidFill>
                  <a:schemeClr val="bg1"/>
                </a:solidFill>
              </a:rPr>
              <a:t>El modelo recoge variables estructuradas en las siguientes dimensiones:</a:t>
            </a: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bg1"/>
                </a:solidFill>
              </a:rPr>
              <a:t>VULNERABILIDAD SOCIAL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bg1"/>
                </a:solidFill>
              </a:rPr>
              <a:t>Sociodemográfica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bg1"/>
                </a:solidFill>
              </a:rPr>
              <a:t>Socioeconómica</a:t>
            </a: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bg1"/>
                </a:solidFill>
              </a:rPr>
              <a:t>HABITABILIDAD</a:t>
            </a: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bg1"/>
                </a:solidFill>
              </a:rPr>
              <a:t>ACCESIBILIDAD</a:t>
            </a: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bg1"/>
                </a:solidFill>
              </a:rPr>
              <a:t>ESTABILIDAD</a:t>
            </a: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chemeClr val="bg1"/>
                </a:solidFill>
              </a:rPr>
              <a:t>EFICIENCIA ENERGÉTICA</a:t>
            </a: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bg1"/>
                </a:solidFill>
              </a:rPr>
              <a:t>DENSIDAD EDIFICATORIA Y POBLACIONAL</a:t>
            </a:r>
          </a:p>
        </p:txBody>
      </p:sp>
    </p:spTree>
    <p:extLst>
      <p:ext uri="{BB962C8B-B14F-4D97-AF65-F5344CB8AC3E}">
        <p14:creationId xmlns:p14="http://schemas.microsoft.com/office/powerpoint/2010/main" val="24262709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77FE87E-3AD2-E4D9-D5E1-8FC5ADE10260}"/>
              </a:ext>
            </a:extLst>
          </p:cNvPr>
          <p:cNvSpPr txBox="1"/>
          <p:nvPr/>
        </p:nvSpPr>
        <p:spPr>
          <a:xfrm>
            <a:off x="1263884" y="3154983"/>
            <a:ext cx="6869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latin typeface="Segoe UI Semibold" panose="020B0702040204020203" pitchFamily="34" charset="0"/>
                <a:ea typeface="Calibri Light" panose="020F0302020204030204" pitchFamily="34" charset="0"/>
                <a:cs typeface="Segoe UI Semibold" panose="020B0702040204020203" pitchFamily="34" charset="0"/>
              </a:rPr>
              <a:t>Transición energética: impacto territorial y justicia social (en Euskadi)</a:t>
            </a:r>
            <a:endParaRPr lang="es-ES" sz="2000" dirty="0">
              <a:effectLst/>
              <a:latin typeface="Segoe UI Semibold" panose="020B0702040204020203" pitchFamily="34" charset="0"/>
              <a:ea typeface="Calibri Light" panose="020F0302020204030204" pitchFamily="34" charset="0"/>
              <a:cs typeface="Segoe UI Semibold" panose="020B0702040204020203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E223573-D2D4-69C6-F069-274DA4BECD80}"/>
              </a:ext>
            </a:extLst>
          </p:cNvPr>
          <p:cNvSpPr txBox="1"/>
          <p:nvPr/>
        </p:nvSpPr>
        <p:spPr>
          <a:xfrm>
            <a:off x="1954393" y="4049027"/>
            <a:ext cx="5131955" cy="19995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300"/>
              </a:spcAft>
              <a:tabLst>
                <a:tab pos="4093845" algn="l"/>
              </a:tabLst>
            </a:pPr>
            <a:r>
              <a:rPr lang="es-ES" sz="32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ESKERRIK ASKO!</a:t>
            </a:r>
          </a:p>
          <a:p>
            <a:pPr algn="ctr">
              <a:lnSpc>
                <a:spcPct val="115000"/>
              </a:lnSpc>
              <a:spcAft>
                <a:spcPts val="300"/>
              </a:spcAft>
              <a:tabLst>
                <a:tab pos="4093845" algn="l"/>
              </a:tabLst>
            </a:pPr>
            <a:r>
              <a:rPr lang="es-ES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  <a:hlinkClick r:id="rId2"/>
              </a:rPr>
              <a:t>Lurraldea@euskadi.eus</a:t>
            </a:r>
            <a:endParaRPr lang="es-ES" sz="2000" b="1" dirty="0">
              <a:solidFill>
                <a:schemeClr val="tx1">
                  <a:lumMod val="65000"/>
                  <a:lumOff val="35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>
              <a:lnSpc>
                <a:spcPct val="115000"/>
              </a:lnSpc>
              <a:spcAft>
                <a:spcPts val="300"/>
              </a:spcAft>
              <a:tabLst>
                <a:tab pos="4093845" algn="l"/>
              </a:tabLst>
            </a:pPr>
            <a:r>
              <a:rPr lang="es-ES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Segoe UI Semibold" panose="020B0702040204020203" pitchFamily="34" charset="0"/>
                <a:cs typeface="Segoe UI Semibold" panose="020B0702040204020203" pitchFamily="34" charset="0"/>
                <a:hlinkClick r:id="rId3"/>
              </a:rPr>
              <a:t>Hiri-berroneratzea@euskadi.eus</a:t>
            </a:r>
            <a:endParaRPr lang="es-ES" sz="2000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>
              <a:lnSpc>
                <a:spcPct val="115000"/>
              </a:lnSpc>
              <a:spcAft>
                <a:spcPts val="300"/>
              </a:spcAft>
              <a:tabLst>
                <a:tab pos="4093845" algn="l"/>
              </a:tabLst>
            </a:pPr>
            <a:endParaRPr lang="es-ES" sz="3200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Segoe UI Semibold" panose="020B0702040204020203" pitchFamily="34" charset="0"/>
            </a:endParaRPr>
          </a:p>
        </p:txBody>
      </p:sp>
      <p:sp>
        <p:nvSpPr>
          <p:cNvPr id="4" name="Diagrama de flujo: documento 3">
            <a:extLst>
              <a:ext uri="{FF2B5EF4-FFF2-40B4-BE49-F238E27FC236}">
                <a16:creationId xmlns:a16="http://schemas.microsoft.com/office/drawing/2014/main" id="{CC48C3B5-7C23-5F2B-3F4F-A4939053DA13}"/>
              </a:ext>
            </a:extLst>
          </p:cNvPr>
          <p:cNvSpPr/>
          <p:nvPr/>
        </p:nvSpPr>
        <p:spPr>
          <a:xfrm>
            <a:off x="0" y="88900"/>
            <a:ext cx="9144000" cy="96895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12 w 21612"/>
              <a:gd name="connsiteY0" fmla="*/ 0 h 24687"/>
              <a:gd name="connsiteX1" fmla="*/ 21612 w 21612"/>
              <a:gd name="connsiteY1" fmla="*/ 0 h 24687"/>
              <a:gd name="connsiteX2" fmla="*/ 21612 w 21612"/>
              <a:gd name="connsiteY2" fmla="*/ 17322 h 24687"/>
              <a:gd name="connsiteX3" fmla="*/ 0 w 21612"/>
              <a:gd name="connsiteY3" fmla="*/ 23865 h 24687"/>
              <a:gd name="connsiteX4" fmla="*/ 12 w 21612"/>
              <a:gd name="connsiteY4" fmla="*/ 0 h 24687"/>
              <a:gd name="connsiteX0" fmla="*/ 12 w 21612"/>
              <a:gd name="connsiteY0" fmla="*/ 0 h 24554"/>
              <a:gd name="connsiteX1" fmla="*/ 21612 w 21612"/>
              <a:gd name="connsiteY1" fmla="*/ 0 h 24554"/>
              <a:gd name="connsiteX2" fmla="*/ 21580 w 21612"/>
              <a:gd name="connsiteY2" fmla="*/ 14849 h 24554"/>
              <a:gd name="connsiteX3" fmla="*/ 0 w 21612"/>
              <a:gd name="connsiteY3" fmla="*/ 23865 h 24554"/>
              <a:gd name="connsiteX4" fmla="*/ 12 w 21612"/>
              <a:gd name="connsiteY4" fmla="*/ 0 h 24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12" h="24554">
                <a:moveTo>
                  <a:pt x="12" y="0"/>
                </a:moveTo>
                <a:lnTo>
                  <a:pt x="21612" y="0"/>
                </a:lnTo>
                <a:cubicBezTo>
                  <a:pt x="21601" y="4950"/>
                  <a:pt x="21591" y="9899"/>
                  <a:pt x="21580" y="14849"/>
                </a:cubicBezTo>
                <a:cubicBezTo>
                  <a:pt x="10780" y="14849"/>
                  <a:pt x="10800" y="27615"/>
                  <a:pt x="0" y="23865"/>
                </a:cubicBezTo>
                <a:lnTo>
                  <a:pt x="12" y="0"/>
                </a:lnTo>
                <a:close/>
              </a:path>
            </a:pathLst>
          </a:custGeom>
          <a:solidFill>
            <a:srgbClr val="EFE5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84F3FE0-6CF0-2662-8FBF-0D47C07587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43" y="163785"/>
            <a:ext cx="1657865" cy="555576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84FE2A95-7A0E-4596-3E61-8918380BCD44}"/>
              </a:ext>
            </a:extLst>
          </p:cNvPr>
          <p:cNvSpPr/>
          <p:nvPr/>
        </p:nvSpPr>
        <p:spPr>
          <a:xfrm>
            <a:off x="95491" y="1132735"/>
            <a:ext cx="8953018" cy="2025650"/>
          </a:xfrm>
          <a:prstGeom prst="rect">
            <a:avLst/>
          </a:prstGeom>
          <a:solidFill>
            <a:srgbClr val="D2E2FA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D0B06F9-0AB2-8B8D-7A25-89A635A6C4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684" y="1480337"/>
            <a:ext cx="4662000" cy="133044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64FDC03-3E3F-3B54-E6EC-0E64294FF43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20342"/>
          <a:stretch/>
        </p:blipFill>
        <p:spPr>
          <a:xfrm>
            <a:off x="4932684" y="1497350"/>
            <a:ext cx="4353372" cy="1153665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89B59900-521D-7AB0-0EDD-64DB732D1CB5}"/>
              </a:ext>
            </a:extLst>
          </p:cNvPr>
          <p:cNvSpPr txBox="1"/>
          <p:nvPr/>
        </p:nvSpPr>
        <p:spPr>
          <a:xfrm>
            <a:off x="5815899" y="2497126"/>
            <a:ext cx="25869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C00000"/>
                </a:solidFill>
              </a:rPr>
              <a:t>Gijón, 25-27 de octubre de 2023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575A03A7-EC55-5B5E-57A4-C9DDFF971DC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076" y="134829"/>
            <a:ext cx="3328178" cy="549732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3A8529D1-2EBD-087F-6C69-B59AA70F5C4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88384" y="5725265"/>
            <a:ext cx="3367231" cy="633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407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iagrama de flujo: documento 3">
            <a:extLst>
              <a:ext uri="{FF2B5EF4-FFF2-40B4-BE49-F238E27FC236}">
                <a16:creationId xmlns:a16="http://schemas.microsoft.com/office/drawing/2014/main" id="{BA038E8E-12FC-36BA-27A0-2084D7BB61B9}"/>
              </a:ext>
            </a:extLst>
          </p:cNvPr>
          <p:cNvSpPr/>
          <p:nvPr/>
        </p:nvSpPr>
        <p:spPr>
          <a:xfrm>
            <a:off x="0" y="88900"/>
            <a:ext cx="9144000" cy="60049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12 w 21612"/>
              <a:gd name="connsiteY0" fmla="*/ 0 h 24687"/>
              <a:gd name="connsiteX1" fmla="*/ 21612 w 21612"/>
              <a:gd name="connsiteY1" fmla="*/ 0 h 24687"/>
              <a:gd name="connsiteX2" fmla="*/ 21612 w 21612"/>
              <a:gd name="connsiteY2" fmla="*/ 17322 h 24687"/>
              <a:gd name="connsiteX3" fmla="*/ 0 w 21612"/>
              <a:gd name="connsiteY3" fmla="*/ 23865 h 24687"/>
              <a:gd name="connsiteX4" fmla="*/ 12 w 21612"/>
              <a:gd name="connsiteY4" fmla="*/ 0 h 24687"/>
              <a:gd name="connsiteX0" fmla="*/ 12 w 21612"/>
              <a:gd name="connsiteY0" fmla="*/ 0 h 24554"/>
              <a:gd name="connsiteX1" fmla="*/ 21612 w 21612"/>
              <a:gd name="connsiteY1" fmla="*/ 0 h 24554"/>
              <a:gd name="connsiteX2" fmla="*/ 21580 w 21612"/>
              <a:gd name="connsiteY2" fmla="*/ 14849 h 24554"/>
              <a:gd name="connsiteX3" fmla="*/ 0 w 21612"/>
              <a:gd name="connsiteY3" fmla="*/ 23865 h 24554"/>
              <a:gd name="connsiteX4" fmla="*/ 12 w 21612"/>
              <a:gd name="connsiteY4" fmla="*/ 0 h 24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12" h="24554">
                <a:moveTo>
                  <a:pt x="12" y="0"/>
                </a:moveTo>
                <a:lnTo>
                  <a:pt x="21612" y="0"/>
                </a:lnTo>
                <a:cubicBezTo>
                  <a:pt x="21601" y="4950"/>
                  <a:pt x="21591" y="9899"/>
                  <a:pt x="21580" y="14849"/>
                </a:cubicBezTo>
                <a:cubicBezTo>
                  <a:pt x="10780" y="14849"/>
                  <a:pt x="10800" y="27615"/>
                  <a:pt x="0" y="23865"/>
                </a:cubicBezTo>
                <a:lnTo>
                  <a:pt x="12" y="0"/>
                </a:lnTo>
                <a:close/>
              </a:path>
            </a:pathLst>
          </a:custGeom>
          <a:solidFill>
            <a:srgbClr val="EFE5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23ED42D6-2003-D66F-B906-9D0EBBF790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83" y="163784"/>
            <a:ext cx="1077620" cy="361127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7A7515A-0686-1682-CDDE-6A099A68B9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1798"/>
          <a:stretch/>
        </p:blipFill>
        <p:spPr>
          <a:xfrm>
            <a:off x="6419949" y="203714"/>
            <a:ext cx="2060331" cy="642393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9C4EC867-C1FC-07A7-9F10-2D6C3D9B94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068" y="139246"/>
            <a:ext cx="2334882" cy="385664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76B6702A-1CC5-8E9F-5EE1-B7A954028778}"/>
              </a:ext>
            </a:extLst>
          </p:cNvPr>
          <p:cNvSpPr/>
          <p:nvPr/>
        </p:nvSpPr>
        <p:spPr>
          <a:xfrm>
            <a:off x="2976880" y="960921"/>
            <a:ext cx="4176790" cy="589707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23" name="Grupo 22">
            <a:extLst>
              <a:ext uri="{FF2B5EF4-FFF2-40B4-BE49-F238E27FC236}">
                <a16:creationId xmlns:a16="http://schemas.microsoft.com/office/drawing/2014/main" id="{2207D6DA-7DDE-1E33-65D9-F04BCF09C60D}"/>
              </a:ext>
            </a:extLst>
          </p:cNvPr>
          <p:cNvGrpSpPr/>
          <p:nvPr/>
        </p:nvGrpSpPr>
        <p:grpSpPr>
          <a:xfrm>
            <a:off x="99108" y="2990334"/>
            <a:ext cx="1838960" cy="1838960"/>
            <a:chOff x="202624" y="1410791"/>
            <a:chExt cx="1838960" cy="1838960"/>
          </a:xfrm>
        </p:grpSpPr>
        <p:sp>
          <p:nvSpPr>
            <p:cNvPr id="22" name="Elipse 21">
              <a:extLst>
                <a:ext uri="{FF2B5EF4-FFF2-40B4-BE49-F238E27FC236}">
                  <a16:creationId xmlns:a16="http://schemas.microsoft.com/office/drawing/2014/main" id="{0769BDBB-E6D4-3CFC-C012-8AEE50CC4FEE}"/>
                </a:ext>
              </a:extLst>
            </p:cNvPr>
            <p:cNvSpPr/>
            <p:nvPr/>
          </p:nvSpPr>
          <p:spPr>
            <a:xfrm>
              <a:off x="202624" y="1410791"/>
              <a:ext cx="1838960" cy="183896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DE4971A3-CF5A-FE6B-B60B-FCBEBC2D3CA3}"/>
                </a:ext>
              </a:extLst>
            </p:cNvPr>
            <p:cNvSpPr txBox="1"/>
            <p:nvPr/>
          </p:nvSpPr>
          <p:spPr>
            <a:xfrm>
              <a:off x="468060" y="2007105"/>
              <a:ext cx="1308088" cy="646331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s-ES" b="1" dirty="0">
                  <a:solidFill>
                    <a:schemeClr val="bg1"/>
                  </a:solidFill>
                </a:rPr>
                <a:t>Transición energética</a:t>
              </a:r>
            </a:p>
          </p:txBody>
        </p:sp>
      </p:grpSp>
      <p:grpSp>
        <p:nvGrpSpPr>
          <p:cNvPr id="25" name="Grupo 24">
            <a:extLst>
              <a:ext uri="{FF2B5EF4-FFF2-40B4-BE49-F238E27FC236}">
                <a16:creationId xmlns:a16="http://schemas.microsoft.com/office/drawing/2014/main" id="{FFA6FE48-059F-D3A3-62AF-E23306C49BA1}"/>
              </a:ext>
            </a:extLst>
          </p:cNvPr>
          <p:cNvGrpSpPr/>
          <p:nvPr/>
        </p:nvGrpSpPr>
        <p:grpSpPr>
          <a:xfrm>
            <a:off x="2186029" y="1151374"/>
            <a:ext cx="1838960" cy="1838960"/>
            <a:chOff x="202624" y="1410791"/>
            <a:chExt cx="1838960" cy="1838960"/>
          </a:xfrm>
          <a:solidFill>
            <a:srgbClr val="72C3E9"/>
          </a:solidFill>
        </p:grpSpPr>
        <p:sp>
          <p:nvSpPr>
            <p:cNvPr id="26" name="Elipse 25">
              <a:extLst>
                <a:ext uri="{FF2B5EF4-FFF2-40B4-BE49-F238E27FC236}">
                  <a16:creationId xmlns:a16="http://schemas.microsoft.com/office/drawing/2014/main" id="{89625AD4-5804-4FEA-02A4-46FCBB0F78B6}"/>
                </a:ext>
              </a:extLst>
            </p:cNvPr>
            <p:cNvSpPr/>
            <p:nvPr/>
          </p:nvSpPr>
          <p:spPr>
            <a:xfrm>
              <a:off x="202624" y="1410791"/>
              <a:ext cx="1838960" cy="1838960"/>
            </a:xfrm>
            <a:prstGeom prst="ellipse">
              <a:avLst/>
            </a:prstGeom>
            <a:grpFill/>
            <a:ln>
              <a:solidFill>
                <a:srgbClr val="72C3E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7" name="CuadroTexto 26">
              <a:extLst>
                <a:ext uri="{FF2B5EF4-FFF2-40B4-BE49-F238E27FC236}">
                  <a16:creationId xmlns:a16="http://schemas.microsoft.com/office/drawing/2014/main" id="{5B486A97-1A93-FF44-9181-8C7BE829FFC3}"/>
                </a:ext>
              </a:extLst>
            </p:cNvPr>
            <p:cNvSpPr txBox="1"/>
            <p:nvPr/>
          </p:nvSpPr>
          <p:spPr>
            <a:xfrm>
              <a:off x="413738" y="2145605"/>
              <a:ext cx="1308088" cy="369332"/>
            </a:xfrm>
            <a:prstGeom prst="rect">
              <a:avLst/>
            </a:prstGeom>
            <a:grpFill/>
            <a:ln>
              <a:solidFill>
                <a:srgbClr val="72C3E9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s-ES" b="1" dirty="0">
                  <a:solidFill>
                    <a:schemeClr val="bg1"/>
                  </a:solidFill>
                </a:rPr>
                <a:t>Estrategia</a:t>
              </a:r>
            </a:p>
          </p:txBody>
        </p:sp>
      </p:grpSp>
      <p:grpSp>
        <p:nvGrpSpPr>
          <p:cNvPr id="28" name="Grupo 27">
            <a:extLst>
              <a:ext uri="{FF2B5EF4-FFF2-40B4-BE49-F238E27FC236}">
                <a16:creationId xmlns:a16="http://schemas.microsoft.com/office/drawing/2014/main" id="{52A28A23-4294-D364-A5AD-66F3A0F01304}"/>
              </a:ext>
            </a:extLst>
          </p:cNvPr>
          <p:cNvGrpSpPr/>
          <p:nvPr/>
        </p:nvGrpSpPr>
        <p:grpSpPr>
          <a:xfrm>
            <a:off x="2186029" y="4829294"/>
            <a:ext cx="1838960" cy="1838960"/>
            <a:chOff x="202624" y="1410791"/>
            <a:chExt cx="1838960" cy="1838960"/>
          </a:xfrm>
          <a:solidFill>
            <a:srgbClr val="72C3E9"/>
          </a:solidFill>
        </p:grpSpPr>
        <p:sp>
          <p:nvSpPr>
            <p:cNvPr id="29" name="Elipse 28">
              <a:extLst>
                <a:ext uri="{FF2B5EF4-FFF2-40B4-BE49-F238E27FC236}">
                  <a16:creationId xmlns:a16="http://schemas.microsoft.com/office/drawing/2014/main" id="{441F620C-7ACA-C183-5AA4-6C0CC3AF6705}"/>
                </a:ext>
              </a:extLst>
            </p:cNvPr>
            <p:cNvSpPr/>
            <p:nvPr/>
          </p:nvSpPr>
          <p:spPr>
            <a:xfrm>
              <a:off x="202624" y="1410791"/>
              <a:ext cx="1838960" cy="1838960"/>
            </a:xfrm>
            <a:prstGeom prst="ellipse">
              <a:avLst/>
            </a:prstGeom>
            <a:solidFill>
              <a:srgbClr val="E96A00"/>
            </a:solidFill>
            <a:ln>
              <a:solidFill>
                <a:srgbClr val="E96A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0" name="CuadroTexto 29">
              <a:extLst>
                <a:ext uri="{FF2B5EF4-FFF2-40B4-BE49-F238E27FC236}">
                  <a16:creationId xmlns:a16="http://schemas.microsoft.com/office/drawing/2014/main" id="{40D3B2D5-EAB3-B296-24FD-B4E93E28189C}"/>
                </a:ext>
              </a:extLst>
            </p:cNvPr>
            <p:cNvSpPr txBox="1"/>
            <p:nvPr/>
          </p:nvSpPr>
          <p:spPr>
            <a:xfrm>
              <a:off x="413738" y="2145605"/>
              <a:ext cx="1476476" cy="369332"/>
            </a:xfrm>
            <a:prstGeom prst="rect">
              <a:avLst/>
            </a:prstGeom>
            <a:solidFill>
              <a:srgbClr val="E96A00"/>
            </a:solidFill>
            <a:ln>
              <a:solidFill>
                <a:srgbClr val="E96A00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s-ES" b="1" dirty="0">
                  <a:solidFill>
                    <a:schemeClr val="bg1"/>
                  </a:solidFill>
                </a:rPr>
                <a:t>Planificación</a:t>
              </a:r>
            </a:p>
          </p:txBody>
        </p:sp>
      </p:grpSp>
      <p:grpSp>
        <p:nvGrpSpPr>
          <p:cNvPr id="32" name="Grupo 31">
            <a:extLst>
              <a:ext uri="{FF2B5EF4-FFF2-40B4-BE49-F238E27FC236}">
                <a16:creationId xmlns:a16="http://schemas.microsoft.com/office/drawing/2014/main" id="{6744985C-6E2C-7352-4455-B01FA3C3D203}"/>
              </a:ext>
            </a:extLst>
          </p:cNvPr>
          <p:cNvGrpSpPr/>
          <p:nvPr/>
        </p:nvGrpSpPr>
        <p:grpSpPr>
          <a:xfrm>
            <a:off x="4532431" y="5152459"/>
            <a:ext cx="1161848" cy="1192630"/>
            <a:chOff x="541180" y="1733956"/>
            <a:chExt cx="1161848" cy="1192630"/>
          </a:xfrm>
          <a:solidFill>
            <a:srgbClr val="72C3E9"/>
          </a:solidFill>
        </p:grpSpPr>
        <p:sp>
          <p:nvSpPr>
            <p:cNvPr id="33" name="Elipse 32">
              <a:extLst>
                <a:ext uri="{FF2B5EF4-FFF2-40B4-BE49-F238E27FC236}">
                  <a16:creationId xmlns:a16="http://schemas.microsoft.com/office/drawing/2014/main" id="{562E646F-A469-2581-57EC-8A26CFFF46CB}"/>
                </a:ext>
              </a:extLst>
            </p:cNvPr>
            <p:cNvSpPr/>
            <p:nvPr/>
          </p:nvSpPr>
          <p:spPr>
            <a:xfrm>
              <a:off x="541180" y="1733956"/>
              <a:ext cx="1161848" cy="1192630"/>
            </a:xfrm>
            <a:prstGeom prst="ellipse">
              <a:avLst/>
            </a:prstGeom>
            <a:solidFill>
              <a:srgbClr val="E96A00"/>
            </a:solidFill>
            <a:ln>
              <a:solidFill>
                <a:srgbClr val="E96A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4" name="CuadroTexto 33">
              <a:extLst>
                <a:ext uri="{FF2B5EF4-FFF2-40B4-BE49-F238E27FC236}">
                  <a16:creationId xmlns:a16="http://schemas.microsoft.com/office/drawing/2014/main" id="{92380642-9F4D-1A63-0850-3F0C1CB32A1F}"/>
                </a:ext>
              </a:extLst>
            </p:cNvPr>
            <p:cNvSpPr txBox="1"/>
            <p:nvPr/>
          </p:nvSpPr>
          <p:spPr>
            <a:xfrm>
              <a:off x="616938" y="2145605"/>
              <a:ext cx="1014970" cy="369332"/>
            </a:xfrm>
            <a:prstGeom prst="rect">
              <a:avLst/>
            </a:prstGeom>
            <a:solidFill>
              <a:srgbClr val="E96A00"/>
            </a:solidFill>
            <a:ln>
              <a:solidFill>
                <a:srgbClr val="E96A00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s-ES" b="1" dirty="0">
                  <a:solidFill>
                    <a:schemeClr val="bg1"/>
                  </a:solidFill>
                </a:rPr>
                <a:t>PTS</a:t>
              </a:r>
            </a:p>
          </p:txBody>
        </p:sp>
      </p:grpSp>
      <p:grpSp>
        <p:nvGrpSpPr>
          <p:cNvPr id="35" name="Grupo 34">
            <a:extLst>
              <a:ext uri="{FF2B5EF4-FFF2-40B4-BE49-F238E27FC236}">
                <a16:creationId xmlns:a16="http://schemas.microsoft.com/office/drawing/2014/main" id="{F9EFB5A6-62B5-FB62-A995-29C2A20E772B}"/>
              </a:ext>
            </a:extLst>
          </p:cNvPr>
          <p:cNvGrpSpPr/>
          <p:nvPr/>
        </p:nvGrpSpPr>
        <p:grpSpPr>
          <a:xfrm>
            <a:off x="5694896" y="5152459"/>
            <a:ext cx="1161848" cy="1192630"/>
            <a:chOff x="541180" y="1733956"/>
            <a:chExt cx="1161848" cy="1192630"/>
          </a:xfrm>
          <a:solidFill>
            <a:srgbClr val="72C3E9"/>
          </a:solidFill>
        </p:grpSpPr>
        <p:sp>
          <p:nvSpPr>
            <p:cNvPr id="36" name="Elipse 35">
              <a:extLst>
                <a:ext uri="{FF2B5EF4-FFF2-40B4-BE49-F238E27FC236}">
                  <a16:creationId xmlns:a16="http://schemas.microsoft.com/office/drawing/2014/main" id="{FF04D66A-1C97-21E8-B42B-CD3B5188BBBF}"/>
                </a:ext>
              </a:extLst>
            </p:cNvPr>
            <p:cNvSpPr/>
            <p:nvPr/>
          </p:nvSpPr>
          <p:spPr>
            <a:xfrm>
              <a:off x="541180" y="1733956"/>
              <a:ext cx="1161848" cy="1192630"/>
            </a:xfrm>
            <a:prstGeom prst="ellipse">
              <a:avLst/>
            </a:prstGeom>
            <a:solidFill>
              <a:srgbClr val="E96A00"/>
            </a:solidFill>
            <a:ln>
              <a:solidFill>
                <a:srgbClr val="E96A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7" name="CuadroTexto 36">
              <a:extLst>
                <a:ext uri="{FF2B5EF4-FFF2-40B4-BE49-F238E27FC236}">
                  <a16:creationId xmlns:a16="http://schemas.microsoft.com/office/drawing/2014/main" id="{1BAF1F6B-B5EC-AA4E-2369-17A1A3163A78}"/>
                </a:ext>
              </a:extLst>
            </p:cNvPr>
            <p:cNvSpPr txBox="1"/>
            <p:nvPr/>
          </p:nvSpPr>
          <p:spPr>
            <a:xfrm>
              <a:off x="616938" y="2145605"/>
              <a:ext cx="1014970" cy="369332"/>
            </a:xfrm>
            <a:prstGeom prst="rect">
              <a:avLst/>
            </a:prstGeom>
            <a:solidFill>
              <a:srgbClr val="E96A00"/>
            </a:solidFill>
            <a:ln>
              <a:solidFill>
                <a:srgbClr val="E96A00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s-ES" b="1" dirty="0">
                  <a:solidFill>
                    <a:schemeClr val="bg1"/>
                  </a:solidFill>
                </a:rPr>
                <a:t>RU</a:t>
              </a:r>
            </a:p>
          </p:txBody>
        </p:sp>
      </p:grpSp>
      <p:grpSp>
        <p:nvGrpSpPr>
          <p:cNvPr id="38" name="Grupo 37">
            <a:extLst>
              <a:ext uri="{FF2B5EF4-FFF2-40B4-BE49-F238E27FC236}">
                <a16:creationId xmlns:a16="http://schemas.microsoft.com/office/drawing/2014/main" id="{336CA8D0-FB23-8E51-5367-989DADDCD008}"/>
              </a:ext>
            </a:extLst>
          </p:cNvPr>
          <p:cNvGrpSpPr/>
          <p:nvPr/>
        </p:nvGrpSpPr>
        <p:grpSpPr>
          <a:xfrm>
            <a:off x="7233920" y="2989980"/>
            <a:ext cx="1838960" cy="1838960"/>
            <a:chOff x="202624" y="1410791"/>
            <a:chExt cx="1838960" cy="1838960"/>
          </a:xfrm>
          <a:solidFill>
            <a:srgbClr val="0D7063"/>
          </a:solidFill>
        </p:grpSpPr>
        <p:sp>
          <p:nvSpPr>
            <p:cNvPr id="39" name="Elipse 38">
              <a:extLst>
                <a:ext uri="{FF2B5EF4-FFF2-40B4-BE49-F238E27FC236}">
                  <a16:creationId xmlns:a16="http://schemas.microsoft.com/office/drawing/2014/main" id="{CF79C048-C8DE-20A0-6A1F-9D4505FB5D8B}"/>
                </a:ext>
              </a:extLst>
            </p:cNvPr>
            <p:cNvSpPr/>
            <p:nvPr/>
          </p:nvSpPr>
          <p:spPr>
            <a:xfrm>
              <a:off x="202624" y="1410791"/>
              <a:ext cx="1838960" cy="1838960"/>
            </a:xfrm>
            <a:prstGeom prst="ellipse">
              <a:avLst/>
            </a:prstGeom>
            <a:grpFill/>
            <a:ln>
              <a:solidFill>
                <a:srgbClr val="0D706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0" name="CuadroTexto 39">
              <a:extLst>
                <a:ext uri="{FF2B5EF4-FFF2-40B4-BE49-F238E27FC236}">
                  <a16:creationId xmlns:a16="http://schemas.microsoft.com/office/drawing/2014/main" id="{8F8431F5-5EF3-39C9-83F8-759FB3AB7C8C}"/>
                </a:ext>
              </a:extLst>
            </p:cNvPr>
            <p:cNvSpPr txBox="1"/>
            <p:nvPr/>
          </p:nvSpPr>
          <p:spPr>
            <a:xfrm>
              <a:off x="468060" y="2007105"/>
              <a:ext cx="1308088" cy="646331"/>
            </a:xfrm>
            <a:prstGeom prst="rect">
              <a:avLst/>
            </a:prstGeom>
            <a:grpFill/>
            <a:ln>
              <a:solidFill>
                <a:srgbClr val="0D7063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s-ES" b="1" dirty="0">
                  <a:solidFill>
                    <a:schemeClr val="bg1"/>
                  </a:solidFill>
                </a:rPr>
                <a:t>Justicia social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62570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iagrama de flujo: documento 3">
            <a:extLst>
              <a:ext uri="{FF2B5EF4-FFF2-40B4-BE49-F238E27FC236}">
                <a16:creationId xmlns:a16="http://schemas.microsoft.com/office/drawing/2014/main" id="{BA038E8E-12FC-36BA-27A0-2084D7BB61B9}"/>
              </a:ext>
            </a:extLst>
          </p:cNvPr>
          <p:cNvSpPr/>
          <p:nvPr/>
        </p:nvSpPr>
        <p:spPr>
          <a:xfrm>
            <a:off x="0" y="88900"/>
            <a:ext cx="9144000" cy="60049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12 w 21612"/>
              <a:gd name="connsiteY0" fmla="*/ 0 h 24687"/>
              <a:gd name="connsiteX1" fmla="*/ 21612 w 21612"/>
              <a:gd name="connsiteY1" fmla="*/ 0 h 24687"/>
              <a:gd name="connsiteX2" fmla="*/ 21612 w 21612"/>
              <a:gd name="connsiteY2" fmla="*/ 17322 h 24687"/>
              <a:gd name="connsiteX3" fmla="*/ 0 w 21612"/>
              <a:gd name="connsiteY3" fmla="*/ 23865 h 24687"/>
              <a:gd name="connsiteX4" fmla="*/ 12 w 21612"/>
              <a:gd name="connsiteY4" fmla="*/ 0 h 24687"/>
              <a:gd name="connsiteX0" fmla="*/ 12 w 21612"/>
              <a:gd name="connsiteY0" fmla="*/ 0 h 24554"/>
              <a:gd name="connsiteX1" fmla="*/ 21612 w 21612"/>
              <a:gd name="connsiteY1" fmla="*/ 0 h 24554"/>
              <a:gd name="connsiteX2" fmla="*/ 21580 w 21612"/>
              <a:gd name="connsiteY2" fmla="*/ 14849 h 24554"/>
              <a:gd name="connsiteX3" fmla="*/ 0 w 21612"/>
              <a:gd name="connsiteY3" fmla="*/ 23865 h 24554"/>
              <a:gd name="connsiteX4" fmla="*/ 12 w 21612"/>
              <a:gd name="connsiteY4" fmla="*/ 0 h 24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12" h="24554">
                <a:moveTo>
                  <a:pt x="12" y="0"/>
                </a:moveTo>
                <a:lnTo>
                  <a:pt x="21612" y="0"/>
                </a:lnTo>
                <a:cubicBezTo>
                  <a:pt x="21601" y="4950"/>
                  <a:pt x="21591" y="9899"/>
                  <a:pt x="21580" y="14849"/>
                </a:cubicBezTo>
                <a:cubicBezTo>
                  <a:pt x="10780" y="14849"/>
                  <a:pt x="10800" y="27615"/>
                  <a:pt x="0" y="23865"/>
                </a:cubicBezTo>
                <a:lnTo>
                  <a:pt x="12" y="0"/>
                </a:lnTo>
                <a:close/>
              </a:path>
            </a:pathLst>
          </a:custGeom>
          <a:solidFill>
            <a:srgbClr val="EFE5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23ED42D6-2003-D66F-B906-9D0EBBF790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83" y="163784"/>
            <a:ext cx="1077620" cy="361127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7A7515A-0686-1682-CDDE-6A099A68B9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1798"/>
          <a:stretch/>
        </p:blipFill>
        <p:spPr>
          <a:xfrm>
            <a:off x="6419949" y="203714"/>
            <a:ext cx="2060331" cy="642393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9C4EC867-C1FC-07A7-9F10-2D6C3D9B94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068" y="139246"/>
            <a:ext cx="2334882" cy="385664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76B6702A-1CC5-8E9F-5EE1-B7A954028778}"/>
              </a:ext>
            </a:extLst>
          </p:cNvPr>
          <p:cNvSpPr/>
          <p:nvPr/>
        </p:nvSpPr>
        <p:spPr>
          <a:xfrm>
            <a:off x="0" y="1282535"/>
            <a:ext cx="9144000" cy="557546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DE4971A3-CF5A-FE6B-B60B-FCBEBC2D3CA3}"/>
              </a:ext>
            </a:extLst>
          </p:cNvPr>
          <p:cNvSpPr txBox="1"/>
          <p:nvPr/>
        </p:nvSpPr>
        <p:spPr>
          <a:xfrm>
            <a:off x="5787825" y="6399768"/>
            <a:ext cx="3324578" cy="369332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r"/>
            <a:r>
              <a:rPr lang="es-ES" b="1" dirty="0">
                <a:solidFill>
                  <a:schemeClr val="bg1"/>
                </a:solidFill>
              </a:rPr>
              <a:t>Transición energética. Estrategia</a:t>
            </a:r>
          </a:p>
        </p:txBody>
      </p:sp>
    </p:spTree>
    <p:extLst>
      <p:ext uri="{BB962C8B-B14F-4D97-AF65-F5344CB8AC3E}">
        <p14:creationId xmlns:p14="http://schemas.microsoft.com/office/powerpoint/2010/main" val="866263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iagrama de flujo: documento 3">
            <a:extLst>
              <a:ext uri="{FF2B5EF4-FFF2-40B4-BE49-F238E27FC236}">
                <a16:creationId xmlns:a16="http://schemas.microsoft.com/office/drawing/2014/main" id="{BA038E8E-12FC-36BA-27A0-2084D7BB61B9}"/>
              </a:ext>
            </a:extLst>
          </p:cNvPr>
          <p:cNvSpPr/>
          <p:nvPr/>
        </p:nvSpPr>
        <p:spPr>
          <a:xfrm>
            <a:off x="0" y="88900"/>
            <a:ext cx="9144000" cy="60049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12 w 21612"/>
              <a:gd name="connsiteY0" fmla="*/ 0 h 24687"/>
              <a:gd name="connsiteX1" fmla="*/ 21612 w 21612"/>
              <a:gd name="connsiteY1" fmla="*/ 0 h 24687"/>
              <a:gd name="connsiteX2" fmla="*/ 21612 w 21612"/>
              <a:gd name="connsiteY2" fmla="*/ 17322 h 24687"/>
              <a:gd name="connsiteX3" fmla="*/ 0 w 21612"/>
              <a:gd name="connsiteY3" fmla="*/ 23865 h 24687"/>
              <a:gd name="connsiteX4" fmla="*/ 12 w 21612"/>
              <a:gd name="connsiteY4" fmla="*/ 0 h 24687"/>
              <a:gd name="connsiteX0" fmla="*/ 12 w 21612"/>
              <a:gd name="connsiteY0" fmla="*/ 0 h 24554"/>
              <a:gd name="connsiteX1" fmla="*/ 21612 w 21612"/>
              <a:gd name="connsiteY1" fmla="*/ 0 h 24554"/>
              <a:gd name="connsiteX2" fmla="*/ 21580 w 21612"/>
              <a:gd name="connsiteY2" fmla="*/ 14849 h 24554"/>
              <a:gd name="connsiteX3" fmla="*/ 0 w 21612"/>
              <a:gd name="connsiteY3" fmla="*/ 23865 h 24554"/>
              <a:gd name="connsiteX4" fmla="*/ 12 w 21612"/>
              <a:gd name="connsiteY4" fmla="*/ 0 h 24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12" h="24554">
                <a:moveTo>
                  <a:pt x="12" y="0"/>
                </a:moveTo>
                <a:lnTo>
                  <a:pt x="21612" y="0"/>
                </a:lnTo>
                <a:cubicBezTo>
                  <a:pt x="21601" y="4950"/>
                  <a:pt x="21591" y="9899"/>
                  <a:pt x="21580" y="14849"/>
                </a:cubicBezTo>
                <a:cubicBezTo>
                  <a:pt x="10780" y="14849"/>
                  <a:pt x="10800" y="27615"/>
                  <a:pt x="0" y="23865"/>
                </a:cubicBezTo>
                <a:lnTo>
                  <a:pt x="12" y="0"/>
                </a:lnTo>
                <a:close/>
              </a:path>
            </a:pathLst>
          </a:custGeom>
          <a:solidFill>
            <a:srgbClr val="EFE5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23ED42D6-2003-D66F-B906-9D0EBBF790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83" y="163784"/>
            <a:ext cx="1077620" cy="361127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7A7515A-0686-1682-CDDE-6A099A68B9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1798"/>
          <a:stretch/>
        </p:blipFill>
        <p:spPr>
          <a:xfrm>
            <a:off x="6419949" y="203714"/>
            <a:ext cx="2060331" cy="642393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9C4EC867-C1FC-07A7-9F10-2D6C3D9B94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068" y="139246"/>
            <a:ext cx="2334882" cy="385664"/>
          </a:xfrm>
          <a:prstGeom prst="rect">
            <a:avLst/>
          </a:prstGeom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F045AA4A-73AA-161C-C022-7E9BD575F179}"/>
              </a:ext>
            </a:extLst>
          </p:cNvPr>
          <p:cNvGrpSpPr/>
          <p:nvPr/>
        </p:nvGrpSpPr>
        <p:grpSpPr>
          <a:xfrm>
            <a:off x="4604282" y="1310555"/>
            <a:ext cx="4120356" cy="5277483"/>
            <a:chOff x="6149712" y="974156"/>
            <a:chExt cx="4120356" cy="5277483"/>
          </a:xfrm>
          <a:effectLst>
            <a:outerShdw blurRad="50800" dist="50800" sx="1000" sy="1000" algn="ctr" rotWithShape="0">
              <a:srgbClr val="000000"/>
            </a:outerShdw>
          </a:effectLst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17DE894D-9580-1B2D-2D76-33CA6E4FA6E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36725" y="2087621"/>
              <a:ext cx="2946329" cy="416401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6245E135-6354-3B26-1B39-E1250C667028}"/>
                </a:ext>
              </a:extLst>
            </p:cNvPr>
            <p:cNvSpPr txBox="1"/>
            <p:nvPr/>
          </p:nvSpPr>
          <p:spPr>
            <a:xfrm>
              <a:off x="6149712" y="974156"/>
              <a:ext cx="412035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>
                  <a:solidFill>
                    <a:schemeClr val="accent1">
                      <a:lumMod val="75000"/>
                    </a:schemeClr>
                  </a:solidFill>
                </a:rPr>
                <a:t>NORMATIVA</a:t>
              </a:r>
            </a:p>
            <a:p>
              <a:pPr algn="ctr"/>
              <a:r>
                <a:rPr lang="en-GB" sz="2800" b="1" dirty="0">
                  <a:solidFill>
                    <a:schemeClr val="accent1">
                      <a:lumMod val="75000"/>
                    </a:schemeClr>
                  </a:solidFill>
                </a:rPr>
                <a:t>Directrices de Ordenación</a:t>
              </a:r>
            </a:p>
          </p:txBody>
        </p: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10C6126A-86F7-FC68-10B7-1E5F056C4DF6}"/>
              </a:ext>
            </a:extLst>
          </p:cNvPr>
          <p:cNvGrpSpPr/>
          <p:nvPr/>
        </p:nvGrpSpPr>
        <p:grpSpPr>
          <a:xfrm>
            <a:off x="232962" y="1039025"/>
            <a:ext cx="4013200" cy="5549013"/>
            <a:chOff x="1514913" y="974157"/>
            <a:chExt cx="4013200" cy="5549013"/>
          </a:xfrm>
          <a:effectLst>
            <a:outerShdw blurRad="889000" dist="50800" dir="21540000" algn="ctr" rotWithShape="0">
              <a:srgbClr val="000000">
                <a:alpha val="43137"/>
              </a:srgbClr>
            </a:outerShdw>
          </a:effectLst>
        </p:grpSpPr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161D9A38-945A-B398-E426-B1A1C6F5358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00859" y="2359152"/>
              <a:ext cx="3241309" cy="416401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E6D3AAD2-568D-4A2A-D3F2-1230180FB686}"/>
                </a:ext>
              </a:extLst>
            </p:cNvPr>
            <p:cNvSpPr txBox="1"/>
            <p:nvPr/>
          </p:nvSpPr>
          <p:spPr>
            <a:xfrm>
              <a:off x="1514913" y="974157"/>
              <a:ext cx="401320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800" b="1" dirty="0">
                  <a:solidFill>
                    <a:schemeClr val="accent1">
                      <a:lumMod val="75000"/>
                    </a:schemeClr>
                  </a:solidFill>
                </a:rPr>
                <a:t>ESTRATEGIA</a:t>
              </a:r>
            </a:p>
            <a:p>
              <a:pPr algn="ctr"/>
              <a:r>
                <a:rPr lang="es-ES" sz="2800" b="1" dirty="0">
                  <a:solidFill>
                    <a:schemeClr val="accent1">
                      <a:lumMod val="75000"/>
                    </a:schemeClr>
                  </a:solidFill>
                </a:rPr>
                <a:t>Agenda Urbana de Euskadi – BULTZATU 2050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80438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iagrama de flujo: documento 3">
            <a:extLst>
              <a:ext uri="{FF2B5EF4-FFF2-40B4-BE49-F238E27FC236}">
                <a16:creationId xmlns:a16="http://schemas.microsoft.com/office/drawing/2014/main" id="{BA038E8E-12FC-36BA-27A0-2084D7BB61B9}"/>
              </a:ext>
            </a:extLst>
          </p:cNvPr>
          <p:cNvSpPr/>
          <p:nvPr/>
        </p:nvSpPr>
        <p:spPr>
          <a:xfrm>
            <a:off x="0" y="88900"/>
            <a:ext cx="9144000" cy="60049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12 w 21612"/>
              <a:gd name="connsiteY0" fmla="*/ 0 h 24687"/>
              <a:gd name="connsiteX1" fmla="*/ 21612 w 21612"/>
              <a:gd name="connsiteY1" fmla="*/ 0 h 24687"/>
              <a:gd name="connsiteX2" fmla="*/ 21612 w 21612"/>
              <a:gd name="connsiteY2" fmla="*/ 17322 h 24687"/>
              <a:gd name="connsiteX3" fmla="*/ 0 w 21612"/>
              <a:gd name="connsiteY3" fmla="*/ 23865 h 24687"/>
              <a:gd name="connsiteX4" fmla="*/ 12 w 21612"/>
              <a:gd name="connsiteY4" fmla="*/ 0 h 24687"/>
              <a:gd name="connsiteX0" fmla="*/ 12 w 21612"/>
              <a:gd name="connsiteY0" fmla="*/ 0 h 24554"/>
              <a:gd name="connsiteX1" fmla="*/ 21612 w 21612"/>
              <a:gd name="connsiteY1" fmla="*/ 0 h 24554"/>
              <a:gd name="connsiteX2" fmla="*/ 21580 w 21612"/>
              <a:gd name="connsiteY2" fmla="*/ 14849 h 24554"/>
              <a:gd name="connsiteX3" fmla="*/ 0 w 21612"/>
              <a:gd name="connsiteY3" fmla="*/ 23865 h 24554"/>
              <a:gd name="connsiteX4" fmla="*/ 12 w 21612"/>
              <a:gd name="connsiteY4" fmla="*/ 0 h 24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12" h="24554">
                <a:moveTo>
                  <a:pt x="12" y="0"/>
                </a:moveTo>
                <a:lnTo>
                  <a:pt x="21612" y="0"/>
                </a:lnTo>
                <a:cubicBezTo>
                  <a:pt x="21601" y="4950"/>
                  <a:pt x="21591" y="9899"/>
                  <a:pt x="21580" y="14849"/>
                </a:cubicBezTo>
                <a:cubicBezTo>
                  <a:pt x="10780" y="14849"/>
                  <a:pt x="10800" y="27615"/>
                  <a:pt x="0" y="23865"/>
                </a:cubicBezTo>
                <a:lnTo>
                  <a:pt x="12" y="0"/>
                </a:lnTo>
                <a:close/>
              </a:path>
            </a:pathLst>
          </a:custGeom>
          <a:solidFill>
            <a:srgbClr val="EFE5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23ED42D6-2003-D66F-B906-9D0EBBF790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83" y="163784"/>
            <a:ext cx="1077620" cy="361127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7A7515A-0686-1682-CDDE-6A099A68B9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1798"/>
          <a:stretch/>
        </p:blipFill>
        <p:spPr>
          <a:xfrm>
            <a:off x="6419949" y="203714"/>
            <a:ext cx="2060331" cy="642393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9C4EC867-C1FC-07A7-9F10-2D6C3D9B94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068" y="139246"/>
            <a:ext cx="2334882" cy="38566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007986C-2C07-F978-F239-0E8FCC8A3F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953" y="1181143"/>
            <a:ext cx="7010256" cy="5219657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5089D8AB-F9DB-87F0-B081-10965DD27F12}"/>
              </a:ext>
            </a:extLst>
          </p:cNvPr>
          <p:cNvSpPr/>
          <p:nvPr/>
        </p:nvSpPr>
        <p:spPr>
          <a:xfrm>
            <a:off x="5736809" y="1282535"/>
            <a:ext cx="1595120" cy="1101803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EE49C38-C324-41E2-2074-AA76EBBBA571}"/>
              </a:ext>
            </a:extLst>
          </p:cNvPr>
          <p:cNvSpPr txBox="1"/>
          <p:nvPr/>
        </p:nvSpPr>
        <p:spPr>
          <a:xfrm>
            <a:off x="5777737" y="1312627"/>
            <a:ext cx="1513264" cy="923330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r"/>
            <a:r>
              <a:rPr lang="es-ES" b="1" dirty="0">
                <a:solidFill>
                  <a:schemeClr val="bg1"/>
                </a:solidFill>
              </a:rPr>
              <a:t>Agenda Urbana Europea</a:t>
            </a:r>
          </a:p>
        </p:txBody>
      </p:sp>
    </p:spTree>
    <p:extLst>
      <p:ext uri="{BB962C8B-B14F-4D97-AF65-F5344CB8AC3E}">
        <p14:creationId xmlns:p14="http://schemas.microsoft.com/office/powerpoint/2010/main" val="1349949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iagrama de flujo: documento 3">
            <a:extLst>
              <a:ext uri="{FF2B5EF4-FFF2-40B4-BE49-F238E27FC236}">
                <a16:creationId xmlns:a16="http://schemas.microsoft.com/office/drawing/2014/main" id="{BA038E8E-12FC-36BA-27A0-2084D7BB61B9}"/>
              </a:ext>
            </a:extLst>
          </p:cNvPr>
          <p:cNvSpPr/>
          <p:nvPr/>
        </p:nvSpPr>
        <p:spPr>
          <a:xfrm>
            <a:off x="0" y="88900"/>
            <a:ext cx="9144000" cy="60049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12 w 21612"/>
              <a:gd name="connsiteY0" fmla="*/ 0 h 24687"/>
              <a:gd name="connsiteX1" fmla="*/ 21612 w 21612"/>
              <a:gd name="connsiteY1" fmla="*/ 0 h 24687"/>
              <a:gd name="connsiteX2" fmla="*/ 21612 w 21612"/>
              <a:gd name="connsiteY2" fmla="*/ 17322 h 24687"/>
              <a:gd name="connsiteX3" fmla="*/ 0 w 21612"/>
              <a:gd name="connsiteY3" fmla="*/ 23865 h 24687"/>
              <a:gd name="connsiteX4" fmla="*/ 12 w 21612"/>
              <a:gd name="connsiteY4" fmla="*/ 0 h 24687"/>
              <a:gd name="connsiteX0" fmla="*/ 12 w 21612"/>
              <a:gd name="connsiteY0" fmla="*/ 0 h 24554"/>
              <a:gd name="connsiteX1" fmla="*/ 21612 w 21612"/>
              <a:gd name="connsiteY1" fmla="*/ 0 h 24554"/>
              <a:gd name="connsiteX2" fmla="*/ 21580 w 21612"/>
              <a:gd name="connsiteY2" fmla="*/ 14849 h 24554"/>
              <a:gd name="connsiteX3" fmla="*/ 0 w 21612"/>
              <a:gd name="connsiteY3" fmla="*/ 23865 h 24554"/>
              <a:gd name="connsiteX4" fmla="*/ 12 w 21612"/>
              <a:gd name="connsiteY4" fmla="*/ 0 h 24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12" h="24554">
                <a:moveTo>
                  <a:pt x="12" y="0"/>
                </a:moveTo>
                <a:lnTo>
                  <a:pt x="21612" y="0"/>
                </a:lnTo>
                <a:cubicBezTo>
                  <a:pt x="21601" y="4950"/>
                  <a:pt x="21591" y="9899"/>
                  <a:pt x="21580" y="14849"/>
                </a:cubicBezTo>
                <a:cubicBezTo>
                  <a:pt x="10780" y="14849"/>
                  <a:pt x="10800" y="27615"/>
                  <a:pt x="0" y="23865"/>
                </a:cubicBezTo>
                <a:lnTo>
                  <a:pt x="12" y="0"/>
                </a:lnTo>
                <a:close/>
              </a:path>
            </a:pathLst>
          </a:custGeom>
          <a:solidFill>
            <a:srgbClr val="EFE5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23ED42D6-2003-D66F-B906-9D0EBBF790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83" y="163784"/>
            <a:ext cx="1077620" cy="361127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9C4EC867-C1FC-07A7-9F10-2D6C3D9B94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068" y="139246"/>
            <a:ext cx="2334882" cy="385664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EB02C54-5D43-9F5E-894E-0CDBC19D4BE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521"/>
          <a:stretch/>
        </p:blipFill>
        <p:spPr>
          <a:xfrm>
            <a:off x="2443928" y="959277"/>
            <a:ext cx="6643889" cy="426796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73ACC46-3AD2-70D0-5FAF-A6F32C3964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1110" y="4648078"/>
            <a:ext cx="2240137" cy="832682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7A7515A-0686-1682-CDDE-6A099A68B9B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21798"/>
          <a:stretch/>
        </p:blipFill>
        <p:spPr>
          <a:xfrm>
            <a:off x="6419949" y="203714"/>
            <a:ext cx="2060331" cy="64239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2BE0A8F2-B0B1-86AC-3647-95EFBE088BA6}"/>
              </a:ext>
            </a:extLst>
          </p:cNvPr>
          <p:cNvSpPr txBox="1"/>
          <p:nvPr/>
        </p:nvSpPr>
        <p:spPr>
          <a:xfrm>
            <a:off x="462803" y="1179658"/>
            <a:ext cx="1817942" cy="2062103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es-ES" sz="1600" b="1" dirty="0">
                <a:solidFill>
                  <a:schemeClr val="bg1"/>
                </a:solidFill>
              </a:rPr>
              <a:t>Las ciudades generan más del 70% del total de gases de efecto invernadero. Imprescindible plantearse el modelo de ciudad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02060C4-6ADC-9784-ABD0-1E559ED877A4}"/>
              </a:ext>
            </a:extLst>
          </p:cNvPr>
          <p:cNvSpPr txBox="1"/>
          <p:nvPr/>
        </p:nvSpPr>
        <p:spPr>
          <a:xfrm>
            <a:off x="462803" y="3421034"/>
            <a:ext cx="1817942" cy="1815882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es-ES" sz="1600" b="1" dirty="0">
                <a:solidFill>
                  <a:schemeClr val="bg1"/>
                </a:solidFill>
              </a:rPr>
              <a:t>Imprescindible reducir alta dependencia energética (&gt;90%) para garantizar la autosuficiencia energética</a:t>
            </a:r>
          </a:p>
        </p:txBody>
      </p:sp>
    </p:spTree>
    <p:extLst>
      <p:ext uri="{BB962C8B-B14F-4D97-AF65-F5344CB8AC3E}">
        <p14:creationId xmlns:p14="http://schemas.microsoft.com/office/powerpoint/2010/main" val="1617031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>
            <a:extLst>
              <a:ext uri="{FF2B5EF4-FFF2-40B4-BE49-F238E27FC236}">
                <a16:creationId xmlns:a16="http://schemas.microsoft.com/office/drawing/2014/main" id="{00CB520E-5B90-505D-84D7-01C02D34C0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22" r="3113"/>
          <a:stretch/>
        </p:blipFill>
        <p:spPr>
          <a:xfrm>
            <a:off x="4743136" y="1211715"/>
            <a:ext cx="4400864" cy="4653058"/>
          </a:xfrm>
          <a:prstGeom prst="rect">
            <a:avLst/>
          </a:prstGeom>
        </p:spPr>
      </p:pic>
      <p:sp>
        <p:nvSpPr>
          <p:cNvPr id="10" name="Diagrama de flujo: documento 3">
            <a:extLst>
              <a:ext uri="{FF2B5EF4-FFF2-40B4-BE49-F238E27FC236}">
                <a16:creationId xmlns:a16="http://schemas.microsoft.com/office/drawing/2014/main" id="{BA038E8E-12FC-36BA-27A0-2084D7BB61B9}"/>
              </a:ext>
            </a:extLst>
          </p:cNvPr>
          <p:cNvSpPr/>
          <p:nvPr/>
        </p:nvSpPr>
        <p:spPr>
          <a:xfrm>
            <a:off x="0" y="88900"/>
            <a:ext cx="9144000" cy="60049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12 w 21612"/>
              <a:gd name="connsiteY0" fmla="*/ 0 h 24687"/>
              <a:gd name="connsiteX1" fmla="*/ 21612 w 21612"/>
              <a:gd name="connsiteY1" fmla="*/ 0 h 24687"/>
              <a:gd name="connsiteX2" fmla="*/ 21612 w 21612"/>
              <a:gd name="connsiteY2" fmla="*/ 17322 h 24687"/>
              <a:gd name="connsiteX3" fmla="*/ 0 w 21612"/>
              <a:gd name="connsiteY3" fmla="*/ 23865 h 24687"/>
              <a:gd name="connsiteX4" fmla="*/ 12 w 21612"/>
              <a:gd name="connsiteY4" fmla="*/ 0 h 24687"/>
              <a:gd name="connsiteX0" fmla="*/ 12 w 21612"/>
              <a:gd name="connsiteY0" fmla="*/ 0 h 24554"/>
              <a:gd name="connsiteX1" fmla="*/ 21612 w 21612"/>
              <a:gd name="connsiteY1" fmla="*/ 0 h 24554"/>
              <a:gd name="connsiteX2" fmla="*/ 21580 w 21612"/>
              <a:gd name="connsiteY2" fmla="*/ 14849 h 24554"/>
              <a:gd name="connsiteX3" fmla="*/ 0 w 21612"/>
              <a:gd name="connsiteY3" fmla="*/ 23865 h 24554"/>
              <a:gd name="connsiteX4" fmla="*/ 12 w 21612"/>
              <a:gd name="connsiteY4" fmla="*/ 0 h 24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12" h="24554">
                <a:moveTo>
                  <a:pt x="12" y="0"/>
                </a:moveTo>
                <a:lnTo>
                  <a:pt x="21612" y="0"/>
                </a:lnTo>
                <a:cubicBezTo>
                  <a:pt x="21601" y="4950"/>
                  <a:pt x="21591" y="9899"/>
                  <a:pt x="21580" y="14849"/>
                </a:cubicBezTo>
                <a:cubicBezTo>
                  <a:pt x="10780" y="14849"/>
                  <a:pt x="10800" y="27615"/>
                  <a:pt x="0" y="23865"/>
                </a:cubicBezTo>
                <a:lnTo>
                  <a:pt x="12" y="0"/>
                </a:lnTo>
                <a:close/>
              </a:path>
            </a:pathLst>
          </a:custGeom>
          <a:solidFill>
            <a:srgbClr val="EFE5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23ED42D6-2003-D66F-B906-9D0EBBF790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83" y="163784"/>
            <a:ext cx="1077620" cy="361127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7A7515A-0686-1682-CDDE-6A099A68B9B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1798"/>
          <a:stretch/>
        </p:blipFill>
        <p:spPr>
          <a:xfrm>
            <a:off x="6419949" y="203714"/>
            <a:ext cx="2060331" cy="642393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9C4EC867-C1FC-07A7-9F10-2D6C3D9B94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068" y="139246"/>
            <a:ext cx="2334882" cy="385664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E8F5E49A-8455-9AA8-72CE-5FB899CE7D8F}"/>
              </a:ext>
            </a:extLst>
          </p:cNvPr>
          <p:cNvSpPr txBox="1"/>
          <p:nvPr/>
        </p:nvSpPr>
        <p:spPr>
          <a:xfrm>
            <a:off x="21024" y="3944644"/>
            <a:ext cx="4598126" cy="1477328"/>
          </a:xfrm>
          <a:prstGeom prst="rect">
            <a:avLst/>
          </a:prstGeom>
          <a:solidFill>
            <a:srgbClr val="6CC0E6"/>
          </a:solidFill>
        </p:spPr>
        <p:txBody>
          <a:bodyPr wrap="square">
            <a:spAutoFit/>
          </a:bodyPr>
          <a:lstStyle/>
          <a:p>
            <a:r>
              <a:rPr lang="es-ES" dirty="0"/>
              <a:t>El </a:t>
            </a:r>
            <a:r>
              <a:rPr lang="es-ES" b="1" dirty="0"/>
              <a:t>reto a 2050 </a:t>
            </a:r>
            <a:r>
              <a:rPr lang="es-ES" dirty="0"/>
              <a:t>radicará, por tanto, en </a:t>
            </a:r>
            <a:r>
              <a:rPr lang="es-ES" b="1" dirty="0"/>
              <a:t>construir un modelo de ciudades en Euskadi que garanticen y posibiliten el desarrollo sostenible, inclusivo e inteligente</a:t>
            </a:r>
            <a:r>
              <a:rPr lang="es-ES" dirty="0"/>
              <a:t> capaz de gestionar estas variables en constante cambio.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180C1796-11E2-3903-D462-B49063FC5F9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174" r="10710"/>
          <a:stretch/>
        </p:blipFill>
        <p:spPr>
          <a:xfrm>
            <a:off x="21023" y="829896"/>
            <a:ext cx="4722113" cy="2543530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A8CB54DF-8283-6E46-D694-AB06CFB135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43370" y="6193738"/>
            <a:ext cx="1238997" cy="460548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85A1C3F8-F1E5-3F7E-F966-410353139E51}"/>
              </a:ext>
            </a:extLst>
          </p:cNvPr>
          <p:cNvSpPr txBox="1"/>
          <p:nvPr/>
        </p:nvSpPr>
        <p:spPr>
          <a:xfrm>
            <a:off x="0" y="5934670"/>
            <a:ext cx="4598126" cy="923330"/>
          </a:xfrm>
          <a:prstGeom prst="rect">
            <a:avLst/>
          </a:prstGeom>
          <a:solidFill>
            <a:srgbClr val="6CC0E6"/>
          </a:solidFill>
        </p:spPr>
        <p:txBody>
          <a:bodyPr wrap="square">
            <a:spAutoFit/>
          </a:bodyPr>
          <a:lstStyle>
            <a:defPPr>
              <a:defRPr lang="en-US"/>
            </a:defPPr>
          </a:lstStyle>
          <a:p>
            <a:r>
              <a:rPr lang="es-ES" b="1" dirty="0"/>
              <a:t>Un territorio más eficiente energéticamente </a:t>
            </a:r>
            <a:r>
              <a:rPr lang="es-ES" dirty="0"/>
              <a:t>y menos generador de contaminantes y de gases de efecto invernadero. </a:t>
            </a:r>
          </a:p>
        </p:txBody>
      </p:sp>
    </p:spTree>
    <p:extLst>
      <p:ext uri="{BB962C8B-B14F-4D97-AF65-F5344CB8AC3E}">
        <p14:creationId xmlns:p14="http://schemas.microsoft.com/office/powerpoint/2010/main" val="11367592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iagrama de flujo: documento 3">
            <a:extLst>
              <a:ext uri="{FF2B5EF4-FFF2-40B4-BE49-F238E27FC236}">
                <a16:creationId xmlns:a16="http://schemas.microsoft.com/office/drawing/2014/main" id="{BA038E8E-12FC-36BA-27A0-2084D7BB61B9}"/>
              </a:ext>
            </a:extLst>
          </p:cNvPr>
          <p:cNvSpPr/>
          <p:nvPr/>
        </p:nvSpPr>
        <p:spPr>
          <a:xfrm>
            <a:off x="0" y="88900"/>
            <a:ext cx="9144000" cy="60049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12 w 21612"/>
              <a:gd name="connsiteY0" fmla="*/ 0 h 24687"/>
              <a:gd name="connsiteX1" fmla="*/ 21612 w 21612"/>
              <a:gd name="connsiteY1" fmla="*/ 0 h 24687"/>
              <a:gd name="connsiteX2" fmla="*/ 21612 w 21612"/>
              <a:gd name="connsiteY2" fmla="*/ 17322 h 24687"/>
              <a:gd name="connsiteX3" fmla="*/ 0 w 21612"/>
              <a:gd name="connsiteY3" fmla="*/ 23865 h 24687"/>
              <a:gd name="connsiteX4" fmla="*/ 12 w 21612"/>
              <a:gd name="connsiteY4" fmla="*/ 0 h 24687"/>
              <a:gd name="connsiteX0" fmla="*/ 12 w 21612"/>
              <a:gd name="connsiteY0" fmla="*/ 0 h 24554"/>
              <a:gd name="connsiteX1" fmla="*/ 21612 w 21612"/>
              <a:gd name="connsiteY1" fmla="*/ 0 h 24554"/>
              <a:gd name="connsiteX2" fmla="*/ 21580 w 21612"/>
              <a:gd name="connsiteY2" fmla="*/ 14849 h 24554"/>
              <a:gd name="connsiteX3" fmla="*/ 0 w 21612"/>
              <a:gd name="connsiteY3" fmla="*/ 23865 h 24554"/>
              <a:gd name="connsiteX4" fmla="*/ 12 w 21612"/>
              <a:gd name="connsiteY4" fmla="*/ 0 h 24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12" h="24554">
                <a:moveTo>
                  <a:pt x="12" y="0"/>
                </a:moveTo>
                <a:lnTo>
                  <a:pt x="21612" y="0"/>
                </a:lnTo>
                <a:cubicBezTo>
                  <a:pt x="21601" y="4950"/>
                  <a:pt x="21591" y="9899"/>
                  <a:pt x="21580" y="14849"/>
                </a:cubicBezTo>
                <a:cubicBezTo>
                  <a:pt x="10780" y="14849"/>
                  <a:pt x="10800" y="27615"/>
                  <a:pt x="0" y="23865"/>
                </a:cubicBezTo>
                <a:lnTo>
                  <a:pt x="12" y="0"/>
                </a:lnTo>
                <a:close/>
              </a:path>
            </a:pathLst>
          </a:custGeom>
          <a:solidFill>
            <a:srgbClr val="EFE5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23ED42D6-2003-D66F-B906-9D0EBBF790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83" y="163784"/>
            <a:ext cx="1077620" cy="361127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7A7515A-0686-1682-CDDE-6A099A68B9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1798"/>
          <a:stretch/>
        </p:blipFill>
        <p:spPr>
          <a:xfrm>
            <a:off x="6419949" y="203714"/>
            <a:ext cx="2060331" cy="642393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9C4EC867-C1FC-07A7-9F10-2D6C3D9B94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068" y="139246"/>
            <a:ext cx="2334882" cy="38566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C991692-EFB8-07F4-8E6B-E79447CFD7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9680" y="4846702"/>
            <a:ext cx="1531559" cy="2011298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0B6F399E-C48F-431C-819F-A709C87195A7}"/>
              </a:ext>
            </a:extLst>
          </p:cNvPr>
          <p:cNvSpPr txBox="1"/>
          <p:nvPr/>
        </p:nvSpPr>
        <p:spPr>
          <a:xfrm>
            <a:off x="0" y="1073615"/>
            <a:ext cx="5451567" cy="5632311"/>
          </a:xfrm>
          <a:prstGeom prst="rect">
            <a:avLst/>
          </a:prstGeom>
          <a:solidFill>
            <a:srgbClr val="6CC0E6"/>
          </a:solidFill>
        </p:spPr>
        <p:txBody>
          <a:bodyPr wrap="square">
            <a:spAutoFit/>
          </a:bodyPr>
          <a:lstStyle>
            <a:defPPr>
              <a:defRPr lang="en-US"/>
            </a:defPPr>
          </a:lstStyle>
          <a:p>
            <a:r>
              <a:rPr lang="es-ES" b="1" dirty="0"/>
              <a:t>Ejes principales de la Estrategia Energética de Euskadi 2030 (3E2030) </a:t>
            </a:r>
            <a:r>
              <a:rPr lang="es-ES" dirty="0"/>
              <a:t>para la sostenibilidad territorial, la competitividad y la lucha contra el cambio climático:</a:t>
            </a:r>
            <a:endParaRPr lang="es-ES" b="1" dirty="0"/>
          </a:p>
          <a:p>
            <a:r>
              <a:rPr lang="es-ES" b="1" dirty="0"/>
              <a:t>- </a:t>
            </a:r>
            <a:r>
              <a:rPr lang="es-ES" dirty="0"/>
              <a:t>eficiencia energética </a:t>
            </a:r>
          </a:p>
          <a:p>
            <a:r>
              <a:rPr lang="es-ES" dirty="0"/>
              <a:t>- las energías renovables. </a:t>
            </a:r>
          </a:p>
          <a:p>
            <a:endParaRPr lang="es-ES" dirty="0"/>
          </a:p>
          <a:p>
            <a:r>
              <a:rPr lang="es-ES" b="1" dirty="0"/>
              <a:t>Retos en materia de energía de la estrategia territorial</a:t>
            </a:r>
            <a:r>
              <a:rPr lang="es-ES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Aumento sustancial de la eficacia y eficiencia energética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Descarbonización a través de la utilización generalizada del uso de fuentes de energías renovables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Progreso hacia una autosuficiencia energética</a:t>
            </a:r>
          </a:p>
          <a:p>
            <a:endParaRPr lang="es-ES" dirty="0"/>
          </a:p>
          <a:p>
            <a:r>
              <a:rPr lang="es-ES" dirty="0"/>
              <a:t>Las energías renovables representan el 7% de la demanda energética de la CAPV. No obstante, los derivados del petróleo todavía aportan el 40% del consumo final de energía, siendo el transporte, los servicios y el consumo doméstico los principales sectores que impulsan al alza la demanda energética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C432CBA-9BAD-0F0E-42B9-0651AE4930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99154" y="1091697"/>
            <a:ext cx="3356310" cy="3570956"/>
          </a:xfrm>
          <a:prstGeom prst="rect">
            <a:avLst/>
          </a:prstGeom>
          <a:ln w="57150">
            <a:solidFill>
              <a:srgbClr val="6CC0E6"/>
            </a:solidFill>
          </a:ln>
        </p:spPr>
      </p:pic>
    </p:spTree>
    <p:extLst>
      <p:ext uri="{BB962C8B-B14F-4D97-AF65-F5344CB8AC3E}">
        <p14:creationId xmlns:p14="http://schemas.microsoft.com/office/powerpoint/2010/main" val="2056784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iagrama de flujo: documento 3">
            <a:extLst>
              <a:ext uri="{FF2B5EF4-FFF2-40B4-BE49-F238E27FC236}">
                <a16:creationId xmlns:a16="http://schemas.microsoft.com/office/drawing/2014/main" id="{BA038E8E-12FC-36BA-27A0-2084D7BB61B9}"/>
              </a:ext>
            </a:extLst>
          </p:cNvPr>
          <p:cNvSpPr/>
          <p:nvPr/>
        </p:nvSpPr>
        <p:spPr>
          <a:xfrm>
            <a:off x="0" y="88900"/>
            <a:ext cx="9144000" cy="60049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12 w 21612"/>
              <a:gd name="connsiteY0" fmla="*/ 0 h 24687"/>
              <a:gd name="connsiteX1" fmla="*/ 21612 w 21612"/>
              <a:gd name="connsiteY1" fmla="*/ 0 h 24687"/>
              <a:gd name="connsiteX2" fmla="*/ 21612 w 21612"/>
              <a:gd name="connsiteY2" fmla="*/ 17322 h 24687"/>
              <a:gd name="connsiteX3" fmla="*/ 0 w 21612"/>
              <a:gd name="connsiteY3" fmla="*/ 23865 h 24687"/>
              <a:gd name="connsiteX4" fmla="*/ 12 w 21612"/>
              <a:gd name="connsiteY4" fmla="*/ 0 h 24687"/>
              <a:gd name="connsiteX0" fmla="*/ 12 w 21612"/>
              <a:gd name="connsiteY0" fmla="*/ 0 h 24554"/>
              <a:gd name="connsiteX1" fmla="*/ 21612 w 21612"/>
              <a:gd name="connsiteY1" fmla="*/ 0 h 24554"/>
              <a:gd name="connsiteX2" fmla="*/ 21580 w 21612"/>
              <a:gd name="connsiteY2" fmla="*/ 14849 h 24554"/>
              <a:gd name="connsiteX3" fmla="*/ 0 w 21612"/>
              <a:gd name="connsiteY3" fmla="*/ 23865 h 24554"/>
              <a:gd name="connsiteX4" fmla="*/ 12 w 21612"/>
              <a:gd name="connsiteY4" fmla="*/ 0 h 24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12" h="24554">
                <a:moveTo>
                  <a:pt x="12" y="0"/>
                </a:moveTo>
                <a:lnTo>
                  <a:pt x="21612" y="0"/>
                </a:lnTo>
                <a:cubicBezTo>
                  <a:pt x="21601" y="4950"/>
                  <a:pt x="21591" y="9899"/>
                  <a:pt x="21580" y="14849"/>
                </a:cubicBezTo>
                <a:cubicBezTo>
                  <a:pt x="10780" y="14849"/>
                  <a:pt x="10800" y="27615"/>
                  <a:pt x="0" y="23865"/>
                </a:cubicBezTo>
                <a:lnTo>
                  <a:pt x="12" y="0"/>
                </a:lnTo>
                <a:close/>
              </a:path>
            </a:pathLst>
          </a:custGeom>
          <a:solidFill>
            <a:srgbClr val="EFE5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23ED42D6-2003-D66F-B906-9D0EBBF790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83" y="163784"/>
            <a:ext cx="1077620" cy="361127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7A7515A-0686-1682-CDDE-6A099A68B9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1798"/>
          <a:stretch/>
        </p:blipFill>
        <p:spPr>
          <a:xfrm>
            <a:off x="6419949" y="203714"/>
            <a:ext cx="2060331" cy="642393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C64C3D1A-67F1-1C63-5A49-436AE399847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979" t="4873" b="86188"/>
          <a:stretch/>
        </p:blipFill>
        <p:spPr>
          <a:xfrm>
            <a:off x="6419949" y="795147"/>
            <a:ext cx="2060331" cy="165774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9C4EC867-C1FC-07A7-9F10-2D6C3D9B94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068" y="139246"/>
            <a:ext cx="2334882" cy="385664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0B6F399E-C48F-431C-819F-A709C87195A7}"/>
              </a:ext>
            </a:extLst>
          </p:cNvPr>
          <p:cNvSpPr txBox="1"/>
          <p:nvPr/>
        </p:nvSpPr>
        <p:spPr>
          <a:xfrm>
            <a:off x="0" y="1294594"/>
            <a:ext cx="8978537" cy="984885"/>
          </a:xfrm>
          <a:prstGeom prst="rect">
            <a:avLst/>
          </a:prstGeom>
          <a:solidFill>
            <a:srgbClr val="6CC0E6"/>
          </a:solidFill>
          <a:ln>
            <a:solidFill>
              <a:srgbClr val="6CC0E6"/>
            </a:solidFill>
          </a:ln>
        </p:spPr>
        <p:txBody>
          <a:bodyPr wrap="square">
            <a:spAutoFit/>
          </a:bodyPr>
          <a:lstStyle/>
          <a:p>
            <a:r>
              <a:rPr lang="es-ES" sz="1600" b="1" dirty="0"/>
              <a:t>Objetivos de la Estrategia Energética de Euskadi 2030 :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ES" sz="1400" dirty="0"/>
              <a:t>Alcanzar un </a:t>
            </a:r>
            <a:r>
              <a:rPr lang="es-ES" sz="1400" b="1" dirty="0"/>
              <a:t>ahorro de energía primaria del 17%.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1400" dirty="0"/>
              <a:t>Potenciar el uso de las energías renovables un 126% para alcanzar una cuota de renovables en </a:t>
            </a:r>
            <a:r>
              <a:rPr lang="es-ES" sz="1400" b="1" dirty="0"/>
              <a:t>consumo final del 21%. 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BF0FC4B-9DBF-3D33-826C-E265B39FA76F}"/>
              </a:ext>
            </a:extLst>
          </p:cNvPr>
          <p:cNvSpPr txBox="1"/>
          <p:nvPr/>
        </p:nvSpPr>
        <p:spPr>
          <a:xfrm>
            <a:off x="2250888" y="2526079"/>
            <a:ext cx="569423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b="1" dirty="0"/>
              <a:t>Reducción de gases de efecto invernadero</a:t>
            </a:r>
          </a:p>
          <a:p>
            <a:r>
              <a:rPr lang="es-ES" sz="1600" b="1" dirty="0"/>
              <a:t>	40% respecto de 2005, para el año 2030. </a:t>
            </a:r>
          </a:p>
          <a:p>
            <a:r>
              <a:rPr lang="es-ES" sz="1600" b="1" dirty="0"/>
              <a:t>	80% para el año 2050. </a:t>
            </a:r>
          </a:p>
          <a:p>
            <a:r>
              <a:rPr lang="es-ES" sz="1600" b="1" dirty="0"/>
              <a:t>Consumo de energía renovable del 40% sobre el consumo final.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FD68B26-4FC0-A37F-CA88-9FE77BA7D9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7057" y="2410063"/>
            <a:ext cx="1882047" cy="130925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114F23E-0DF0-6E0C-796F-DF350E6AEB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71936" y="3890098"/>
            <a:ext cx="4272063" cy="2967902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A24ED27-36E0-6DF0-B513-EEDF3057D1FB}"/>
              </a:ext>
            </a:extLst>
          </p:cNvPr>
          <p:cNvSpPr txBox="1"/>
          <p:nvPr/>
        </p:nvSpPr>
        <p:spPr>
          <a:xfrm>
            <a:off x="0" y="4826675"/>
            <a:ext cx="4272063" cy="2031325"/>
          </a:xfrm>
          <a:prstGeom prst="rect">
            <a:avLst/>
          </a:prstGeom>
          <a:solidFill>
            <a:srgbClr val="6CC0E6"/>
          </a:solidFill>
          <a:ln>
            <a:solidFill>
              <a:srgbClr val="6CC0E6"/>
            </a:solidFill>
          </a:ln>
        </p:spPr>
        <p:txBody>
          <a:bodyPr wrap="square">
            <a:spAutoFit/>
          </a:bodyPr>
          <a:lstStyle/>
          <a:p>
            <a:r>
              <a:rPr lang="es-ES" dirty="0"/>
              <a:t>La </a:t>
            </a:r>
            <a:r>
              <a:rPr lang="es-ES" b="1" dirty="0"/>
              <a:t>eficiencia energética </a:t>
            </a:r>
            <a:r>
              <a:rPr lang="es-ES" dirty="0"/>
              <a:t>y las </a:t>
            </a:r>
            <a:r>
              <a:rPr lang="es-ES" b="1" dirty="0"/>
              <a:t>energías renovables</a:t>
            </a:r>
            <a:r>
              <a:rPr lang="es-ES" dirty="0"/>
              <a:t> son por lo tanto </a:t>
            </a:r>
            <a:r>
              <a:rPr lang="es-ES" b="1" dirty="0"/>
              <a:t>los dos ejes principales de la Estrategia Energética de Euskad</a:t>
            </a:r>
            <a:r>
              <a:rPr lang="es-ES" dirty="0"/>
              <a:t>i y constituyen requisitos imprescindibles para la sostenibilidad, la competitividad y la lucha contra el cambio climático.</a:t>
            </a:r>
          </a:p>
        </p:txBody>
      </p:sp>
    </p:spTree>
    <p:extLst>
      <p:ext uri="{BB962C8B-B14F-4D97-AF65-F5344CB8AC3E}">
        <p14:creationId xmlns:p14="http://schemas.microsoft.com/office/powerpoint/2010/main" val="12518211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550</TotalTime>
  <Words>783</Words>
  <Application>Microsoft Office PowerPoint</Application>
  <PresentationFormat>Presentación en pantalla (4:3)</PresentationFormat>
  <Paragraphs>121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18</vt:i4>
      </vt:variant>
    </vt:vector>
  </HeadingPairs>
  <TitlesOfParts>
    <vt:vector size="24" baseType="lpstr">
      <vt:lpstr>Arial</vt:lpstr>
      <vt:lpstr>Calibri</vt:lpstr>
      <vt:lpstr>Segoe UI Semibold</vt:lpstr>
      <vt:lpstr>Wingdings</vt:lpstr>
      <vt:lpstr>Tema de Office</vt:lpstr>
      <vt:lpstr>Diseño personalizado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Itxaro Latasa</dc:creator>
  <cp:lastModifiedBy>Asua Aberasturi, Jon</cp:lastModifiedBy>
  <cp:revision>19</cp:revision>
  <dcterms:created xsi:type="dcterms:W3CDTF">2023-10-04T15:40:38Z</dcterms:created>
  <dcterms:modified xsi:type="dcterms:W3CDTF">2023-10-24T19:04:25Z</dcterms:modified>
</cp:coreProperties>
</file>