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59" r:id="rId3"/>
    <p:sldId id="286" r:id="rId4"/>
    <p:sldId id="287" r:id="rId5"/>
    <p:sldId id="284" r:id="rId6"/>
    <p:sldId id="288" r:id="rId7"/>
    <p:sldId id="262" r:id="rId8"/>
    <p:sldId id="263" r:id="rId9"/>
    <p:sldId id="266" r:id="rId10"/>
    <p:sldId id="267" r:id="rId11"/>
    <p:sldId id="289" r:id="rId12"/>
    <p:sldId id="265" r:id="rId13"/>
    <p:sldId id="291" r:id="rId14"/>
    <p:sldId id="290" r:id="rId15"/>
    <p:sldId id="292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599"/>
    <a:srgbClr val="0D7063"/>
    <a:srgbClr val="014139"/>
    <a:srgbClr val="E96A00"/>
    <a:srgbClr val="72C3E9"/>
    <a:srgbClr val="00B0F0"/>
    <a:srgbClr val="6CC0E6"/>
    <a:srgbClr val="D2E2FA"/>
    <a:srgbClr val="3216AA"/>
    <a:srgbClr val="22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>
        <p:scale>
          <a:sx n="80" d="100"/>
          <a:sy n="80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5"/>
      <c:rotY val="4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AFAD-47A1-88EA-70223B60FCCC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FAD-47A1-88EA-70223B60FCCC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FAD-47A1-88EA-70223B60FCCC}"/>
              </c:ext>
            </c:extLst>
          </c:dPt>
          <c:dPt>
            <c:idx val="3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AFAD-47A1-88EA-70223B60FCCC}"/>
              </c:ext>
            </c:extLst>
          </c:dPt>
          <c:cat>
            <c:strRef>
              <c:f>Hoja1!$B$2:$B$5</c:f>
              <c:strCache>
                <c:ptCount val="4"/>
                <c:pt idx="0">
                  <c:v>residencial</c:v>
                </c:pt>
                <c:pt idx="1">
                  <c:v>actividades economicas</c:v>
                </c:pt>
                <c:pt idx="2">
                  <c:v>sistemas generales</c:v>
                </c:pt>
                <c:pt idx="3">
                  <c:v>resto de suelo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18986</c:v>
                </c:pt>
                <c:pt idx="1">
                  <c:v>13963</c:v>
                </c:pt>
                <c:pt idx="2">
                  <c:v>16391</c:v>
                </c:pt>
                <c:pt idx="3">
                  <c:v>674422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AD-47A1-88EA-70223B60FCCC}"/>
            </c:ext>
          </c:extLst>
        </c:ser>
        <c:ser>
          <c:idx val="1"/>
          <c:order val="1"/>
          <c:explosion val="25"/>
          <c:cat>
            <c:strRef>
              <c:f>Hoja1!$B$2:$B$5</c:f>
              <c:strCache>
                <c:ptCount val="4"/>
                <c:pt idx="0">
                  <c:v>residencial</c:v>
                </c:pt>
                <c:pt idx="1">
                  <c:v>actividades economicas</c:v>
                </c:pt>
                <c:pt idx="2">
                  <c:v>sistemas generales</c:v>
                </c:pt>
                <c:pt idx="3">
                  <c:v>resto de suelo</c:v>
                </c:pt>
              </c:strCache>
            </c:strRef>
          </c:cat>
          <c:val>
            <c:numRef>
              <c:f>Hoja1!$D$2:$D$5</c:f>
              <c:numCache>
                <c:formatCode>0.00%</c:formatCode>
                <c:ptCount val="4"/>
                <c:pt idx="0">
                  <c:v>2.6200000000000001E-2</c:v>
                </c:pt>
                <c:pt idx="1">
                  <c:v>1.89E-2</c:v>
                </c:pt>
                <c:pt idx="2">
                  <c:v>2.2700000000000001E-2</c:v>
                </c:pt>
                <c:pt idx="3">
                  <c:v>0.93220000000000003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AD-47A1-88EA-70223B60F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2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BC2877-7F56-40AC-AFBB-FC976F5E48EE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E971A40-9A88-4AAB-84CE-9BDFA1F8B9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06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7165DA-F707-6C9E-F4E2-951A8BEC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9C33612-5FF4-45BB-BD43-F178EB655B68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8E6C0-CF31-C942-1A7F-6CD8EF81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B13B66-B126-E2FE-859F-E2391213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0247C35-ABD2-4404-A93C-DCAE1DCFB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59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4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F2EAC82-3392-F541-C486-A3E69213C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42"/>
          <a:stretch/>
        </p:blipFill>
        <p:spPr>
          <a:xfrm>
            <a:off x="935806" y="1174750"/>
            <a:ext cx="7477944" cy="52309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0032709-1CE7-6688-2459-EFDEF77D975C}"/>
              </a:ext>
            </a:extLst>
          </p:cNvPr>
          <p:cNvSpPr/>
          <p:nvPr userDrawn="1"/>
        </p:nvSpPr>
        <p:spPr>
          <a:xfrm>
            <a:off x="396875" y="990600"/>
            <a:ext cx="8350250" cy="57277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25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04476C4-CB41-D9CD-866A-3753BF5586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5000"/>
                    </a14:imgEffect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0436DD0-C684-CAFB-EC87-69F88215BC5B}"/>
              </a:ext>
            </a:extLst>
          </p:cNvPr>
          <p:cNvSpPr/>
          <p:nvPr userDrawn="1"/>
        </p:nvSpPr>
        <p:spPr>
          <a:xfrm>
            <a:off x="-23150" y="718146"/>
            <a:ext cx="9190299" cy="618138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51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8.em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Hiri-berroneratzea@euskadi.eus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Lurraldea@euskadi.eu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8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18.e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7FE87E-3AD2-E4D9-D5E1-8FC5ADE10260}"/>
              </a:ext>
            </a:extLst>
          </p:cNvPr>
          <p:cNvSpPr txBox="1"/>
          <p:nvPr/>
        </p:nvSpPr>
        <p:spPr>
          <a:xfrm>
            <a:off x="1263884" y="3541063"/>
            <a:ext cx="686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Segoe UI Semibold" panose="020B0702040204020203" pitchFamily="34" charset="0"/>
                <a:ea typeface="Calibri Light" panose="020F0302020204030204" pitchFamily="34" charset="0"/>
                <a:cs typeface="Segoe UI Semibold" panose="020B0702040204020203" pitchFamily="34" charset="0"/>
              </a:rPr>
              <a:t>De la estrategia a la planificación y la acción. Transición a través de la gobernanza</a:t>
            </a:r>
            <a:endParaRPr lang="es-ES" sz="2000" dirty="0">
              <a:effectLst/>
              <a:latin typeface="Segoe UI Semibold" panose="020B0702040204020203" pitchFamily="34" charset="0"/>
              <a:ea typeface="Calibri Light" panose="020F03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23573-D2D4-69C6-F069-274DA4BECD80}"/>
              </a:ext>
            </a:extLst>
          </p:cNvPr>
          <p:cNvSpPr txBox="1"/>
          <p:nvPr/>
        </p:nvSpPr>
        <p:spPr>
          <a:xfrm>
            <a:off x="1954393" y="4435107"/>
            <a:ext cx="5131955" cy="1368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Jon Asua Aberasturi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Responsable del Servicio de Ordenación del Territorio y Planeamiento. Gobierno Vasco</a:t>
            </a: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05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2023-10-25</a:t>
            </a:r>
            <a:endParaRPr lang="es-ES" sz="105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</a:endParaRPr>
          </a:p>
        </p:txBody>
      </p:sp>
      <p:sp>
        <p:nvSpPr>
          <p:cNvPr id="4" name="Diagrama de flujo: documento 3">
            <a:extLst>
              <a:ext uri="{FF2B5EF4-FFF2-40B4-BE49-F238E27FC236}">
                <a16:creationId xmlns:a16="http://schemas.microsoft.com/office/drawing/2014/main" id="{CC48C3B5-7C23-5F2B-3F4F-A4939053DA13}"/>
              </a:ext>
            </a:extLst>
          </p:cNvPr>
          <p:cNvSpPr/>
          <p:nvPr/>
        </p:nvSpPr>
        <p:spPr>
          <a:xfrm>
            <a:off x="0" y="88900"/>
            <a:ext cx="9144000" cy="9689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4F3FE0-6CF0-2662-8FBF-0D47C075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" y="163785"/>
            <a:ext cx="1657865" cy="55557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4FE2A95-7A0E-4596-3E61-8918380BCD44}"/>
              </a:ext>
            </a:extLst>
          </p:cNvPr>
          <p:cNvSpPr/>
          <p:nvPr/>
        </p:nvSpPr>
        <p:spPr>
          <a:xfrm>
            <a:off x="95491" y="1132735"/>
            <a:ext cx="8953018" cy="2025650"/>
          </a:xfrm>
          <a:prstGeom prst="rect">
            <a:avLst/>
          </a:prstGeom>
          <a:solidFill>
            <a:srgbClr val="D2E2F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0B06F9-0AB2-8B8D-7A25-89A635A6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4" y="1480337"/>
            <a:ext cx="4662000" cy="13304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4FDC03-3E3F-3B54-E6EC-0E64294FF4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42"/>
          <a:stretch/>
        </p:blipFill>
        <p:spPr>
          <a:xfrm>
            <a:off x="4932684" y="1497350"/>
            <a:ext cx="4353372" cy="11536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B59900-521D-7AB0-0EDD-64DB732D1CB5}"/>
              </a:ext>
            </a:extLst>
          </p:cNvPr>
          <p:cNvSpPr txBox="1"/>
          <p:nvPr/>
        </p:nvSpPr>
        <p:spPr>
          <a:xfrm>
            <a:off x="5815899" y="2497126"/>
            <a:ext cx="2586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Gijón, 25-27 de octubre de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5A03A7-EC55-5B5E-57A4-C9DDFF971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76" y="134829"/>
            <a:ext cx="3328178" cy="5497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8529D1-2EBD-087F-6C69-B59AA70F5C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384" y="5903065"/>
            <a:ext cx="3367231" cy="6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53BC469F-6988-DDA5-5621-F52B8C88D9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063" y="3911671"/>
            <a:ext cx="3407377" cy="2575732"/>
          </a:xfrm>
          <a:prstGeom prst="rect">
            <a:avLst/>
          </a:prstGeom>
        </p:spPr>
      </p:pic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49F6B1-EAB9-4BB3-D479-853B44B3E0F8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Metodología y seguimiento de los ámbitos de trabajo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982C999-2202-ACB5-E6FF-B253D9C6C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993" y="960921"/>
            <a:ext cx="7787178" cy="29198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B6C85C-65BA-28FF-8402-1D1BC4200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0781" y="5953014"/>
            <a:ext cx="1238997" cy="46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0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D690C0E-615B-CD44-E3A9-5C5A45567F42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Arquitectura de la planificación territorial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1F7A2CE-5F0C-A8CC-3213-BFEFFC11180C}"/>
              </a:ext>
            </a:extLst>
          </p:cNvPr>
          <p:cNvSpPr/>
          <p:nvPr/>
        </p:nvSpPr>
        <p:spPr>
          <a:xfrm>
            <a:off x="0" y="120294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defRPr/>
            </a:pPr>
            <a:r>
              <a:rPr lang="en-US" sz="2000" b="1" dirty="0">
                <a:solidFill>
                  <a:prstClr val="black"/>
                </a:solidFill>
              </a:rPr>
              <a:t>Ley 4/1990, de Ordenación del Territorio de Euskadi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Directrices de Ordenación del Territorio 1997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Directrices de Ordenación del Territorio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Planes Territoriales Parciales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Planes Territoriales Sectoriales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dirty="0">
              <a:solidFill>
                <a:prstClr val="black"/>
              </a:solidFill>
              <a:latin typeface="Calibri"/>
            </a:endParaRPr>
          </a:p>
          <a:p>
            <a:pPr lvl="0" defTabSz="457200">
              <a:defRPr/>
            </a:pPr>
            <a:r>
              <a:rPr lang="en-US" sz="2000" b="1" dirty="0">
                <a:solidFill>
                  <a:prstClr val="black"/>
                </a:solidFill>
              </a:rPr>
              <a:t>Ley 2/2006, de </a:t>
            </a:r>
            <a:r>
              <a:rPr lang="en-US" sz="2000" b="1" dirty="0" err="1">
                <a:solidFill>
                  <a:prstClr val="black"/>
                </a:solidFill>
              </a:rPr>
              <a:t>Suelo</a:t>
            </a:r>
            <a:r>
              <a:rPr lang="en-US" sz="2000" b="1" dirty="0">
                <a:solidFill>
                  <a:prstClr val="black"/>
                </a:solidFill>
              </a:rPr>
              <a:t> y Urbanismo de Euskadi</a:t>
            </a:r>
          </a:p>
          <a:p>
            <a:pPr lvl="0" defTabSz="45720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Planes Generales de Ordenación Urbana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A51E3F5-5A7E-A3CD-9A6B-265A12CEF15A}"/>
              </a:ext>
            </a:extLst>
          </p:cNvPr>
          <p:cNvGrpSpPr/>
          <p:nvPr/>
        </p:nvGrpSpPr>
        <p:grpSpPr>
          <a:xfrm>
            <a:off x="4747952" y="975814"/>
            <a:ext cx="4357363" cy="5163239"/>
            <a:chOff x="7346767" y="811876"/>
            <a:chExt cx="4357363" cy="516323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DE1F576-FA69-4FAD-26B0-1BDDEBFE5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385" t="72533"/>
            <a:stretch/>
          </p:blipFill>
          <p:spPr>
            <a:xfrm>
              <a:off x="7346767" y="4570182"/>
              <a:ext cx="4357363" cy="140493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CC61036-17E5-562C-697B-C6BC0FACD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313" t="51072" b="24729"/>
            <a:stretch/>
          </p:blipFill>
          <p:spPr>
            <a:xfrm>
              <a:off x="7726818" y="3321245"/>
              <a:ext cx="3977312" cy="123778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5B1DFB7-5C17-2F01-468B-76A0B9556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615" t="27725" b="47858"/>
            <a:stretch/>
          </p:blipFill>
          <p:spPr>
            <a:xfrm>
              <a:off x="7695137" y="2162114"/>
              <a:ext cx="4008993" cy="1248937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1EB6BF82-2CB0-AFA3-8BEE-1934F8E71C0A}"/>
                </a:ext>
              </a:extLst>
            </p:cNvPr>
            <p:cNvGrpSpPr/>
            <p:nvPr/>
          </p:nvGrpSpPr>
          <p:grpSpPr>
            <a:xfrm>
              <a:off x="7346767" y="811876"/>
              <a:ext cx="4357363" cy="3949412"/>
              <a:chOff x="6198916" y="981442"/>
              <a:chExt cx="4357363" cy="3949412"/>
            </a:xfrm>
          </p:grpSpPr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FC8D8EEA-A4F5-6A56-3E94-75EC9E6B7F46}"/>
                  </a:ext>
                </a:extLst>
              </p:cNvPr>
              <p:cNvGrpSpPr/>
              <p:nvPr/>
            </p:nvGrpSpPr>
            <p:grpSpPr>
              <a:xfrm>
                <a:off x="6198916" y="981442"/>
                <a:ext cx="4357363" cy="3949412"/>
                <a:chOff x="6805468" y="1045121"/>
                <a:chExt cx="4357363" cy="3949412"/>
              </a:xfrm>
            </p:grpSpPr>
            <p:pic>
              <p:nvPicPr>
                <p:cNvPr id="19" name="Imagen 18">
                  <a:extLst>
                    <a:ext uri="{FF2B5EF4-FFF2-40B4-BE49-F238E27FC236}">
                      <a16:creationId xmlns:a16="http://schemas.microsoft.com/office/drawing/2014/main" id="{5ACCB38A-4BEA-E4B2-C810-15D115118B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88926" b="22912"/>
                <a:stretch/>
              </p:blipFill>
              <p:spPr>
                <a:xfrm>
                  <a:off x="6805468" y="1051518"/>
                  <a:ext cx="502319" cy="3943015"/>
                </a:xfrm>
                <a:prstGeom prst="rect">
                  <a:avLst/>
                </a:prstGeom>
              </p:spPr>
            </p:pic>
            <p:pic>
              <p:nvPicPr>
                <p:cNvPr id="20" name="Imagen 19">
                  <a:extLst>
                    <a:ext uri="{FF2B5EF4-FFF2-40B4-BE49-F238E27FC236}">
                      <a16:creationId xmlns:a16="http://schemas.microsoft.com/office/drawing/2014/main" id="{715D1F03-20B6-0598-193D-634A0D55C3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4927" t="-319" b="72850"/>
                <a:stretch/>
              </p:blipFill>
              <p:spPr>
                <a:xfrm>
                  <a:off x="7304049" y="1045121"/>
                  <a:ext cx="3858782" cy="1405053"/>
                </a:xfrm>
                <a:prstGeom prst="rect">
                  <a:avLst/>
                </a:prstGeom>
              </p:spPr>
            </p:pic>
          </p:grp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88A68BC1-DEC1-AF8D-BD74-2C762B529FBF}"/>
                  </a:ext>
                </a:extLst>
              </p:cNvPr>
              <p:cNvSpPr txBox="1"/>
              <p:nvPr/>
            </p:nvSpPr>
            <p:spPr>
              <a:xfrm rot="16200000">
                <a:off x="5598761" y="2636447"/>
                <a:ext cx="1698892" cy="276999"/>
              </a:xfrm>
              <a:prstGeom prst="rect">
                <a:avLst/>
              </a:prstGeom>
              <a:solidFill>
                <a:srgbClr val="D6E3B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err="1"/>
                  <a:t>Land</a:t>
                </a:r>
                <a:r>
                  <a:rPr lang="es-ES" sz="1200" dirty="0"/>
                  <a:t> use </a:t>
                </a:r>
                <a:r>
                  <a:rPr lang="es-ES" sz="1200" dirty="0" err="1"/>
                  <a:t>planning</a:t>
                </a:r>
                <a:endParaRPr lang="es-E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129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D690C0E-615B-CD44-E3A9-5C5A45567F42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Arquitectura de la planificación territorial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F616D9E-29BC-D4E8-3877-E4ABBD692A9B}"/>
              </a:ext>
            </a:extLst>
          </p:cNvPr>
          <p:cNvSpPr txBox="1"/>
          <p:nvPr/>
        </p:nvSpPr>
        <p:spPr>
          <a:xfrm>
            <a:off x="84664" y="9273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Un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marco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 de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referencia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 para las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políticas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sectoriales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 o la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actividad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 urbana y rural de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los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municipios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1 Marcador de texto">
            <a:extLst>
              <a:ext uri="{FF2B5EF4-FFF2-40B4-BE49-F238E27FC236}">
                <a16:creationId xmlns:a16="http://schemas.microsoft.com/office/drawing/2014/main" id="{1D6A6279-46C2-614F-CF33-CEB52A7F9501}"/>
              </a:ext>
            </a:extLst>
          </p:cNvPr>
          <p:cNvSpPr txBox="1">
            <a:spLocks/>
          </p:cNvSpPr>
          <p:nvPr/>
        </p:nvSpPr>
        <p:spPr>
          <a:xfrm>
            <a:off x="12142" y="2013833"/>
            <a:ext cx="1617212" cy="36509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Sostenible</a:t>
            </a:r>
          </a:p>
        </p:txBody>
      </p:sp>
      <p:sp>
        <p:nvSpPr>
          <p:cNvPr id="23" name="1 Marcador de texto">
            <a:extLst>
              <a:ext uri="{FF2B5EF4-FFF2-40B4-BE49-F238E27FC236}">
                <a16:creationId xmlns:a16="http://schemas.microsoft.com/office/drawing/2014/main" id="{69968A96-C6B1-FF61-3BF3-80FCF3DB82D8}"/>
              </a:ext>
            </a:extLst>
          </p:cNvPr>
          <p:cNvSpPr txBox="1">
            <a:spLocks/>
          </p:cNvSpPr>
          <p:nvPr/>
        </p:nvSpPr>
        <p:spPr>
          <a:xfrm>
            <a:off x="-251457" y="4118911"/>
            <a:ext cx="1617212" cy="36509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Inteligente</a:t>
            </a:r>
          </a:p>
        </p:txBody>
      </p:sp>
      <p:sp>
        <p:nvSpPr>
          <p:cNvPr id="24" name="1 Marcador de texto">
            <a:extLst>
              <a:ext uri="{FF2B5EF4-FFF2-40B4-BE49-F238E27FC236}">
                <a16:creationId xmlns:a16="http://schemas.microsoft.com/office/drawing/2014/main" id="{F7438A73-8EFA-2630-4881-F4836A3F4A36}"/>
              </a:ext>
            </a:extLst>
          </p:cNvPr>
          <p:cNvSpPr txBox="1">
            <a:spLocks/>
          </p:cNvSpPr>
          <p:nvPr/>
        </p:nvSpPr>
        <p:spPr>
          <a:xfrm>
            <a:off x="701507" y="4523014"/>
            <a:ext cx="2316290" cy="36509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Interrelacionado</a:t>
            </a:r>
          </a:p>
        </p:txBody>
      </p:sp>
      <p:sp>
        <p:nvSpPr>
          <p:cNvPr id="25" name="1 Marcador de texto">
            <a:extLst>
              <a:ext uri="{FF2B5EF4-FFF2-40B4-BE49-F238E27FC236}">
                <a16:creationId xmlns:a16="http://schemas.microsoft.com/office/drawing/2014/main" id="{2FBFA2D6-86E3-A671-8958-00825E495838}"/>
              </a:ext>
            </a:extLst>
          </p:cNvPr>
          <p:cNvSpPr txBox="1">
            <a:spLocks/>
          </p:cNvSpPr>
          <p:nvPr/>
        </p:nvSpPr>
        <p:spPr>
          <a:xfrm>
            <a:off x="2239562" y="4083145"/>
            <a:ext cx="1617211" cy="36509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Inclusivo                 </a:t>
            </a:r>
          </a:p>
        </p:txBody>
      </p:sp>
      <p:sp>
        <p:nvSpPr>
          <p:cNvPr id="26" name="1 Marcador de texto">
            <a:extLst>
              <a:ext uri="{FF2B5EF4-FFF2-40B4-BE49-F238E27FC236}">
                <a16:creationId xmlns:a16="http://schemas.microsoft.com/office/drawing/2014/main" id="{9E9AC367-2581-E881-09B0-CB13824ED1AC}"/>
              </a:ext>
            </a:extLst>
          </p:cNvPr>
          <p:cNvSpPr txBox="1">
            <a:spLocks/>
          </p:cNvSpPr>
          <p:nvPr/>
        </p:nvSpPr>
        <p:spPr>
          <a:xfrm>
            <a:off x="2704336" y="3052087"/>
            <a:ext cx="1617211" cy="36509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Equilibrado</a:t>
            </a:r>
          </a:p>
        </p:txBody>
      </p:sp>
      <p:sp>
        <p:nvSpPr>
          <p:cNvPr id="27" name="1 Marcador de texto">
            <a:extLst>
              <a:ext uri="{FF2B5EF4-FFF2-40B4-BE49-F238E27FC236}">
                <a16:creationId xmlns:a16="http://schemas.microsoft.com/office/drawing/2014/main" id="{2560D312-3780-AB55-2EF1-7FAF6D22A776}"/>
              </a:ext>
            </a:extLst>
          </p:cNvPr>
          <p:cNvSpPr txBox="1">
            <a:spLocks/>
          </p:cNvSpPr>
          <p:nvPr/>
        </p:nvSpPr>
        <p:spPr>
          <a:xfrm>
            <a:off x="1757154" y="2026236"/>
            <a:ext cx="2044506" cy="36509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Participado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41057A3D-7C4B-F793-25C7-F606CF437317}"/>
              </a:ext>
            </a:extLst>
          </p:cNvPr>
          <p:cNvGrpSpPr/>
          <p:nvPr/>
        </p:nvGrpSpPr>
        <p:grpSpPr>
          <a:xfrm>
            <a:off x="481556" y="2243419"/>
            <a:ext cx="2532145" cy="2258803"/>
            <a:chOff x="754270" y="2419881"/>
            <a:chExt cx="2532145" cy="2258803"/>
          </a:xfrm>
        </p:grpSpPr>
        <p:sp>
          <p:nvSpPr>
            <p:cNvPr id="28" name="3 Heptágono">
              <a:extLst>
                <a:ext uri="{FF2B5EF4-FFF2-40B4-BE49-F238E27FC236}">
                  <a16:creationId xmlns:a16="http://schemas.microsoft.com/office/drawing/2014/main" id="{888E63BB-D313-EE8D-D5AB-94E305A496D8}"/>
                </a:ext>
              </a:extLst>
            </p:cNvPr>
            <p:cNvSpPr/>
            <p:nvPr/>
          </p:nvSpPr>
          <p:spPr>
            <a:xfrm rot="1775071">
              <a:off x="973313" y="2419881"/>
              <a:ext cx="2190542" cy="2190543"/>
            </a:xfrm>
            <a:prstGeom prst="heptagon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336774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673547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010321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347094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1683868" algn="l" defTabSz="673547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020641" algn="l" defTabSz="673547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2357415" algn="l" defTabSz="673547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2694188" algn="l" defTabSz="673547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9" name="12 Imagen">
              <a:extLst>
                <a:ext uri="{FF2B5EF4-FFF2-40B4-BE49-F238E27FC236}">
                  <a16:creationId xmlns:a16="http://schemas.microsoft.com/office/drawing/2014/main" id="{F5253744-5CAA-AEBB-0CC7-EDE850960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270" y="2696124"/>
              <a:ext cx="2532145" cy="1982560"/>
            </a:xfrm>
            <a:prstGeom prst="rect">
              <a:avLst/>
            </a:prstGeom>
          </p:spPr>
        </p:pic>
      </p:grpSp>
      <p:sp>
        <p:nvSpPr>
          <p:cNvPr id="30" name="1 Marcador de texto">
            <a:extLst>
              <a:ext uri="{FF2B5EF4-FFF2-40B4-BE49-F238E27FC236}">
                <a16:creationId xmlns:a16="http://schemas.microsoft.com/office/drawing/2014/main" id="{813EEE1B-BEEE-8B0B-CE3D-D35AD6CD52BA}"/>
              </a:ext>
            </a:extLst>
          </p:cNvPr>
          <p:cNvSpPr txBox="1">
            <a:spLocks/>
          </p:cNvSpPr>
          <p:nvPr/>
        </p:nvSpPr>
        <p:spPr>
          <a:xfrm>
            <a:off x="722035" y="5681759"/>
            <a:ext cx="1814638" cy="850094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400" b="1" dirty="0"/>
              <a:t>Modelo Territorial</a:t>
            </a:r>
          </a:p>
        </p:txBody>
      </p:sp>
      <p:sp>
        <p:nvSpPr>
          <p:cNvPr id="32" name="1 Marcador de texto">
            <a:extLst>
              <a:ext uri="{FF2B5EF4-FFF2-40B4-BE49-F238E27FC236}">
                <a16:creationId xmlns:a16="http://schemas.microsoft.com/office/drawing/2014/main" id="{72D66825-954D-4023-E1DC-CAB6DFC5A18E}"/>
              </a:ext>
            </a:extLst>
          </p:cNvPr>
          <p:cNvSpPr txBox="1">
            <a:spLocks/>
          </p:cNvSpPr>
          <p:nvPr/>
        </p:nvSpPr>
        <p:spPr>
          <a:xfrm>
            <a:off x="4624979" y="1777029"/>
            <a:ext cx="2331611" cy="21186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Medio Físico e Infraestructura Verde</a:t>
            </a:r>
          </a:p>
        </p:txBody>
      </p:sp>
      <p:sp>
        <p:nvSpPr>
          <p:cNvPr id="33" name="1 Marcador de texto">
            <a:extLst>
              <a:ext uri="{FF2B5EF4-FFF2-40B4-BE49-F238E27FC236}">
                <a16:creationId xmlns:a16="http://schemas.microsoft.com/office/drawing/2014/main" id="{57A41174-1809-744B-981B-07F4DF1C6ECA}"/>
              </a:ext>
            </a:extLst>
          </p:cNvPr>
          <p:cNvSpPr txBox="1">
            <a:spLocks/>
          </p:cNvSpPr>
          <p:nvPr/>
        </p:nvSpPr>
        <p:spPr>
          <a:xfrm>
            <a:off x="7871559" y="2927698"/>
            <a:ext cx="1324775" cy="31984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Hábitat Rural</a:t>
            </a:r>
          </a:p>
        </p:txBody>
      </p:sp>
      <p:sp>
        <p:nvSpPr>
          <p:cNvPr id="34" name="1 Marcador de texto">
            <a:extLst>
              <a:ext uri="{FF2B5EF4-FFF2-40B4-BE49-F238E27FC236}">
                <a16:creationId xmlns:a16="http://schemas.microsoft.com/office/drawing/2014/main" id="{5D5CC726-C263-0D0F-E613-B82FEE1F643C}"/>
              </a:ext>
            </a:extLst>
          </p:cNvPr>
          <p:cNvSpPr txBox="1">
            <a:spLocks/>
          </p:cNvSpPr>
          <p:nvPr/>
        </p:nvSpPr>
        <p:spPr>
          <a:xfrm>
            <a:off x="4537376" y="3769664"/>
            <a:ext cx="1435609" cy="350674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Movilidad y logística</a:t>
            </a:r>
          </a:p>
        </p:txBody>
      </p:sp>
      <p:sp>
        <p:nvSpPr>
          <p:cNvPr id="35" name="1 Marcador de texto">
            <a:extLst>
              <a:ext uri="{FF2B5EF4-FFF2-40B4-BE49-F238E27FC236}">
                <a16:creationId xmlns:a16="http://schemas.microsoft.com/office/drawing/2014/main" id="{99BCD568-1726-7BFB-0F54-400DFBDEE2C6}"/>
              </a:ext>
            </a:extLst>
          </p:cNvPr>
          <p:cNvSpPr txBox="1">
            <a:spLocks/>
          </p:cNvSpPr>
          <p:nvPr/>
        </p:nvSpPr>
        <p:spPr>
          <a:xfrm>
            <a:off x="5068936" y="4491393"/>
            <a:ext cx="1800190" cy="365089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Gestión Sostenible de los Recursos</a:t>
            </a:r>
          </a:p>
        </p:txBody>
      </p:sp>
      <p:sp>
        <p:nvSpPr>
          <p:cNvPr id="36" name="1 Marcador de texto">
            <a:extLst>
              <a:ext uri="{FF2B5EF4-FFF2-40B4-BE49-F238E27FC236}">
                <a16:creationId xmlns:a16="http://schemas.microsoft.com/office/drawing/2014/main" id="{792300FC-3D70-8AF2-E87F-0790316337E2}"/>
              </a:ext>
            </a:extLst>
          </p:cNvPr>
          <p:cNvSpPr txBox="1">
            <a:spLocks/>
          </p:cNvSpPr>
          <p:nvPr/>
        </p:nvSpPr>
        <p:spPr>
          <a:xfrm>
            <a:off x="6607590" y="4603777"/>
            <a:ext cx="2856076" cy="33152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Paisaje, Patrimonio Natural y Cultural y Recursos Turísticos</a:t>
            </a:r>
          </a:p>
        </p:txBody>
      </p:sp>
      <p:sp>
        <p:nvSpPr>
          <p:cNvPr id="37" name="1 Marcador de texto">
            <a:extLst>
              <a:ext uri="{FF2B5EF4-FFF2-40B4-BE49-F238E27FC236}">
                <a16:creationId xmlns:a16="http://schemas.microsoft.com/office/drawing/2014/main" id="{A3084017-3C78-9612-AF6E-FD4F8E495650}"/>
              </a:ext>
            </a:extLst>
          </p:cNvPr>
          <p:cNvSpPr txBox="1">
            <a:spLocks/>
          </p:cNvSpPr>
          <p:nvPr/>
        </p:nvSpPr>
        <p:spPr>
          <a:xfrm>
            <a:off x="4498344" y="2853017"/>
            <a:ext cx="1513674" cy="56621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Sistema Urbano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3979D417-F544-69F4-B619-77FB36D79CC4}"/>
              </a:ext>
            </a:extLst>
          </p:cNvPr>
          <p:cNvGrpSpPr/>
          <p:nvPr/>
        </p:nvGrpSpPr>
        <p:grpSpPr>
          <a:xfrm>
            <a:off x="5645943" y="2439487"/>
            <a:ext cx="2532145" cy="2173481"/>
            <a:chOff x="6688673" y="2615949"/>
            <a:chExt cx="2532145" cy="2173481"/>
          </a:xfrm>
        </p:grpSpPr>
        <p:sp>
          <p:nvSpPr>
            <p:cNvPr id="38" name="3 Heptágono">
              <a:extLst>
                <a:ext uri="{FF2B5EF4-FFF2-40B4-BE49-F238E27FC236}">
                  <a16:creationId xmlns:a16="http://schemas.microsoft.com/office/drawing/2014/main" id="{3F75EA18-D263-BAE4-C7BC-2C6F86B6B7F4}"/>
                </a:ext>
              </a:extLst>
            </p:cNvPr>
            <p:cNvSpPr/>
            <p:nvPr/>
          </p:nvSpPr>
          <p:spPr>
            <a:xfrm rot="1775071">
              <a:off x="6880154" y="2615949"/>
              <a:ext cx="2190542" cy="2078893"/>
            </a:xfrm>
            <a:prstGeom prst="heptagon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336774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673547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1010321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1347094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1683868" algn="l" defTabSz="673547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6pPr>
              <a:lvl7pPr marL="2020641" algn="l" defTabSz="673547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7pPr>
              <a:lvl8pPr marL="2357415" algn="l" defTabSz="673547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8pPr>
              <a:lvl9pPr marL="2694188" algn="l" defTabSz="673547" rtl="0" eaLnBrk="1" latinLnBrk="0" hangingPunct="1"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9pPr>
            </a:lstStyle>
            <a:p>
              <a:pPr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9" name="12 Imagen">
              <a:extLst>
                <a:ext uri="{FF2B5EF4-FFF2-40B4-BE49-F238E27FC236}">
                  <a16:creationId xmlns:a16="http://schemas.microsoft.com/office/drawing/2014/main" id="{C3C041F0-CB9D-D42E-C116-D392B9F25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8673" y="2806870"/>
              <a:ext cx="2532145" cy="1982560"/>
            </a:xfrm>
            <a:prstGeom prst="rect">
              <a:avLst/>
            </a:prstGeom>
          </p:spPr>
        </p:pic>
      </p:grpSp>
      <p:sp>
        <p:nvSpPr>
          <p:cNvPr id="40" name="1 Marcador de texto">
            <a:extLst>
              <a:ext uri="{FF2B5EF4-FFF2-40B4-BE49-F238E27FC236}">
                <a16:creationId xmlns:a16="http://schemas.microsoft.com/office/drawing/2014/main" id="{4E5F0515-D22B-5E67-32BE-0CE2866B26FF}"/>
              </a:ext>
            </a:extLst>
          </p:cNvPr>
          <p:cNvSpPr txBox="1">
            <a:spLocks/>
          </p:cNvSpPr>
          <p:nvPr/>
        </p:nvSpPr>
        <p:spPr>
          <a:xfrm>
            <a:off x="5790784" y="5674079"/>
            <a:ext cx="1814638" cy="850094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400" b="1" dirty="0"/>
              <a:t>Marco de Intervención</a:t>
            </a:r>
          </a:p>
        </p:txBody>
      </p:sp>
      <p:sp>
        <p:nvSpPr>
          <p:cNvPr id="41" name="1 Marcador de texto">
            <a:extLst>
              <a:ext uri="{FF2B5EF4-FFF2-40B4-BE49-F238E27FC236}">
                <a16:creationId xmlns:a16="http://schemas.microsoft.com/office/drawing/2014/main" id="{C6D40F0D-7270-7BD2-D283-F6443C8323C3}"/>
              </a:ext>
            </a:extLst>
          </p:cNvPr>
          <p:cNvSpPr txBox="1">
            <a:spLocks/>
          </p:cNvSpPr>
          <p:nvPr/>
        </p:nvSpPr>
        <p:spPr>
          <a:xfrm>
            <a:off x="6873436" y="2002606"/>
            <a:ext cx="2050182" cy="34282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Gobernanza</a:t>
            </a:r>
          </a:p>
        </p:txBody>
      </p:sp>
      <p:sp>
        <p:nvSpPr>
          <p:cNvPr id="42" name="1 Marcador de texto">
            <a:extLst>
              <a:ext uri="{FF2B5EF4-FFF2-40B4-BE49-F238E27FC236}">
                <a16:creationId xmlns:a16="http://schemas.microsoft.com/office/drawing/2014/main" id="{870D2B01-8237-9E70-D97A-BC49C30A45ED}"/>
              </a:ext>
            </a:extLst>
          </p:cNvPr>
          <p:cNvSpPr txBox="1">
            <a:spLocks/>
          </p:cNvSpPr>
          <p:nvPr/>
        </p:nvSpPr>
        <p:spPr>
          <a:xfrm>
            <a:off x="7373095" y="4062659"/>
            <a:ext cx="2306318" cy="350674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Cuestiones Transversales</a:t>
            </a:r>
          </a:p>
        </p:txBody>
      </p:sp>
      <p:sp>
        <p:nvSpPr>
          <p:cNvPr id="22" name="1 Marcador de texto">
            <a:extLst>
              <a:ext uri="{FF2B5EF4-FFF2-40B4-BE49-F238E27FC236}">
                <a16:creationId xmlns:a16="http://schemas.microsoft.com/office/drawing/2014/main" id="{145F7D6B-0E57-ADC3-6611-BBB157C329D7}"/>
              </a:ext>
            </a:extLst>
          </p:cNvPr>
          <p:cNvSpPr txBox="1">
            <a:spLocks/>
          </p:cNvSpPr>
          <p:nvPr/>
        </p:nvSpPr>
        <p:spPr>
          <a:xfrm>
            <a:off x="-454904" y="2902501"/>
            <a:ext cx="1617211" cy="365090"/>
          </a:xfrm>
          <a:prstGeom prst="rect">
            <a:avLst/>
          </a:prstGeom>
        </p:spPr>
        <p:txBody>
          <a:bodyPr lIns="67355" tIns="33677" rIns="67355" bIns="33677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68386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20641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357415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694188" algn="l" defTabSz="673547" rtl="0" eaLnBrk="1" latinLnBrk="0" hangingPunct="1">
              <a:defRPr sz="28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000" i="1" dirty="0"/>
              <a:t>Vivo</a:t>
            </a:r>
          </a:p>
        </p:txBody>
      </p:sp>
    </p:spTree>
    <p:extLst>
      <p:ext uri="{BB962C8B-B14F-4D97-AF65-F5344CB8AC3E}">
        <p14:creationId xmlns:p14="http://schemas.microsoft.com/office/powerpoint/2010/main" val="31881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D690C0E-615B-CD44-E3A9-5C5A45567F42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Regeneración Urbana de Barrios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CDACB7-8F98-81B8-19E4-6314DDEC2CC0}"/>
              </a:ext>
            </a:extLst>
          </p:cNvPr>
          <p:cNvGrpSpPr/>
          <p:nvPr/>
        </p:nvGrpSpPr>
        <p:grpSpPr>
          <a:xfrm>
            <a:off x="463262" y="1275167"/>
            <a:ext cx="2018396" cy="2018396"/>
            <a:chOff x="382722" y="2112685"/>
            <a:chExt cx="2018396" cy="201839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89B1F178-AAD7-66F4-CF76-F3FDC4FB82E3}"/>
                </a:ext>
              </a:extLst>
            </p:cNvPr>
            <p:cNvSpPr/>
            <p:nvPr/>
          </p:nvSpPr>
          <p:spPr>
            <a:xfrm>
              <a:off x="382722" y="2112685"/>
              <a:ext cx="2018396" cy="2018396"/>
            </a:xfrm>
            <a:prstGeom prst="ellipse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3E6E632-C163-ECCE-92EC-C61F88B2A0C6}"/>
                </a:ext>
              </a:extLst>
            </p:cNvPr>
            <p:cNvSpPr txBox="1"/>
            <p:nvPr/>
          </p:nvSpPr>
          <p:spPr>
            <a:xfrm>
              <a:off x="629732" y="2625014"/>
              <a:ext cx="1595307" cy="923330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" b="1" dirty="0"/>
                <a:t>Rehabilitación profunda edificios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6CFD76C-08CE-236E-644F-ED9BF9EA0858}"/>
              </a:ext>
            </a:extLst>
          </p:cNvPr>
          <p:cNvGrpSpPr/>
          <p:nvPr/>
        </p:nvGrpSpPr>
        <p:grpSpPr>
          <a:xfrm>
            <a:off x="6662341" y="1239963"/>
            <a:ext cx="2018396" cy="2018396"/>
            <a:chOff x="4927686" y="2112685"/>
            <a:chExt cx="2018396" cy="201839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2C180A7D-B296-B6C1-BE0D-50F700074D06}"/>
                </a:ext>
              </a:extLst>
            </p:cNvPr>
            <p:cNvSpPr/>
            <p:nvPr/>
          </p:nvSpPr>
          <p:spPr>
            <a:xfrm>
              <a:off x="4927686" y="2112685"/>
              <a:ext cx="2018396" cy="2018396"/>
            </a:xfrm>
            <a:prstGeom prst="ellipse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2949A0F-8D43-DA5A-E29A-0178A1844B85}"/>
                </a:ext>
              </a:extLst>
            </p:cNvPr>
            <p:cNvSpPr txBox="1"/>
            <p:nvPr/>
          </p:nvSpPr>
          <p:spPr>
            <a:xfrm>
              <a:off x="5174696" y="2625014"/>
              <a:ext cx="1595307" cy="923330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/>
                <a:t>Renovación del espacio público 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96A8E07-95E5-B4EB-9B18-FAEBEBB3342A}"/>
              </a:ext>
            </a:extLst>
          </p:cNvPr>
          <p:cNvGrpSpPr/>
          <p:nvPr/>
        </p:nvGrpSpPr>
        <p:grpSpPr>
          <a:xfrm>
            <a:off x="463262" y="4009479"/>
            <a:ext cx="2018396" cy="2018396"/>
            <a:chOff x="2753446" y="4700358"/>
            <a:chExt cx="2018396" cy="201839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CDD7B7E5-F45B-3841-E1AD-13179A9E0A2B}"/>
                </a:ext>
              </a:extLst>
            </p:cNvPr>
            <p:cNvSpPr/>
            <p:nvPr/>
          </p:nvSpPr>
          <p:spPr>
            <a:xfrm>
              <a:off x="2753446" y="4700358"/>
              <a:ext cx="2018396" cy="2018396"/>
            </a:xfrm>
            <a:prstGeom prst="ellipse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090A2A9-040B-5D09-4581-B7A791A5F1A8}"/>
                </a:ext>
              </a:extLst>
            </p:cNvPr>
            <p:cNvSpPr txBox="1"/>
            <p:nvPr/>
          </p:nvSpPr>
          <p:spPr>
            <a:xfrm>
              <a:off x="2976693" y="5586563"/>
              <a:ext cx="1595307" cy="646331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/>
                <a:t>Otras intervenciones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4F46066-082A-B7DC-99D6-8300A725C3F1}"/>
              </a:ext>
            </a:extLst>
          </p:cNvPr>
          <p:cNvGrpSpPr/>
          <p:nvPr/>
        </p:nvGrpSpPr>
        <p:grpSpPr>
          <a:xfrm>
            <a:off x="2785424" y="1767075"/>
            <a:ext cx="3573151" cy="3573151"/>
            <a:chOff x="2073761" y="1994990"/>
            <a:chExt cx="3573151" cy="357315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70FC15D0-E4E9-4B1A-3AD7-F2BD7297D0F3}"/>
                </a:ext>
              </a:extLst>
            </p:cNvPr>
            <p:cNvSpPr/>
            <p:nvPr/>
          </p:nvSpPr>
          <p:spPr>
            <a:xfrm>
              <a:off x="2073761" y="1994990"/>
              <a:ext cx="3573151" cy="3573151"/>
            </a:xfrm>
            <a:prstGeom prst="ellipse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0773C2B-41DB-5113-948D-A34F92BF99BF}"/>
                </a:ext>
              </a:extLst>
            </p:cNvPr>
            <p:cNvSpPr txBox="1"/>
            <p:nvPr/>
          </p:nvSpPr>
          <p:spPr>
            <a:xfrm>
              <a:off x="3154586" y="2285367"/>
              <a:ext cx="1595307" cy="646331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/>
                <a:t>Oficina de proximidad</a:t>
              </a:r>
            </a:p>
          </p:txBody>
        </p:sp>
        <p:pic>
          <p:nvPicPr>
            <p:cNvPr id="23" name="Imagen 22" descr="Logotipo&#10;&#10;Descripción generada automáticamente">
              <a:extLst>
                <a:ext uri="{FF2B5EF4-FFF2-40B4-BE49-F238E27FC236}">
                  <a16:creationId xmlns:a16="http://schemas.microsoft.com/office/drawing/2014/main" id="{7ADCCAFA-3EA3-C901-A780-EC59F5713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276" y="3209012"/>
              <a:ext cx="2183214" cy="1112290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6AD45A9-4905-61FF-BE8F-D05C7E8F463E}"/>
              </a:ext>
            </a:extLst>
          </p:cNvPr>
          <p:cNvGrpSpPr/>
          <p:nvPr/>
        </p:nvGrpSpPr>
        <p:grpSpPr>
          <a:xfrm>
            <a:off x="6697806" y="3880417"/>
            <a:ext cx="2018396" cy="2018396"/>
            <a:chOff x="2753446" y="4700358"/>
            <a:chExt cx="2018396" cy="201839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8CBC72B8-D066-7742-CDA4-AF11213E816C}"/>
                </a:ext>
              </a:extLst>
            </p:cNvPr>
            <p:cNvSpPr/>
            <p:nvPr/>
          </p:nvSpPr>
          <p:spPr>
            <a:xfrm>
              <a:off x="2753446" y="4700358"/>
              <a:ext cx="2018396" cy="2018396"/>
            </a:xfrm>
            <a:prstGeom prst="ellipse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BB0F996C-DC3F-724E-68A1-6B8D87872900}"/>
                </a:ext>
              </a:extLst>
            </p:cNvPr>
            <p:cNvSpPr txBox="1"/>
            <p:nvPr/>
          </p:nvSpPr>
          <p:spPr>
            <a:xfrm>
              <a:off x="2976693" y="5586563"/>
              <a:ext cx="1595307" cy="646331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/>
                <a:t>NEXT EU</a:t>
              </a:r>
            </a:p>
            <a:p>
              <a:pPr algn="ctr"/>
              <a:r>
                <a:rPr lang="es-ES" b="1" dirty="0"/>
                <a:t>PRTR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1065C7A-CDF2-9E0F-1374-9C0808D3831B}"/>
              </a:ext>
            </a:extLst>
          </p:cNvPr>
          <p:cNvSpPr txBox="1"/>
          <p:nvPr/>
        </p:nvSpPr>
        <p:spPr>
          <a:xfrm>
            <a:off x="3774345" y="4244784"/>
            <a:ext cx="159530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De HIROSS4ALL a BIRTUOSS</a:t>
            </a:r>
          </a:p>
        </p:txBody>
      </p:sp>
    </p:spTree>
    <p:extLst>
      <p:ext uri="{BB962C8B-B14F-4D97-AF65-F5344CB8AC3E}">
        <p14:creationId xmlns:p14="http://schemas.microsoft.com/office/powerpoint/2010/main" val="30040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7F147E-60DD-0B7A-6CD7-12236C6B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50" y="1468838"/>
            <a:ext cx="48482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965459-5A17-58A8-9CE6-B6C0630251E5}"/>
              </a:ext>
            </a:extLst>
          </p:cNvPr>
          <p:cNvSpPr txBox="1"/>
          <p:nvPr/>
        </p:nvSpPr>
        <p:spPr>
          <a:xfrm>
            <a:off x="182847" y="1245434"/>
            <a:ext cx="48482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800" b="1" dirty="0" err="1"/>
              <a:t>Gobernanza</a:t>
            </a:r>
            <a:r>
              <a:rPr lang="eu-ES" sz="2800" b="1" dirty="0"/>
              <a:t> </a:t>
            </a:r>
            <a:r>
              <a:rPr lang="eu-ES" sz="2800" b="1" dirty="0" err="1"/>
              <a:t>Multinivel</a:t>
            </a:r>
            <a:r>
              <a:rPr lang="eu-ES" sz="2800" b="1" dirty="0"/>
              <a:t> y Multiactor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2800" dirty="0"/>
              <a:t>Estrategia. Foro Bultzatu 2050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u-E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2800" dirty="0" err="1"/>
              <a:t>Planificación</a:t>
            </a:r>
            <a:r>
              <a:rPr lang="eu-ES" sz="2800" dirty="0"/>
              <a:t>. COTPV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u-E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2800" dirty="0" err="1"/>
              <a:t>Acción</a:t>
            </a:r>
            <a:r>
              <a:rPr lang="eu-ES" sz="2800" dirty="0"/>
              <a:t>. </a:t>
            </a:r>
            <a:r>
              <a:rPr lang="eu-ES" sz="2800" dirty="0" err="1"/>
              <a:t>Mesas</a:t>
            </a:r>
            <a:r>
              <a:rPr lang="eu-ES" sz="2800" dirty="0"/>
              <a:t> </a:t>
            </a:r>
            <a:r>
              <a:rPr lang="eu-ES" sz="2800" dirty="0" err="1"/>
              <a:t>Técnicas</a:t>
            </a:r>
            <a:r>
              <a:rPr lang="eu-ES" sz="2800" dirty="0"/>
              <a:t>  Opengela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u-ES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690C0E-615B-CD44-E3A9-5C5A45567F42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Gobernanza multinivel y </a:t>
            </a:r>
            <a:r>
              <a:rPr lang="es-ES" b="1" dirty="0" err="1"/>
              <a:t>multifactor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167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223573-D2D4-69C6-F069-274DA4BECD80}"/>
              </a:ext>
            </a:extLst>
          </p:cNvPr>
          <p:cNvSpPr txBox="1"/>
          <p:nvPr/>
        </p:nvSpPr>
        <p:spPr>
          <a:xfrm>
            <a:off x="1954393" y="4770917"/>
            <a:ext cx="5131955" cy="1999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ESKERRIK ASKO!</a:t>
            </a: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Lurraldea@euskadi.eus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  <a:hlinkClick r:id="rId3"/>
              </a:rPr>
              <a:t>Hiri-berroneratzea@euskadi.eus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</a:endParaRPr>
          </a:p>
        </p:txBody>
      </p:sp>
      <p:sp>
        <p:nvSpPr>
          <p:cNvPr id="4" name="Diagrama de flujo: documento 3">
            <a:extLst>
              <a:ext uri="{FF2B5EF4-FFF2-40B4-BE49-F238E27FC236}">
                <a16:creationId xmlns:a16="http://schemas.microsoft.com/office/drawing/2014/main" id="{CC48C3B5-7C23-5F2B-3F4F-A4939053DA13}"/>
              </a:ext>
            </a:extLst>
          </p:cNvPr>
          <p:cNvSpPr/>
          <p:nvPr/>
        </p:nvSpPr>
        <p:spPr>
          <a:xfrm>
            <a:off x="0" y="88900"/>
            <a:ext cx="9144000" cy="9689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4F3FE0-6CF0-2662-8FBF-0D47C0758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" y="163785"/>
            <a:ext cx="1657865" cy="55557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4FE2A95-7A0E-4596-3E61-8918380BCD44}"/>
              </a:ext>
            </a:extLst>
          </p:cNvPr>
          <p:cNvSpPr/>
          <p:nvPr/>
        </p:nvSpPr>
        <p:spPr>
          <a:xfrm>
            <a:off x="95491" y="1132735"/>
            <a:ext cx="8953018" cy="2025650"/>
          </a:xfrm>
          <a:prstGeom prst="rect">
            <a:avLst/>
          </a:prstGeom>
          <a:solidFill>
            <a:srgbClr val="D2E2F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0B06F9-0AB2-8B8D-7A25-89A635A6C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84" y="1480337"/>
            <a:ext cx="4662000" cy="13304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4FDC03-3E3F-3B54-E6EC-0E64294FF4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342"/>
          <a:stretch/>
        </p:blipFill>
        <p:spPr>
          <a:xfrm>
            <a:off x="4932684" y="1497350"/>
            <a:ext cx="4353372" cy="11536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B59900-521D-7AB0-0EDD-64DB732D1CB5}"/>
              </a:ext>
            </a:extLst>
          </p:cNvPr>
          <p:cNvSpPr txBox="1"/>
          <p:nvPr/>
        </p:nvSpPr>
        <p:spPr>
          <a:xfrm>
            <a:off x="5815899" y="2497126"/>
            <a:ext cx="2586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Gijón, 25-27 de octubre de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5A03A7-EC55-5B5E-57A4-C9DDFF971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76" y="134829"/>
            <a:ext cx="3328178" cy="5497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8529D1-2EBD-087F-6C69-B59AA70F5C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384" y="6206525"/>
            <a:ext cx="3367231" cy="6335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06FBAF5-33B0-5A75-9DE9-8738FA76BE3A}"/>
              </a:ext>
            </a:extLst>
          </p:cNvPr>
          <p:cNvSpPr txBox="1"/>
          <p:nvPr/>
        </p:nvSpPr>
        <p:spPr>
          <a:xfrm>
            <a:off x="1263884" y="3220223"/>
            <a:ext cx="686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Segoe UI Semibold" panose="020B0702040204020203" pitchFamily="34" charset="0"/>
                <a:ea typeface="Calibri Light" panose="020F0302020204030204" pitchFamily="34" charset="0"/>
                <a:cs typeface="Segoe UI Semibold" panose="020B0702040204020203" pitchFamily="34" charset="0"/>
              </a:rPr>
              <a:t>De la estrategia a la planificación y la acción. Transición a través de la gobernanza</a:t>
            </a:r>
            <a:endParaRPr lang="es-ES" sz="2000" dirty="0">
              <a:effectLst/>
              <a:latin typeface="Segoe UI Semibold" panose="020B0702040204020203" pitchFamily="34" charset="0"/>
              <a:ea typeface="Calibri Light" panose="020F03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1F9D6F-DDCB-C15D-9757-06311A91D19F}"/>
              </a:ext>
            </a:extLst>
          </p:cNvPr>
          <p:cNvSpPr txBox="1"/>
          <p:nvPr/>
        </p:nvSpPr>
        <p:spPr>
          <a:xfrm>
            <a:off x="1954393" y="3937805"/>
            <a:ext cx="5131955" cy="85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Jon Asua Aberasturi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Responsable del Servicio de Ordenación del Territorio y Planeamiento. Gobierno Vasco</a:t>
            </a:r>
            <a:endParaRPr lang="es-ES" sz="105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0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1 Marcador de texto">
            <a:extLst>
              <a:ext uri="{FF2B5EF4-FFF2-40B4-BE49-F238E27FC236}">
                <a16:creationId xmlns:a16="http://schemas.microsoft.com/office/drawing/2014/main" id="{978C5893-34EF-0954-89DA-8DDA2D65556D}"/>
              </a:ext>
            </a:extLst>
          </p:cNvPr>
          <p:cNvSpPr txBox="1">
            <a:spLocks/>
          </p:cNvSpPr>
          <p:nvPr/>
        </p:nvSpPr>
        <p:spPr>
          <a:xfrm>
            <a:off x="477933" y="1444209"/>
            <a:ext cx="4912820" cy="1590557"/>
          </a:xfrm>
          <a:prstGeom prst="rect">
            <a:avLst/>
          </a:prstGeom>
        </p:spPr>
        <p:txBody>
          <a:bodyPr lIns="67355" tIns="33677" rIns="67355" bIns="33677"/>
          <a:lstStyle>
            <a:lvl1pPr marL="0" indent="0" algn="ctr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+mn-lt"/>
                <a:sym typeface="Gill Sans" charset="0"/>
              </a:rPr>
              <a:t>Comunidad</a:t>
            </a:r>
            <a:r>
              <a:rPr lang="en-US" sz="2800" dirty="0">
                <a:solidFill>
                  <a:prstClr val="black"/>
                </a:solidFill>
                <a:latin typeface="+mn-lt"/>
                <a:sym typeface="Gill Sans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n-lt"/>
                <a:sym typeface="Gill Sans" charset="0"/>
              </a:rPr>
              <a:t>Autónoma</a:t>
            </a:r>
            <a:r>
              <a:rPr lang="en-US" sz="2800" dirty="0">
                <a:solidFill>
                  <a:prstClr val="black"/>
                </a:solidFill>
                <a:latin typeface="+mn-lt"/>
                <a:sym typeface="Gill Sans" charset="0"/>
              </a:rPr>
              <a:t> del País Vasco</a:t>
            </a:r>
            <a:r>
              <a:rPr lang="es-ES" sz="2800" dirty="0">
                <a:solidFill>
                  <a:prstClr val="black"/>
                </a:solidFill>
                <a:latin typeface="+mn-lt"/>
                <a:sym typeface="Gill Sans" charset="0"/>
              </a:rPr>
              <a:t>	7.234,92 Km</a:t>
            </a:r>
            <a:r>
              <a:rPr lang="es-ES" sz="2800" baseline="30000" dirty="0">
                <a:solidFill>
                  <a:prstClr val="black"/>
                </a:solidFill>
                <a:latin typeface="+mn-lt"/>
                <a:sym typeface="Gill Sans" charset="0"/>
              </a:rPr>
              <a:t>2</a:t>
            </a:r>
          </a:p>
        </p:txBody>
      </p:sp>
      <p:graphicFrame>
        <p:nvGraphicFramePr>
          <p:cNvPr id="3" name="3 Gráfico">
            <a:extLst>
              <a:ext uri="{FF2B5EF4-FFF2-40B4-BE49-F238E27FC236}">
                <a16:creationId xmlns:a16="http://schemas.microsoft.com/office/drawing/2014/main" id="{6508C90F-7307-8067-6780-A3E854C5E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925379"/>
              </p:ext>
            </p:extLst>
          </p:nvPr>
        </p:nvGraphicFramePr>
        <p:xfrm>
          <a:off x="5565489" y="689391"/>
          <a:ext cx="3251200" cy="363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5 CuadroTexto">
            <a:extLst>
              <a:ext uri="{FF2B5EF4-FFF2-40B4-BE49-F238E27FC236}">
                <a16:creationId xmlns:a16="http://schemas.microsoft.com/office/drawing/2014/main" id="{3A43221D-D9A1-EA33-FD07-EB2241A9410B}"/>
              </a:ext>
            </a:extLst>
          </p:cNvPr>
          <p:cNvSpPr txBox="1"/>
          <p:nvPr/>
        </p:nvSpPr>
        <p:spPr>
          <a:xfrm>
            <a:off x="477933" y="3655790"/>
            <a:ext cx="61638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Gill Sans" charset="0"/>
              </a:rPr>
              <a:t>Medio rural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srgbClr val="C00000"/>
              </a:solidFill>
              <a:sym typeface="Gill Sans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C00000"/>
                </a:solidFill>
                <a:sym typeface="Gill Sans" charset="0"/>
              </a:rPr>
              <a:t>Medio Urbano Residencial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srgbClr val="558ED5"/>
              </a:solidFill>
              <a:sym typeface="Gill Sans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558ED5"/>
                </a:solidFill>
                <a:sym typeface="Gill Sans" charset="0"/>
              </a:rPr>
              <a:t>Medio Urbano Actividades Económicas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prstClr val="white">
                  <a:lumMod val="50000"/>
                </a:prstClr>
              </a:solidFill>
              <a:sym typeface="Gill Sans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white">
                    <a:lumMod val="50000"/>
                  </a:prstClr>
                </a:solidFill>
                <a:sym typeface="Gill Sans" charset="0"/>
              </a:rPr>
              <a:t>Infraestructuras, servicios y equipamientos</a:t>
            </a:r>
          </a:p>
        </p:txBody>
      </p:sp>
      <p:sp>
        <p:nvSpPr>
          <p:cNvPr id="5" name="11 CuadroTexto">
            <a:extLst>
              <a:ext uri="{FF2B5EF4-FFF2-40B4-BE49-F238E27FC236}">
                <a16:creationId xmlns:a16="http://schemas.microsoft.com/office/drawing/2014/main" id="{E052E5E3-2ED3-4A74-9CC1-A718F1FFE8E1}"/>
              </a:ext>
            </a:extLst>
          </p:cNvPr>
          <p:cNvSpPr txBox="1"/>
          <p:nvPr/>
        </p:nvSpPr>
        <p:spPr>
          <a:xfrm>
            <a:off x="7308098" y="3655790"/>
            <a:ext cx="1172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Gill Sans" charset="0"/>
              </a:rPr>
              <a:t>93,22%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srgbClr val="00B050"/>
              </a:solidFill>
              <a:sym typeface="Gill Sans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C00000"/>
                </a:solidFill>
                <a:sym typeface="Gill Sans" charset="0"/>
              </a:rPr>
              <a:t>2,62%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srgbClr val="558ED5"/>
              </a:solidFill>
              <a:sym typeface="Gill Sans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558ED5"/>
                </a:solidFill>
                <a:sym typeface="Gill Sans" charset="0"/>
              </a:rPr>
              <a:t>1,89%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prstClr val="white">
                  <a:lumMod val="50000"/>
                </a:prstClr>
              </a:solidFill>
              <a:sym typeface="Gill Sans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white">
                    <a:lumMod val="50000"/>
                  </a:prstClr>
                </a:solidFill>
                <a:sym typeface="Gill Sans" charset="0"/>
              </a:rPr>
              <a:t>2,27%</a:t>
            </a:r>
          </a:p>
        </p:txBody>
      </p:sp>
      <p:sp>
        <p:nvSpPr>
          <p:cNvPr id="6" name="1 Marcador de texto">
            <a:extLst>
              <a:ext uri="{FF2B5EF4-FFF2-40B4-BE49-F238E27FC236}">
                <a16:creationId xmlns:a16="http://schemas.microsoft.com/office/drawing/2014/main" id="{A3B14322-A1E3-DFF5-C412-11F946723E0C}"/>
              </a:ext>
            </a:extLst>
          </p:cNvPr>
          <p:cNvSpPr txBox="1">
            <a:spLocks/>
          </p:cNvSpPr>
          <p:nvPr/>
        </p:nvSpPr>
        <p:spPr>
          <a:xfrm>
            <a:off x="5069261" y="7179370"/>
            <a:ext cx="2701376" cy="558105"/>
          </a:xfrm>
          <a:prstGeom prst="rect">
            <a:avLst/>
          </a:prstGeom>
        </p:spPr>
        <p:txBody>
          <a:bodyPr lIns="67355" tIns="33677" rIns="67355" bIns="33677"/>
          <a:lstStyle>
            <a:lvl1pPr marL="0" indent="0" algn="ctr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s-ES" sz="1200" b="0" i="1" dirty="0" err="1">
                <a:solidFill>
                  <a:prstClr val="black"/>
                </a:solidFill>
                <a:sym typeface="Gill Sans" charset="0"/>
              </a:rPr>
              <a:t>Sources</a:t>
            </a:r>
            <a:r>
              <a:rPr lang="es-ES" sz="1200" b="0" i="1" dirty="0">
                <a:solidFill>
                  <a:prstClr val="black"/>
                </a:solidFill>
                <a:sym typeface="Gill Sans" charset="0"/>
              </a:rPr>
              <a:t>: </a:t>
            </a:r>
            <a:r>
              <a:rPr lang="es-ES" sz="1200" b="0" i="1" dirty="0" err="1">
                <a:solidFill>
                  <a:prstClr val="black"/>
                </a:solidFill>
                <a:sym typeface="Gill Sans" charset="0"/>
              </a:rPr>
              <a:t>Udalplan</a:t>
            </a:r>
            <a:r>
              <a:rPr lang="es-ES" sz="1200" b="0" i="1" dirty="0">
                <a:solidFill>
                  <a:prstClr val="black"/>
                </a:solidFill>
                <a:sym typeface="Gill Sans" charset="0"/>
              </a:rPr>
              <a:t> + </a:t>
            </a:r>
            <a:r>
              <a:rPr lang="es-ES" sz="1200" b="0" i="1" dirty="0" err="1">
                <a:solidFill>
                  <a:prstClr val="black"/>
                </a:solidFill>
                <a:sym typeface="Gill Sans" charset="0"/>
              </a:rPr>
              <a:t>Geoeuskadi</a:t>
            </a:r>
            <a:endParaRPr lang="es-ES" sz="1200" b="0" i="1" dirty="0">
              <a:solidFill>
                <a:prstClr val="black"/>
              </a:solidFill>
              <a:sym typeface="Gill Sans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76430D-7F20-02C7-15CA-663B1DE3673D}"/>
              </a:ext>
            </a:extLst>
          </p:cNvPr>
          <p:cNvSpPr txBox="1"/>
          <p:nvPr/>
        </p:nvSpPr>
        <p:spPr>
          <a:xfrm>
            <a:off x="0" y="6487403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86626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6" name="1 Marcador de texto">
            <a:extLst>
              <a:ext uri="{FF2B5EF4-FFF2-40B4-BE49-F238E27FC236}">
                <a16:creationId xmlns:a16="http://schemas.microsoft.com/office/drawing/2014/main" id="{A3B14322-A1E3-DFF5-C412-11F946723E0C}"/>
              </a:ext>
            </a:extLst>
          </p:cNvPr>
          <p:cNvSpPr txBox="1">
            <a:spLocks/>
          </p:cNvSpPr>
          <p:nvPr/>
        </p:nvSpPr>
        <p:spPr>
          <a:xfrm>
            <a:off x="6817850" y="6102485"/>
            <a:ext cx="2701376" cy="558105"/>
          </a:xfrm>
          <a:prstGeom prst="rect">
            <a:avLst/>
          </a:prstGeom>
        </p:spPr>
        <p:txBody>
          <a:bodyPr lIns="67355" tIns="33677" rIns="67355" bIns="33677"/>
          <a:lstStyle>
            <a:lvl1pPr marL="0" indent="0" algn="ctr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s-ES" sz="1200" b="0" i="1" dirty="0" err="1">
                <a:solidFill>
                  <a:prstClr val="black"/>
                </a:solidFill>
                <a:sym typeface="Gill Sans" charset="0"/>
              </a:rPr>
              <a:t>Sources</a:t>
            </a:r>
            <a:r>
              <a:rPr lang="es-ES" sz="1200" b="0" i="1" dirty="0">
                <a:solidFill>
                  <a:prstClr val="black"/>
                </a:solidFill>
                <a:sym typeface="Gill Sans" charset="0"/>
              </a:rPr>
              <a:t>: </a:t>
            </a:r>
            <a:r>
              <a:rPr lang="es-ES" sz="1200" b="0" i="1" dirty="0" err="1">
                <a:solidFill>
                  <a:prstClr val="black"/>
                </a:solidFill>
                <a:sym typeface="Gill Sans" charset="0"/>
              </a:rPr>
              <a:t>Udalplan</a:t>
            </a:r>
            <a:r>
              <a:rPr lang="es-ES" sz="1200" b="0" i="1" dirty="0">
                <a:solidFill>
                  <a:prstClr val="black"/>
                </a:solidFill>
                <a:sym typeface="Gill Sans" charset="0"/>
              </a:rPr>
              <a:t> + </a:t>
            </a:r>
            <a:r>
              <a:rPr lang="es-ES" sz="1200" b="0" i="1" dirty="0" err="1">
                <a:solidFill>
                  <a:prstClr val="black"/>
                </a:solidFill>
                <a:sym typeface="Gill Sans" charset="0"/>
              </a:rPr>
              <a:t>Geoeuskadi</a:t>
            </a:r>
            <a:endParaRPr lang="es-ES" sz="1200" b="0" i="1" dirty="0">
              <a:solidFill>
                <a:prstClr val="black"/>
              </a:solidFill>
              <a:sym typeface="Gill Sans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D6799A-C814-6ADC-E121-50E7D2A97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261" y="866832"/>
            <a:ext cx="3872627" cy="4822902"/>
          </a:xfrm>
          <a:prstGeom prst="rect">
            <a:avLst/>
          </a:prstGeom>
        </p:spPr>
      </p:pic>
      <p:pic>
        <p:nvPicPr>
          <p:cNvPr id="8" name="Marcador de contenido 3">
            <a:extLst>
              <a:ext uri="{FF2B5EF4-FFF2-40B4-BE49-F238E27FC236}">
                <a16:creationId xmlns:a16="http://schemas.microsoft.com/office/drawing/2014/main" id="{D149CBB7-F44E-7C86-F2F8-E5F4ECFEA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5592"/>
            <a:ext cx="5069261" cy="3054309"/>
          </a:xfrm>
          <a:prstGeom prst="rect">
            <a:avLst/>
          </a:prstGeom>
        </p:spPr>
      </p:pic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B0932C3F-7B91-3FA7-B64F-1F46053F17B2}"/>
              </a:ext>
            </a:extLst>
          </p:cNvPr>
          <p:cNvSpPr txBox="1">
            <a:spLocks/>
          </p:cNvSpPr>
          <p:nvPr/>
        </p:nvSpPr>
        <p:spPr>
          <a:xfrm>
            <a:off x="32084" y="5691114"/>
            <a:ext cx="9144000" cy="500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57213" marR="0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 sz="15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2001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Más del 98% de la población de Euskadi 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vive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 en 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municipios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más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 de 2000 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habitantes</a:t>
            </a:r>
            <a:endParaRPr lang="es-ES" sz="20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Marcador de contenido 1">
            <a:extLst>
              <a:ext uri="{FF2B5EF4-FFF2-40B4-BE49-F238E27FC236}">
                <a16:creationId xmlns:a16="http://schemas.microsoft.com/office/drawing/2014/main" id="{8F15838E-73D8-2358-A2DA-FDA22038BDE0}"/>
              </a:ext>
            </a:extLst>
          </p:cNvPr>
          <p:cNvSpPr txBox="1">
            <a:spLocks/>
          </p:cNvSpPr>
          <p:nvPr/>
        </p:nvSpPr>
        <p:spPr>
          <a:xfrm>
            <a:off x="177738" y="4288673"/>
            <a:ext cx="4713786" cy="83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57213" marR="0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 sz="15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2001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Mas del  75% de la población de Euskadi 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vive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 en las 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tres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principales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áreas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urbanas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: Bilbao, Vitoria-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Gasteiz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 y San Sebastian-</a:t>
            </a:r>
            <a:r>
              <a:rPr lang="en-US" sz="2000" dirty="0" err="1">
                <a:solidFill>
                  <a:prstClr val="black"/>
                </a:solidFill>
                <a:latin typeface="+mn-lt"/>
              </a:rPr>
              <a:t>Donostia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. </a:t>
            </a:r>
            <a:endParaRPr lang="es-ES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E09CE07-AF19-3171-BDDE-8BBF3DB581F1}"/>
              </a:ext>
            </a:extLst>
          </p:cNvPr>
          <p:cNvSpPr txBox="1"/>
          <p:nvPr/>
        </p:nvSpPr>
        <p:spPr>
          <a:xfrm>
            <a:off x="0" y="6487403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238090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045AA4A-73AA-161C-C022-7E9BD575F179}"/>
              </a:ext>
            </a:extLst>
          </p:cNvPr>
          <p:cNvGrpSpPr/>
          <p:nvPr/>
        </p:nvGrpSpPr>
        <p:grpSpPr>
          <a:xfrm>
            <a:off x="3284895" y="1198569"/>
            <a:ext cx="2833480" cy="4671687"/>
            <a:chOff x="6471370" y="724822"/>
            <a:chExt cx="2833480" cy="4671687"/>
          </a:xfrm>
          <a:effectLst>
            <a:outerShdw blurRad="50800" dist="50800" sx="1000" sy="1000" algn="ctr" rotWithShape="0">
              <a:srgbClr val="000000"/>
            </a:outerShdw>
          </a:effectLst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7DE894D-9580-1B2D-2D76-33CA6E4FA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6726" y="2087621"/>
              <a:ext cx="2341266" cy="330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245E135-6354-3B26-1B39-E1250C667028}"/>
                </a:ext>
              </a:extLst>
            </p:cNvPr>
            <p:cNvSpPr txBox="1"/>
            <p:nvPr/>
          </p:nvSpPr>
          <p:spPr>
            <a:xfrm>
              <a:off x="6471370" y="724822"/>
              <a:ext cx="2833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accent1">
                      <a:lumMod val="75000"/>
                    </a:schemeClr>
                  </a:solidFill>
                </a:rPr>
                <a:t>PLANIFICACIÓN</a:t>
              </a:r>
            </a:p>
            <a:p>
              <a:pPr algn="ctr"/>
              <a:r>
                <a:rPr lang="en-GB" sz="2000" b="1" dirty="0">
                  <a:solidFill>
                    <a:schemeClr val="accent1">
                      <a:lumMod val="75000"/>
                    </a:schemeClr>
                  </a:solidFill>
                </a:rPr>
                <a:t>Directrices de Ordenación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10C6126A-86F7-FC68-10B7-1E5F056C4DF6}"/>
              </a:ext>
            </a:extLst>
          </p:cNvPr>
          <p:cNvGrpSpPr/>
          <p:nvPr/>
        </p:nvGrpSpPr>
        <p:grpSpPr>
          <a:xfrm>
            <a:off x="178863" y="1213261"/>
            <a:ext cx="2833480" cy="4620384"/>
            <a:chOff x="1707887" y="837758"/>
            <a:chExt cx="3057017" cy="4952841"/>
          </a:xfrm>
          <a:effectLst>
            <a:outerShdw blurRad="889000" dist="50800" dir="21540000" algn="ctr" rotWithShape="0">
              <a:srgbClr val="000000">
                <a:alpha val="43137"/>
              </a:srgbClr>
            </a:outerShdw>
          </a:effectLst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61D9A38-945A-B398-E426-B1A1C6F53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0861" y="2359152"/>
              <a:ext cx="2671070" cy="34314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6D3AAD2-568D-4A2A-D3F2-1230180FB686}"/>
                </a:ext>
              </a:extLst>
            </p:cNvPr>
            <p:cNvSpPr txBox="1"/>
            <p:nvPr/>
          </p:nvSpPr>
          <p:spPr>
            <a:xfrm>
              <a:off x="1707887" y="837758"/>
              <a:ext cx="3057017" cy="148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</a:rPr>
                <a:t>ESTRATEGIA</a:t>
              </a:r>
            </a:p>
            <a:p>
              <a:pPr algn="ctr"/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</a:rPr>
                <a:t>Agenda Urbana de Euskadi – BULTZATU </a:t>
              </a:r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</a:rPr>
                <a:t>2050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46514AF2-AFCA-EAEC-FB12-B7DC7D141652}"/>
              </a:ext>
            </a:extLst>
          </p:cNvPr>
          <p:cNvSpPr txBox="1"/>
          <p:nvPr/>
        </p:nvSpPr>
        <p:spPr>
          <a:xfrm>
            <a:off x="0" y="6487403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Estrategia. Planificación. Acción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DA9A4C6-D03A-8574-BE4D-D9DB75A4D65D}"/>
              </a:ext>
            </a:extLst>
          </p:cNvPr>
          <p:cNvGrpSpPr/>
          <p:nvPr/>
        </p:nvGrpSpPr>
        <p:grpSpPr>
          <a:xfrm>
            <a:off x="6335988" y="1186994"/>
            <a:ext cx="2425227" cy="3391544"/>
            <a:chOff x="6335988" y="1186994"/>
            <a:chExt cx="2425227" cy="3391544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7108CB0-B282-F48E-263C-0FA94A4E623D}"/>
                </a:ext>
              </a:extLst>
            </p:cNvPr>
            <p:cNvSpPr txBox="1"/>
            <p:nvPr/>
          </p:nvSpPr>
          <p:spPr>
            <a:xfrm>
              <a:off x="6335988" y="1186994"/>
              <a:ext cx="24252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accent1">
                      <a:lumMod val="75000"/>
                    </a:schemeClr>
                  </a:solidFill>
                </a:rPr>
                <a:t>ACCIÓN</a:t>
              </a:r>
            </a:p>
            <a:p>
              <a:pPr algn="ctr"/>
              <a:r>
                <a:rPr lang="en-GB" sz="2000" b="1" dirty="0">
                  <a:solidFill>
                    <a:schemeClr val="accent1">
                      <a:lumMod val="75000"/>
                    </a:schemeClr>
                  </a:solidFill>
                </a:rPr>
                <a:t>Regeneración Urbana de Barrios</a:t>
              </a:r>
            </a:p>
          </p:txBody>
        </p:sp>
        <p:pic>
          <p:nvPicPr>
            <p:cNvPr id="16" name="Imagen 15" descr="Logotipo&#10;&#10;Descripción generada automáticamente">
              <a:extLst>
                <a:ext uri="{FF2B5EF4-FFF2-40B4-BE49-F238E27FC236}">
                  <a16:creationId xmlns:a16="http://schemas.microsoft.com/office/drawing/2014/main" id="{355083FC-2FB4-1B54-A5C1-9499D7163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988" y="3342949"/>
              <a:ext cx="2425227" cy="12355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804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6514AF2-AFCA-EAEC-FB12-B7DC7D141652}"/>
              </a:ext>
            </a:extLst>
          </p:cNvPr>
          <p:cNvSpPr txBox="1"/>
          <p:nvPr/>
        </p:nvSpPr>
        <p:spPr>
          <a:xfrm>
            <a:off x="0" y="6487403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Objetivos y naturaleza de la Agenda Urbana de Euskadi</a:t>
            </a:r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E0DA605A-EDFD-79D4-BB2E-2D8B2DA69A1E}"/>
              </a:ext>
            </a:extLst>
          </p:cNvPr>
          <p:cNvSpPr txBox="1">
            <a:spLocks/>
          </p:cNvSpPr>
          <p:nvPr/>
        </p:nvSpPr>
        <p:spPr>
          <a:xfrm>
            <a:off x="150471" y="1453065"/>
            <a:ext cx="8993529" cy="48776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El </a:t>
            </a:r>
            <a:r>
              <a:rPr lang="en-US" sz="2400" dirty="0" err="1"/>
              <a:t>objetivo</a:t>
            </a:r>
            <a:r>
              <a:rPr lang="en-US" sz="2400" dirty="0"/>
              <a:t> de la Agenda Urbana es </a:t>
            </a:r>
            <a:r>
              <a:rPr lang="en-US" sz="2400" b="1" dirty="0" err="1"/>
              <a:t>alcanzar</a:t>
            </a:r>
            <a:r>
              <a:rPr lang="en-US" sz="2400" b="1" dirty="0"/>
              <a:t> </a:t>
            </a:r>
            <a:r>
              <a:rPr lang="en-US" sz="2400" b="1" dirty="0" err="1"/>
              <a:t>ciudades</a:t>
            </a:r>
            <a:r>
              <a:rPr lang="en-US" sz="2400" b="1" dirty="0"/>
              <a:t> y </a:t>
            </a:r>
            <a:r>
              <a:rPr lang="en-US" sz="2400" b="1" dirty="0" err="1"/>
              <a:t>territorios</a:t>
            </a:r>
            <a:r>
              <a:rPr lang="en-US" sz="2400" b="1" dirty="0"/>
              <a:t> </a:t>
            </a:r>
            <a:r>
              <a:rPr lang="en-US" sz="2400" b="1" dirty="0" err="1"/>
              <a:t>inclusivas</a:t>
            </a:r>
            <a:r>
              <a:rPr lang="en-US" sz="2400" b="1" dirty="0"/>
              <a:t>, </a:t>
            </a:r>
            <a:r>
              <a:rPr lang="en-US" sz="2400" b="1" dirty="0" err="1"/>
              <a:t>seguras</a:t>
            </a:r>
            <a:r>
              <a:rPr lang="en-US" sz="2400" b="1" dirty="0"/>
              <a:t>, </a:t>
            </a:r>
            <a:r>
              <a:rPr lang="en-US" sz="2400" b="1" dirty="0" err="1"/>
              <a:t>resilientes</a:t>
            </a:r>
            <a:r>
              <a:rPr lang="en-US" sz="2400" b="1" dirty="0"/>
              <a:t> y </a:t>
            </a:r>
            <a:r>
              <a:rPr lang="en-US" sz="2400" b="1" dirty="0" err="1"/>
              <a:t>sostenibles</a:t>
            </a:r>
            <a:r>
              <a:rPr lang="en-US" sz="2400" dirty="0"/>
              <a:t>, en las que no </a:t>
            </a:r>
            <a:r>
              <a:rPr lang="en-US" sz="2400" dirty="0" err="1"/>
              <a:t>quede</a:t>
            </a:r>
            <a:r>
              <a:rPr lang="en-US" sz="2400" dirty="0"/>
              <a:t> </a:t>
            </a:r>
            <a:r>
              <a:rPr lang="en-US" sz="2400" dirty="0" err="1"/>
              <a:t>nadie</a:t>
            </a:r>
            <a:r>
              <a:rPr lang="en-US" sz="2400" dirty="0"/>
              <a:t> </a:t>
            </a:r>
            <a:r>
              <a:rPr lang="en-US" sz="2400" dirty="0" err="1"/>
              <a:t>atrás</a:t>
            </a:r>
            <a:r>
              <a:rPr lang="en-US" sz="2400" dirty="0"/>
              <a:t>. </a:t>
            </a:r>
            <a:endParaRPr lang="es-ES" sz="2400" dirty="0"/>
          </a:p>
          <a:p>
            <a:r>
              <a:rPr lang="en-US" sz="2400" dirty="0" err="1"/>
              <a:t>Alineada</a:t>
            </a:r>
            <a:r>
              <a:rPr lang="en-US" sz="2400" dirty="0"/>
              <a:t> con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 de ONU-</a:t>
            </a:r>
            <a:r>
              <a:rPr lang="en-US" sz="2400" dirty="0" err="1"/>
              <a:t>Hábitat</a:t>
            </a:r>
            <a:r>
              <a:rPr lang="en-US" sz="2400" dirty="0"/>
              <a:t> y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 de Desarrollo Sostenible, y, </a:t>
            </a:r>
            <a:r>
              <a:rPr lang="en-US" sz="2400" dirty="0" err="1"/>
              <a:t>especialmente</a:t>
            </a:r>
            <a:r>
              <a:rPr lang="en-US" sz="2400" dirty="0"/>
              <a:t>, con el </a:t>
            </a:r>
            <a:r>
              <a:rPr lang="en-US" sz="2400" b="1" dirty="0"/>
              <a:t>ODS 11. </a:t>
            </a:r>
            <a:r>
              <a:rPr lang="en-US" sz="2400" b="1" dirty="0" err="1"/>
              <a:t>Ciudades</a:t>
            </a:r>
            <a:r>
              <a:rPr lang="en-US" sz="2400" b="1" dirty="0"/>
              <a:t> y </a:t>
            </a:r>
            <a:r>
              <a:rPr lang="en-US" sz="2400" b="1" dirty="0" err="1"/>
              <a:t>Comunidades</a:t>
            </a:r>
            <a:r>
              <a:rPr lang="en-US" sz="2400" b="1" dirty="0"/>
              <a:t> </a:t>
            </a:r>
            <a:r>
              <a:rPr lang="en-US" sz="2400" b="1" dirty="0" err="1"/>
              <a:t>Sostenibles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Determina</a:t>
            </a:r>
            <a:r>
              <a:rPr lang="en-US" sz="2400" b="1" dirty="0"/>
              <a:t> un </a:t>
            </a:r>
            <a:r>
              <a:rPr lang="en-US" sz="2400" b="1" dirty="0" err="1"/>
              <a:t>marco</a:t>
            </a:r>
            <a:r>
              <a:rPr lang="en-US" sz="2400" b="1" dirty="0"/>
              <a:t> de </a:t>
            </a:r>
            <a:r>
              <a:rPr lang="en-US" sz="2400" b="1" dirty="0" err="1"/>
              <a:t>referencia</a:t>
            </a:r>
            <a:r>
              <a:rPr lang="en-US" sz="2400" b="1" dirty="0"/>
              <a:t> entre </a:t>
            </a:r>
            <a:r>
              <a:rPr lang="en-US" sz="2400" b="1" dirty="0" err="1"/>
              <a:t>diferentes</a:t>
            </a:r>
            <a:r>
              <a:rPr lang="en-US" sz="2400" b="1" dirty="0"/>
              <a:t> </a:t>
            </a:r>
            <a:r>
              <a:rPr lang="en-US" sz="2400" b="1" dirty="0" err="1"/>
              <a:t>departamentos</a:t>
            </a:r>
            <a:r>
              <a:rPr lang="en-US" sz="2400" b="1" dirty="0"/>
              <a:t> del </a:t>
            </a:r>
            <a:r>
              <a:rPr lang="en-US" sz="2400" b="1" dirty="0" err="1"/>
              <a:t>Gobierno</a:t>
            </a:r>
            <a:r>
              <a:rPr lang="en-US" sz="2400" b="1" dirty="0"/>
              <a:t> Vasco </a:t>
            </a:r>
          </a:p>
          <a:p>
            <a:r>
              <a:rPr lang="en-US" sz="2400" b="1" dirty="0" err="1"/>
              <a:t>Establece</a:t>
            </a:r>
            <a:r>
              <a:rPr lang="en-US" sz="2400" b="1" dirty="0"/>
              <a:t> la </a:t>
            </a:r>
            <a:r>
              <a:rPr lang="en-US" sz="2400" b="1" dirty="0" err="1"/>
              <a:t>respuesta</a:t>
            </a:r>
            <a:r>
              <a:rPr lang="en-US" sz="2400" b="1" dirty="0"/>
              <a:t> </a:t>
            </a:r>
            <a:r>
              <a:rPr lang="en-US" sz="2400" b="1" dirty="0" err="1"/>
              <a:t>estratégica</a:t>
            </a:r>
            <a:r>
              <a:rPr lang="en-US" sz="2400" b="1" dirty="0"/>
              <a:t> a medio y largo </a:t>
            </a:r>
            <a:r>
              <a:rPr lang="en-US" sz="2400" b="1" dirty="0" err="1"/>
              <a:t>plazo</a:t>
            </a:r>
            <a:r>
              <a:rPr lang="en-US" sz="2400" dirty="0"/>
              <a:t> del </a:t>
            </a:r>
            <a:r>
              <a:rPr lang="en-US" sz="2400" dirty="0" err="1"/>
              <a:t>Gobierno</a:t>
            </a:r>
            <a:r>
              <a:rPr lang="en-US" sz="2400" dirty="0"/>
              <a:t> Vasco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retos</a:t>
            </a:r>
            <a:r>
              <a:rPr lang="en-US" sz="2400" dirty="0"/>
              <a:t> </a:t>
            </a:r>
            <a:r>
              <a:rPr lang="en-US" sz="2400" dirty="0" err="1"/>
              <a:t>estratégicos</a:t>
            </a:r>
            <a:r>
              <a:rPr lang="en-US" sz="2400" dirty="0"/>
              <a:t> que </a:t>
            </a:r>
            <a:r>
              <a:rPr lang="en-US" sz="2400" dirty="0" err="1"/>
              <a:t>plantea</a:t>
            </a:r>
            <a:r>
              <a:rPr lang="en-US" sz="2400" dirty="0"/>
              <a:t> la era urbana a </a:t>
            </a:r>
            <a:r>
              <a:rPr lang="en-US" sz="2400" dirty="0" err="1"/>
              <a:t>nivel</a:t>
            </a:r>
            <a:r>
              <a:rPr lang="en-US" sz="2400" dirty="0"/>
              <a:t> global y </a:t>
            </a:r>
            <a:r>
              <a:rPr lang="en-US" sz="2400" dirty="0" err="1"/>
              <a:t>europeo</a:t>
            </a:r>
            <a:r>
              <a:rPr lang="en-US" sz="2400" dirty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6417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99B686-E4B8-66D5-6021-68A50BE6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940" y="829716"/>
            <a:ext cx="5619833" cy="5466868"/>
          </a:xfrm>
          <a:prstGeom prst="rect">
            <a:avLst/>
          </a:prstGeom>
        </p:spPr>
      </p:pic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CB54DF-8283-6E46-D694-AB06CFB13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781" y="5951749"/>
            <a:ext cx="1238997" cy="46054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5935A10-BA8B-FE1A-1EA8-FF37636CBDEB}"/>
              </a:ext>
            </a:extLst>
          </p:cNvPr>
          <p:cNvSpPr/>
          <p:nvPr/>
        </p:nvSpPr>
        <p:spPr>
          <a:xfrm>
            <a:off x="93226" y="1375265"/>
            <a:ext cx="4179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Visualizando los retos ambientales, sociales, económicos y tecnológicos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AE2E0A-823F-C019-AA04-3133439A6776}"/>
              </a:ext>
            </a:extLst>
          </p:cNvPr>
          <p:cNvSpPr/>
          <p:nvPr/>
        </p:nvSpPr>
        <p:spPr>
          <a:xfrm>
            <a:off x="560006" y="2099609"/>
            <a:ext cx="2049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 15 retos de futuro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AE03079-6197-1F00-8D96-DE268B91185E}"/>
              </a:ext>
            </a:extLst>
          </p:cNvPr>
          <p:cNvSpPr/>
          <p:nvPr/>
        </p:nvSpPr>
        <p:spPr>
          <a:xfrm>
            <a:off x="93227" y="2561274"/>
            <a:ext cx="3063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Estableciendo los objetivos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76E2968-1CE4-40F7-B159-7A85DD344D47}"/>
              </a:ext>
            </a:extLst>
          </p:cNvPr>
          <p:cNvSpPr/>
          <p:nvPr/>
        </p:nvSpPr>
        <p:spPr>
          <a:xfrm>
            <a:off x="581934" y="3115272"/>
            <a:ext cx="2756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 8 prioridades estratégicas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33D2475-E7BB-DC6E-05EA-2724E89D844E}"/>
              </a:ext>
            </a:extLst>
          </p:cNvPr>
          <p:cNvSpPr/>
          <p:nvPr/>
        </p:nvSpPr>
        <p:spPr>
          <a:xfrm>
            <a:off x="581934" y="3576937"/>
            <a:ext cx="2758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 5 principios transversales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4C72B07-207F-33B1-8B9E-7D0B43FB2A34}"/>
              </a:ext>
            </a:extLst>
          </p:cNvPr>
          <p:cNvSpPr/>
          <p:nvPr/>
        </p:nvSpPr>
        <p:spPr>
          <a:xfrm>
            <a:off x="93227" y="4027242"/>
            <a:ext cx="3381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Concretando el plan de acción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74DD213-A863-3748-9ABD-DFA2319104AB}"/>
              </a:ext>
            </a:extLst>
          </p:cNvPr>
          <p:cNvSpPr/>
          <p:nvPr/>
        </p:nvSpPr>
        <p:spPr>
          <a:xfrm>
            <a:off x="705355" y="4592600"/>
            <a:ext cx="2664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 33 áreas de intervención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4B3B22E-A4C0-D939-C323-F892167FA606}"/>
              </a:ext>
            </a:extLst>
          </p:cNvPr>
          <p:cNvSpPr/>
          <p:nvPr/>
        </p:nvSpPr>
        <p:spPr>
          <a:xfrm>
            <a:off x="705355" y="5068904"/>
            <a:ext cx="2246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 104 líneas de acción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A41B98-4B48-098A-E810-83FB395FF6B5}"/>
              </a:ext>
            </a:extLst>
          </p:cNvPr>
          <p:cNvSpPr txBox="1"/>
          <p:nvPr/>
        </p:nvSpPr>
        <p:spPr>
          <a:xfrm>
            <a:off x="0" y="6487403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Prioridades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11367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pic>
        <p:nvPicPr>
          <p:cNvPr id="2" name="Marcador de contenido 6">
            <a:extLst>
              <a:ext uri="{FF2B5EF4-FFF2-40B4-BE49-F238E27FC236}">
                <a16:creationId xmlns:a16="http://schemas.microsoft.com/office/drawing/2014/main" id="{94C01AFF-FE82-4C15-CF8E-C806C2382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23900"/>
            <a:ext cx="7954372" cy="5262765"/>
          </a:xfrm>
          <a:prstGeom prst="rect">
            <a:avLst/>
          </a:prstGeom>
        </p:spPr>
      </p:pic>
      <p:pic>
        <p:nvPicPr>
          <p:cNvPr id="3" name="Picture 2" descr="ODS 17- Alianzas para lograr los objetivos -">
            <a:extLst>
              <a:ext uri="{FF2B5EF4-FFF2-40B4-BE49-F238E27FC236}">
                <a16:creationId xmlns:a16="http://schemas.microsoft.com/office/drawing/2014/main" id="{43C5E93E-D2D6-7CDC-A8FD-043DA57AB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6313" r="8422" b="6062"/>
          <a:stretch/>
        </p:blipFill>
        <p:spPr bwMode="auto">
          <a:xfrm>
            <a:off x="2095499" y="1338134"/>
            <a:ext cx="4594667" cy="471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57F8F2B-968D-6B8D-1B37-4427E07440BF}"/>
              </a:ext>
            </a:extLst>
          </p:cNvPr>
          <p:cNvSpPr txBox="1"/>
          <p:nvPr/>
        </p:nvSpPr>
        <p:spPr>
          <a:xfrm>
            <a:off x="0" y="6487403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La Agenda para el Desarrollo Sostenible. Objetivos de Desarrollo Sostenible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15D87C-F51B-3629-D3CE-1FE92CAA0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0781" y="5951749"/>
            <a:ext cx="1238997" cy="46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8921D7-59D6-366E-37FE-49181962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" y="490551"/>
            <a:ext cx="9062977" cy="5937440"/>
          </a:xfrm>
          <a:prstGeom prst="rect">
            <a:avLst/>
          </a:prstGeom>
        </p:spPr>
      </p:pic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4F0544-211D-9804-9FD4-B3D8F636B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316" y="4216979"/>
            <a:ext cx="1265300" cy="199310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8F38A0-77EE-C4F9-EA1A-0120E929DC78}"/>
              </a:ext>
            </a:extLst>
          </p:cNvPr>
          <p:cNvSpPr txBox="1"/>
          <p:nvPr/>
        </p:nvSpPr>
        <p:spPr>
          <a:xfrm>
            <a:off x="0" y="6487403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Implementación de la Agenda Urbana </a:t>
            </a:r>
            <a:r>
              <a:rPr lang="es-ES" b="1" dirty="0" err="1"/>
              <a:t>Bultzatu</a:t>
            </a:r>
            <a:r>
              <a:rPr lang="es-ES" b="1" dirty="0"/>
              <a:t> 2050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16B2A7-9C08-6B05-294C-29F352A56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0781" y="5951749"/>
            <a:ext cx="1238997" cy="46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5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964BAF40-BCB9-8D82-E243-4BAEBA852AC7}"/>
              </a:ext>
            </a:extLst>
          </p:cNvPr>
          <p:cNvSpPr txBox="1"/>
          <p:nvPr/>
        </p:nvSpPr>
        <p:spPr>
          <a:xfrm>
            <a:off x="311183" y="2247339"/>
            <a:ext cx="3996657" cy="411801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Herramienta para la selección de los ámbitos de trabajo</a:t>
            </a: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49F6B1-EAB9-4BB3-D479-853B44B3E0F8}"/>
              </a:ext>
            </a:extLst>
          </p:cNvPr>
          <p:cNvSpPr txBox="1"/>
          <p:nvPr/>
        </p:nvSpPr>
        <p:spPr>
          <a:xfrm>
            <a:off x="0" y="6487403"/>
            <a:ext cx="9144000" cy="369332"/>
          </a:xfrm>
          <a:prstGeom prst="rect">
            <a:avLst/>
          </a:prstGeom>
          <a:solidFill>
            <a:srgbClr val="EFE599"/>
          </a:solidFill>
          <a:ln>
            <a:solidFill>
              <a:srgbClr val="EFE5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Identificación de los ámbitos de trabajo. Herramienta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6090F1-2F06-4E36-3FAD-0FE976D047DD}"/>
              </a:ext>
            </a:extLst>
          </p:cNvPr>
          <p:cNvSpPr txBox="1"/>
          <p:nvPr/>
        </p:nvSpPr>
        <p:spPr>
          <a:xfrm>
            <a:off x="291426" y="726324"/>
            <a:ext cx="3972192" cy="40862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Planificación territorial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067726-4673-E337-DF7D-8A34DB35B459}"/>
              </a:ext>
            </a:extLst>
          </p:cNvPr>
          <p:cNvSpPr txBox="1"/>
          <p:nvPr/>
        </p:nvSpPr>
        <p:spPr>
          <a:xfrm>
            <a:off x="291425" y="1218849"/>
            <a:ext cx="3972193" cy="40862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Regeneración urbana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95881B-89EF-917E-269C-DAA8D10E47E1}"/>
              </a:ext>
            </a:extLst>
          </p:cNvPr>
          <p:cNvSpPr txBox="1"/>
          <p:nvPr/>
        </p:nvSpPr>
        <p:spPr>
          <a:xfrm>
            <a:off x="291425" y="1724334"/>
            <a:ext cx="4016415" cy="40862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Plan de Ciencia, Tecnología e Innovación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0CE2374-3515-6C13-2BE5-2F8556086E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" y="2961640"/>
            <a:ext cx="3383280" cy="266640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34EE14F-1B28-9C23-92CF-F8754D18D96F}"/>
              </a:ext>
            </a:extLst>
          </p:cNvPr>
          <p:cNvSpPr txBox="1"/>
          <p:nvPr/>
        </p:nvSpPr>
        <p:spPr>
          <a:xfrm>
            <a:off x="632471" y="5674526"/>
            <a:ext cx="3299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El Cómo</a:t>
            </a:r>
            <a:r>
              <a:rPr lang="es-ES" sz="1400" dirty="0">
                <a:solidFill>
                  <a:schemeClr val="bg1"/>
                </a:solidFill>
              </a:rPr>
              <a:t>: responder colectivamente a los retos de </a:t>
            </a:r>
          </a:p>
          <a:p>
            <a:pPr algn="ctr"/>
            <a:endParaRPr lang="es-ES" sz="140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851900C-63C8-6F39-3622-9F1C42179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0781" y="5951749"/>
            <a:ext cx="1238997" cy="46054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A2DFD9-0F6D-1279-5F48-29A2695C2E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313" t="51072" b="24729"/>
          <a:stretch/>
        </p:blipFill>
        <p:spPr>
          <a:xfrm>
            <a:off x="5041487" y="2153706"/>
            <a:ext cx="4058291" cy="126298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80FF1F7-29D9-2D90-0088-8A178F87D0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615" t="27725" b="47858"/>
          <a:stretch/>
        </p:blipFill>
        <p:spPr>
          <a:xfrm>
            <a:off x="5009161" y="1024679"/>
            <a:ext cx="4090617" cy="1274366"/>
          </a:xfrm>
          <a:prstGeom prst="rect">
            <a:avLst/>
          </a:prstGeom>
        </p:spPr>
      </p:pic>
      <p:pic>
        <p:nvPicPr>
          <p:cNvPr id="30" name="Imagen 29" descr="Logotipo&#10;&#10;Descripción generada automáticamente">
            <a:extLst>
              <a:ext uri="{FF2B5EF4-FFF2-40B4-BE49-F238E27FC236}">
                <a16:creationId xmlns:a16="http://schemas.microsoft.com/office/drawing/2014/main" id="{3F90FBE1-BC56-BD17-2E42-6CC8C458A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55" y="3598636"/>
            <a:ext cx="2425227" cy="123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Universidad Politécnica de Madrid">
            <a:extLst>
              <a:ext uri="{FF2B5EF4-FFF2-40B4-BE49-F238E27FC236}">
                <a16:creationId xmlns:a16="http://schemas.microsoft.com/office/drawing/2014/main" id="{149038EA-1DDF-26B6-23B9-58E4DA35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17" y="5255585"/>
            <a:ext cx="1205745" cy="5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tipo - marka - UPV/EHU">
            <a:extLst>
              <a:ext uri="{FF2B5EF4-FFF2-40B4-BE49-F238E27FC236}">
                <a16:creationId xmlns:a16="http://schemas.microsoft.com/office/drawing/2014/main" id="{66FC19A6-6232-0DA8-9E8D-1E46D944E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83" y="5302427"/>
            <a:ext cx="1191614" cy="5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dad Politécnica de Cataluña - Wikipedia, la enciclopedia libre">
            <a:extLst>
              <a:ext uri="{FF2B5EF4-FFF2-40B4-BE49-F238E27FC236}">
                <a16:creationId xmlns:a16="http://schemas.microsoft.com/office/drawing/2014/main" id="{A083648C-CB02-506F-648B-A95CA0B6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82" y="5284549"/>
            <a:ext cx="501101" cy="5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709</TotalTime>
  <Words>560</Words>
  <Application>Microsoft Office PowerPoint</Application>
  <PresentationFormat>Presentación en pantalla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Gill Sans</vt:lpstr>
      <vt:lpstr>Helvetica Light</vt:lpstr>
      <vt:lpstr>Segoe UI Semibold</vt:lpstr>
      <vt:lpstr>Trebuchet MS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Itxaro Latasa</dc:creator>
  <cp:lastModifiedBy>congresos</cp:lastModifiedBy>
  <cp:revision>21</cp:revision>
  <dcterms:created xsi:type="dcterms:W3CDTF">2023-10-04T15:40:38Z</dcterms:created>
  <dcterms:modified xsi:type="dcterms:W3CDTF">2023-10-27T09:32:10Z</dcterms:modified>
</cp:coreProperties>
</file>