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3"/>
  </p:sldMasterIdLst>
  <p:notesMasterIdLst>
    <p:notesMasterId r:id="rId16"/>
  </p:notesMasterIdLst>
  <p:sldIdLst>
    <p:sldId id="283" r:id="rId4"/>
    <p:sldId id="270" r:id="rId5"/>
    <p:sldId id="27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D. Patrimonio territorial" id="{04F715D7-BFB5-4C24-B074-4941B0D4F4D9}">
          <p14:sldIdLst>
            <p14:sldId id="283"/>
            <p14:sldId id="270"/>
            <p14:sldId id="271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9C2"/>
    <a:srgbClr val="1C2DAC"/>
    <a:srgbClr val="2F0EBA"/>
    <a:srgbClr val="3928A0"/>
    <a:srgbClr val="2867A0"/>
    <a:srgbClr val="1E4D78"/>
    <a:srgbClr val="221BA5"/>
    <a:srgbClr val="0D21B3"/>
    <a:srgbClr val="D2E2FA"/>
    <a:srgbClr val="32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FBAB1-E13D-4FD9-A929-547028FD4160}" v="61" dt="2023-10-25T10:09:54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93341" autoAdjust="0"/>
  </p:normalViewPr>
  <p:slideViewPr>
    <p:cSldViewPr snapToGrid="0">
      <p:cViewPr varScale="1">
        <p:scale>
          <a:sx n="134" d="100"/>
          <a:sy n="134" d="100"/>
        </p:scale>
        <p:origin x="3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51004-9AE5-4C4C-B0EB-1902D466C7D9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860AE-D057-4CC6-A73D-4EF36433F3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10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D8BAC-748E-DD22-A366-6BFC9A42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4C97DE-2B51-CD48-C8A7-0492A5352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CBC498-1A41-FAB9-0017-792EC82CE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25D0F0-B03E-4925-8692-BF4762B68B4E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F08452-BA6F-251D-7E98-52044F49A0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3725" y="2263775"/>
            <a:ext cx="7921625" cy="3903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02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 y nive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D9E2A-A7A1-0F79-C2B6-089F3D2B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0557F8-28A3-E43D-58AF-6368C4D0E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1034D9-07C5-8956-2E47-02010392F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25D0F0-B03E-4925-8692-BF4762B68B4E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86FCCF3-6864-F9B8-4658-50F4ECAB4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2149475"/>
            <a:ext cx="7921625" cy="3946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5880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 y nive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D9E2A-A7A1-0F79-C2B6-089F3D2B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80" y="951864"/>
            <a:ext cx="7886700" cy="598992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0557F8-28A3-E43D-58AF-6368C4D0E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1034D9-07C5-8956-2E47-02010392F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25D0F0-B03E-4925-8692-BF4762B68B4E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86FCCF3-6864-F9B8-4658-50F4ECAB4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6" y="1720039"/>
            <a:ext cx="7886554" cy="455185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5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500"/>
            </a:lvl2pPr>
            <a:lvl3pPr algn="l">
              <a:buFontTx/>
              <a:buNone/>
              <a:defRPr sz="1500"/>
            </a:lvl3pPr>
            <a:lvl4pPr marL="1371600" indent="0" algn="l">
              <a:buFontTx/>
              <a:buNone/>
              <a:defRPr sz="1500"/>
            </a:lvl4pPr>
            <a:lvl5pPr marL="1828800" indent="0" algn="l">
              <a:buFontTx/>
              <a:buNone/>
              <a:defRPr sz="15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8738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 y nive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D9E2A-A7A1-0F79-C2B6-089F3D2B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80" y="951864"/>
            <a:ext cx="7886700" cy="598992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0557F8-28A3-E43D-58AF-6368C4D0E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1034D9-07C5-8956-2E47-02010392F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25D0F0-B03E-4925-8692-BF4762B68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5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a doble colum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43227-6102-4524-A7A7-E36B89E2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988042"/>
            <a:ext cx="2949178" cy="1200853"/>
          </a:xfrm>
        </p:spPr>
        <p:txBody>
          <a:bodyPr anchor="b"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C36DA-8420-44F7-A298-77B76B7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8" y="124548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1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7D1694-9687-4933-B38B-0143F1F52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30752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5" indent="0">
              <a:buNone/>
              <a:defRPr sz="901"/>
            </a:lvl3pPr>
            <a:lvl4pPr marL="1028724" indent="0">
              <a:buNone/>
              <a:defRPr sz="750"/>
            </a:lvl4pPr>
            <a:lvl5pPr marL="1371632" indent="0">
              <a:buNone/>
              <a:defRPr sz="750"/>
            </a:lvl5pPr>
            <a:lvl6pPr marL="1714539" indent="0">
              <a:buNone/>
              <a:defRPr sz="750"/>
            </a:lvl6pPr>
            <a:lvl7pPr marL="2057447" indent="0">
              <a:buNone/>
              <a:defRPr sz="750"/>
            </a:lvl7pPr>
            <a:lvl8pPr marL="2400355" indent="0">
              <a:buNone/>
              <a:defRPr sz="750"/>
            </a:lvl8pPr>
            <a:lvl9pPr marL="2743263" indent="0">
              <a:buNone/>
              <a:defRPr sz="75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23C078-8FBE-46EF-B424-AA7B3CAE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3D959-4EAF-437B-836C-B8655F4A61C7}" type="datetimeFigureOut">
              <a:rPr lang="es-ES" smtClean="0"/>
              <a:pPr/>
              <a:t>25/10/2023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0D9600-49C0-41C1-A539-92205C65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C9227D-B733-42CA-9D0A-BC77BA32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60C4-1177-469D-87B8-F9983F5B8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6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04476C4-CB41-D9CD-866A-3753BF5586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35000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7" name="Diagrama de flujo: documento 3">
            <a:extLst>
              <a:ext uri="{FF2B5EF4-FFF2-40B4-BE49-F238E27FC236}">
                <a16:creationId xmlns:a16="http://schemas.microsoft.com/office/drawing/2014/main" id="{9AE966B1-D887-94F4-5E47-282B81C5750C}"/>
              </a:ext>
            </a:extLst>
          </p:cNvPr>
          <p:cNvSpPr/>
          <p:nvPr userDrawn="1"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2728AB-4E35-2A0B-44B1-7BEE01F8686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45D6A4C-7893-01F4-ABD0-73A0E0FA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F41FA2-4109-BA59-401E-22C76691E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0436DD0-C684-CAFB-EC87-69F88215BC5B}"/>
              </a:ext>
            </a:extLst>
          </p:cNvPr>
          <p:cNvSpPr/>
          <p:nvPr userDrawn="1"/>
        </p:nvSpPr>
        <p:spPr>
          <a:xfrm>
            <a:off x="0" y="689391"/>
            <a:ext cx="9190299" cy="618138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B02043-3100-F8FD-3AAD-0E8680581B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3" name="Marcador de título 2">
            <a:extLst>
              <a:ext uri="{FF2B5EF4-FFF2-40B4-BE49-F238E27FC236}">
                <a16:creationId xmlns:a16="http://schemas.microsoft.com/office/drawing/2014/main" id="{B9C54719-EF4C-2828-8277-8A2CC62A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80" y="951863"/>
            <a:ext cx="7886700" cy="1054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D7E86A-0823-385F-A9A4-F5CEC1EC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80" y="201818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- 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AB8C7B-4861-1A8E-71C1-95C0F838E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35811-BD33-886B-2D47-FE9DCF85A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D0F0-B03E-4925-8692-BF4762B68B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51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1" r:id="rId4"/>
    <p:sldLayoutId id="214748367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s-ES" sz="2800" kern="1200" dirty="0">
          <a:solidFill>
            <a:schemeClr val="accent5">
              <a:lumMod val="75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lang="es-ES" sz="2400" kern="1200" dirty="0" smtClean="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s-ES" sz="2200" kern="1200" dirty="0" smtClean="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s-ES" sz="2200" kern="1200" dirty="0" smtClean="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 dirty="0" smtClean="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 dirty="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2FA626B-2522-EFE3-D071-C3B50371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b="1" dirty="0"/>
              <a:t>A4. MEDIO FÍSICO, PAISAJE Y RECURSOS TERRITORIALES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27C435-439B-BFC7-E143-AD31474B8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Relatoría:</a:t>
            </a:r>
          </a:p>
          <a:p>
            <a:r>
              <a:rPr lang="es-ES" dirty="0"/>
              <a:t>Itxaro Latasa y Manuel Borobio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0D8B06-4248-A146-EA6A-8683B1452E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83" y="4109333"/>
            <a:ext cx="2009776" cy="20097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109549-2C53-B7D1-E592-E079AF83CE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81" y="1952805"/>
            <a:ext cx="2009777" cy="20097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1305C4-47CD-DC0F-550F-10E7DEF28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14" y="1952805"/>
            <a:ext cx="2009774" cy="20097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165E6C-F8B8-929B-DDC8-B3265B9102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14" y="4109333"/>
            <a:ext cx="20097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La ordenación del territorio autonómica al encuentro de la definición de un modelo turístico: valoración en el contexto de auge del extremo oriental asturiano 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Ponentes: Juan Sevilla Álvarez, Carmen Rodríguez Pérez, Suárez Alfonso Rodríguez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19D8CE-613D-8C79-633B-784AB1476A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522" y="3607097"/>
            <a:ext cx="4313478" cy="2915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D411EC-0239-FEF1-DB60-2C4C790A6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2694" y="3607096"/>
            <a:ext cx="4278438" cy="2915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10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La obsolescencia de la arquitectura del relax como oportunidad de actuación</a:t>
            </a:r>
            <a:br>
              <a:rPr lang="es-ES" sz="1500" dirty="0"/>
            </a:b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Ponentes:  Elisa Rodríguez Santisteban, Jesús Rodríguez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Pasamontes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María Petra Santisteban Cazorla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87DE03-AD64-9FDF-F653-0D952F219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976" y="4031852"/>
            <a:ext cx="4329978" cy="24742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9DF290-48BF-0155-03FC-4A1DDE481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86" y="4031852"/>
            <a:ext cx="4079716" cy="24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La puesta en valor del patrimonio cultural en la ordenación de los núcleos turísticos. Caleta de Fuste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Ponente: Francisco Cristian Cabrera Falcón, María del Cristo Sosa Herrera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Actualización de la cartografía de capacidad de uso del suelo de la Comunidad Valenciana. Un ejemplo: Benaguasil (Valencia)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Ponentes: Carlos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Añó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Vidal, Antonio Valera Lozano y Ester Carbó Valverde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La gestión del paisaje como estrategia para la adaptación al cambio climático. El caso de Navarra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Ponentes:  Francisco Gallego Rodríguez y Manuel Borobio Sanchiz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De la estrategia nacional de infraestructura verde a las estrategias regionales. Un avance lento y desigual</a:t>
            </a:r>
            <a:br>
              <a:rPr lang="es-ES" sz="1500" dirty="0"/>
            </a:b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Ponentes: Itxaro Latasa, Esther Prada,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Arantzazu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Luzurraga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Visión transformadora del paisaje para la gestión territorial </a:t>
            </a:r>
            <a:br>
              <a:rPr lang="es-ES" sz="1500" dirty="0"/>
            </a:b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Ponentes: Andrea Goñi Lezaun, Dámaso Munarriz Guezala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Efectos de la protección paisajística frente a la proliferación de macro plantas solares fotovoltaicas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Ponentes: Juan Garrido Clavero, Fco. Javier Toro Sánchez, Miguel Ángel Sánchez del Árbol </a:t>
            </a:r>
            <a:endParaRPr lang="es-ES" sz="1500" dirty="0"/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Los paisajes del turismo en España. La </a:t>
            </a:r>
            <a:r>
              <a:rPr lang="es-ES" sz="1500" dirty="0" err="1"/>
              <a:t>disneylandización</a:t>
            </a:r>
            <a:r>
              <a:rPr lang="es-ES" sz="1500" dirty="0"/>
              <a:t> del territorio y la reacción hacia el respeto y la resiliencia 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Ponente: Carmen Adams Fernández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La ordenación del territorio autonómica al encuentro de la definición de un modelo turístico: valoración en el contexto de auge del extremo oriental asturiano 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Ponentes: Juan Sevilla Álvarez, Carmen Rodríguez Pérez, Suárez Alfonso Rodríguez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500" dirty="0"/>
              <a:t>La obsolescencia de la arquitectura del relax como oportunidad de actuación</a:t>
            </a:r>
            <a:br>
              <a:rPr lang="es-ES" sz="1500" dirty="0"/>
            </a:b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Ponentes:  Elisa Rodríguez Santisteban, Jesús Rodríguez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Pasamontes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María Petra Santisteban Cazorla</a:t>
            </a:r>
          </a:p>
        </p:txBody>
      </p:sp>
    </p:spTree>
    <p:extLst>
      <p:ext uri="{BB962C8B-B14F-4D97-AF65-F5344CB8AC3E}">
        <p14:creationId xmlns:p14="http://schemas.microsoft.com/office/powerpoint/2010/main" val="2944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23E9ED5-E169-ED30-4E11-ABF52E33F1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542" y="5291070"/>
            <a:ext cx="2315755" cy="1440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2FA626B-2522-EFE3-D071-C3B50371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b="1" dirty="0"/>
              <a:t>A4. MEDIO FÍSICO, PAISAJE Y RECURSOS TERRITORIALES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27C435-439B-BFC7-E143-AD31474B8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Relatoría:</a:t>
            </a:r>
          </a:p>
          <a:p>
            <a:r>
              <a:rPr lang="es-ES" dirty="0"/>
              <a:t>Itxaro Latasa y Manuel Borobio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AC04E05-34CA-6607-6F4F-B9B8564E4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454" y="2993899"/>
            <a:ext cx="1530794" cy="21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67AA9CD-FE35-CA30-CF96-6040ABF8E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019" y="5291070"/>
            <a:ext cx="2472557" cy="14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97D15C-E5F1-24B6-0994-46D8B8D24D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426" y="2993899"/>
            <a:ext cx="1591579" cy="21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1EC3C0-307B-5A75-A22E-5D5D24BC49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422" y="2993899"/>
            <a:ext cx="1868573" cy="21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C4099A-6DB8-7DFD-510F-45E11BFF3A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866" y="5291070"/>
            <a:ext cx="1838386" cy="14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D09A47-DB66-BAE1-F9FC-86AD2611A0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42" y="5291070"/>
            <a:ext cx="1353887" cy="14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874971-A33E-AA27-B6F5-0556D565F6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105" y="2993899"/>
            <a:ext cx="1561765" cy="216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BAB8D12-5AD7-5B0F-F9A8-F33EECC869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842" y="2993899"/>
            <a:ext cx="1598971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01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46224" y="1489687"/>
            <a:ext cx="85801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La puesta en valor del patrimonio cultural en la ordenación de los núcleos turísticos. Caleta de Fuste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Ponente: Francisco Cristian Cabrera Falcón, María del Cristo Sosa Herrera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E61F11-F5DB-8F26-B57C-01B98F86DD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24" y="2347123"/>
            <a:ext cx="5086157" cy="29621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9A6C9D-EF42-4DAB-61E1-3342511636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888" y="2347123"/>
            <a:ext cx="3432289" cy="42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1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Actualización de la cartografía de capacidad de uso del suelo de la Comunidad Valenciana. Un ejemplo: Benaguasil (Valencia)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Ponentes: Carlos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Añó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Vidal, Antonio Valera Lozano y Ester Carbó Valverde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74DAE8-3F7E-BA32-3159-BFED284DCD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63" y="2677989"/>
            <a:ext cx="2652632" cy="3600000"/>
          </a:xfrm>
          <a:prstGeom prst="rect">
            <a:avLst/>
          </a:prstGeom>
        </p:spPr>
      </p:pic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DE412E56-61C6-7255-D8F1-69B5A768D2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597" y="2677989"/>
            <a:ext cx="2538806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La gestión del paisaje como estrategia para la adaptación al cambio climático. El caso de Navarra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Ponentes:  Francisco Gallego Rodríguez y Manuel Borobio Sanchiz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DB58B0-6A1F-0AFE-E8BE-384C86605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559" y="2097674"/>
            <a:ext cx="3688573" cy="4263852"/>
          </a:xfrm>
          <a:prstGeom prst="rect">
            <a:avLst/>
          </a:prstGeom>
        </p:spPr>
      </p:pic>
      <p:pic>
        <p:nvPicPr>
          <p:cNvPr id="4" name="Imagen 3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FCA967A8-E480-AD90-3480-C47F798EC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0" y="3782851"/>
            <a:ext cx="5113041" cy="28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De la estrategia nacional de infraestructura verde a las estrategias regionales. Un avance lento y desigual</a:t>
            </a:r>
            <a:br>
              <a:rPr lang="es-ES" sz="1500" dirty="0"/>
            </a:b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Ponentes: Itxaro Latasa, Esther Prada,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Arantzazu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Luzurraga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Aft>
                <a:spcPts val="300"/>
              </a:spcAft>
            </a:pP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49342E-389A-A3F2-63E0-1D3AE3122A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117" y="3909762"/>
            <a:ext cx="3222961" cy="2524532"/>
          </a:xfrm>
          <a:prstGeom prst="rect">
            <a:avLst/>
          </a:prstGeom>
        </p:spPr>
      </p:pic>
      <p:pic>
        <p:nvPicPr>
          <p:cNvPr id="3" name="Marcador de contenido 6">
            <a:extLst>
              <a:ext uri="{FF2B5EF4-FFF2-40B4-BE49-F238E27FC236}">
                <a16:creationId xmlns:a16="http://schemas.microsoft.com/office/drawing/2014/main" id="{B953E5F8-003C-7DA9-93B0-A92925F9C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851" y="2039447"/>
            <a:ext cx="3043138" cy="42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Visión transformadora del paisaje para la gestión territorial </a:t>
            </a:r>
            <a:br>
              <a:rPr lang="es-ES" sz="1500" dirty="0"/>
            </a:b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Ponentes: Andrea Goñi Lezaun, Dámaso Munarriz Guezala</a:t>
            </a:r>
          </a:p>
          <a:p>
            <a:pPr>
              <a:spcAft>
                <a:spcPts val="300"/>
              </a:spcAft>
            </a:pP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53D42C-145A-8711-FCA6-6A95A7E42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852" y="2017002"/>
            <a:ext cx="4894148" cy="30433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13B0C1-EC37-3263-4864-645AF13B4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38" y="4406931"/>
            <a:ext cx="6325395" cy="22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Efectos de la protección paisajística frente a la proliferación de macro plantas solares fotovoltaicas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Ponentes: Juan Garrido Clavero, Fco. Javier Toro Sánchez, Miguel Ángel Sánchez del Árbol </a:t>
            </a:r>
            <a:endParaRPr lang="es-ES" sz="15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9E72E2-D6C1-5AE7-638A-950BEFE1D4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131" y="2237484"/>
            <a:ext cx="3069087" cy="42447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08F95F-10D2-B52B-4DC1-8C401305A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078" y="3444484"/>
            <a:ext cx="4297588" cy="3037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29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CB7AF-50E2-247C-3FA1-31B0C86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9" y="971014"/>
            <a:ext cx="7886700" cy="368936"/>
          </a:xfrm>
        </p:spPr>
        <p:txBody>
          <a:bodyPr/>
          <a:lstStyle/>
          <a:p>
            <a:r>
              <a:rPr lang="es-ES" dirty="0"/>
              <a:t>MEDIO FÍSICO, PAISAJE Y RECURSOS TERRITORIALES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6ED6CD-D4ED-4B7A-5449-FDE33BC46DC5}"/>
              </a:ext>
            </a:extLst>
          </p:cNvPr>
          <p:cNvSpPr txBox="1"/>
          <p:nvPr/>
        </p:nvSpPr>
        <p:spPr>
          <a:xfrm>
            <a:off x="351011" y="1441813"/>
            <a:ext cx="858012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dirty="0"/>
              <a:t>Los paisajes del turismo en España. La </a:t>
            </a:r>
            <a:r>
              <a:rPr lang="es-ES" sz="1500" dirty="0" err="1"/>
              <a:t>disneylandización</a:t>
            </a:r>
            <a:r>
              <a:rPr lang="es-ES" sz="1500" dirty="0"/>
              <a:t> del territorio y la reacción hacia el respeto y la resiliencia </a:t>
            </a:r>
            <a:br>
              <a:rPr lang="es-ES" sz="1500" dirty="0"/>
            </a:br>
            <a:r>
              <a:rPr lang="es-ES" sz="1500" dirty="0"/>
              <a:t>	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Ponente: Carmen Adams Fernández</a:t>
            </a:r>
          </a:p>
        </p:txBody>
      </p:sp>
    </p:spTree>
    <p:extLst>
      <p:ext uri="{BB962C8B-B14F-4D97-AF65-F5344CB8AC3E}">
        <p14:creationId xmlns:p14="http://schemas.microsoft.com/office/powerpoint/2010/main" val="561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positivas de contenido de la 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31DECBFE8FB84E9E5FB5547A2EA9C3" ma:contentTypeVersion="18" ma:contentTypeDescription="Crear nuevo documento." ma:contentTypeScope="" ma:versionID="671a1a24bf80caf0e094639f9a4771b0">
  <xsd:schema xmlns:xsd="http://www.w3.org/2001/XMLSchema" xmlns:xs="http://www.w3.org/2001/XMLSchema" xmlns:p="http://schemas.microsoft.com/office/2006/metadata/properties" xmlns:ns2="93acbe4c-9931-4160-a99a-ca3685a7ae4d" xmlns:ns3="52822af6-1694-4c1f-a3a1-b55f8749f1b8" targetNamespace="http://schemas.microsoft.com/office/2006/metadata/properties" ma:root="true" ma:fieldsID="f6ccdbd8fd422d4e664f5ba8a5b706f9" ns2:_="" ns3:_="">
    <xsd:import namespace="93acbe4c-9931-4160-a99a-ca3685a7ae4d"/>
    <xsd:import namespace="52822af6-1694-4c1f-a3a1-b55f8749f1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cbe4c-9931-4160-a99a-ca3685a7a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d5e07937-52a4-46ac-9c54-6822795849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22af6-1694-4c1f-a3a1-b55f8749f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c56cad-e1dc-4092-a31c-b44f43ef0ee9}" ma:internalName="TaxCatchAll" ma:showField="CatchAllData" ma:web="52822af6-1694-4c1f-a3a1-b55f8749f1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CED39F-E6ED-4979-8634-D3835412E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73F445-988F-4F49-BC5F-BDD190509C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acbe4c-9931-4160-a99a-ca3685a7ae4d"/>
    <ds:schemaRef ds:uri="52822af6-1694-4c1f-a3a1-b55f8749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523</TotalTime>
  <Words>646</Words>
  <Application>Microsoft Office PowerPoint</Application>
  <PresentationFormat>Presentación en pantalla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</vt:lpstr>
      <vt:lpstr>Segoe UI Semibold</vt:lpstr>
      <vt:lpstr>Wingdings</vt:lpstr>
      <vt:lpstr>Diapositivas de contenido de la presentación</vt:lpstr>
      <vt:lpstr>A4. MEDIO FÍSICO, PAISAJE Y RECURSOS TERRITORIALES</vt:lpstr>
      <vt:lpstr>A4. MEDIO FÍSICO, PAISAJE Y RECURSOS TERRITORIALES</vt:lpstr>
      <vt:lpstr>MEDIO FÍSICO, PAISAJE Y RECURSOS TERRITORIALES</vt:lpstr>
      <vt:lpstr>MEDIO FÍSICO, PAISAJE Y RECURSOS TERRITORIALES</vt:lpstr>
      <vt:lpstr>MEDIO FÍSICO, PAISAJE Y RECURSOS TERRITORIALES</vt:lpstr>
      <vt:lpstr>MEDIO FÍSICO, PAISAJE Y RECURSOS TERRITORIALES</vt:lpstr>
      <vt:lpstr>MEDIO FÍSICO, PAISAJE Y RECURSOS TERRITORIALES</vt:lpstr>
      <vt:lpstr>MEDIO FÍSICO, PAISAJE Y RECURSOS TERRITORIALES</vt:lpstr>
      <vt:lpstr>MEDIO FÍSICO, PAISAJE Y RECURSOS TERRITORIALES</vt:lpstr>
      <vt:lpstr>MEDIO FÍSICO, PAISAJE Y RECURSOS TERRITORIALES</vt:lpstr>
      <vt:lpstr>MEDIO FÍSICO, PAISAJE Y RECURSOS TERRITORIALES</vt:lpstr>
      <vt:lpstr>MEDIO FÍSICO, PAISAJE Y RECURSOS TERRITORIALES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Itxaro Latasa</dc:creator>
  <cp:lastModifiedBy>Manuel Borobio (ABT+)</cp:lastModifiedBy>
  <cp:revision>29</cp:revision>
  <dcterms:created xsi:type="dcterms:W3CDTF">2023-10-04T15:40:38Z</dcterms:created>
  <dcterms:modified xsi:type="dcterms:W3CDTF">2023-10-25T10:15:27Z</dcterms:modified>
</cp:coreProperties>
</file>