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sldIdLst>
    <p:sldId id="259" r:id="rId3"/>
    <p:sldId id="260" r:id="rId4"/>
    <p:sldId id="258" r:id="rId5"/>
    <p:sldId id="274" r:id="rId6"/>
    <p:sldId id="275" r:id="rId7"/>
    <p:sldId id="269" r:id="rId8"/>
    <p:sldId id="261" r:id="rId9"/>
    <p:sldId id="270" r:id="rId10"/>
    <p:sldId id="271" r:id="rId11"/>
    <p:sldId id="276" r:id="rId12"/>
    <p:sldId id="272" r:id="rId13"/>
    <p:sldId id="277" r:id="rId14"/>
    <p:sldId id="262" r:id="rId15"/>
    <p:sldId id="278" r:id="rId16"/>
    <p:sldId id="279" r:id="rId17"/>
    <p:sldId id="263" r:id="rId18"/>
    <p:sldId id="265" r:id="rId19"/>
    <p:sldId id="266" r:id="rId20"/>
    <p:sldId id="267" r:id="rId21"/>
    <p:sldId id="268" r:id="rId22"/>
    <p:sldId id="26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9966"/>
    <a:srgbClr val="F5EFC1"/>
    <a:srgbClr val="F0E7A2"/>
    <a:srgbClr val="EBDE81"/>
    <a:srgbClr val="D2E2FA"/>
    <a:srgbClr val="3216AA"/>
    <a:srgbClr val="221BA5"/>
    <a:srgbClr val="220FB1"/>
    <a:srgbClr val="E2D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9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7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BC2877-7F56-40AC-AFBB-FC976F5E48EE}" type="datetimeFigureOut">
              <a:rPr lang="es-ES" smtClean="0"/>
              <a:t>23/10/2023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E971A40-9A88-4AAB-84CE-9BDFA1F8B9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06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3328E6-934C-18CC-A666-5B9C78942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D209FAE-69B0-EF70-AB71-51D22E28A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F663DBF-392D-F9F8-C4AB-5A9053F9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23/10/2023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AA4E77E-6817-CD35-7F47-DA4B3915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E0D03FC-5B18-0C26-B900-5D6965D7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083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A54BBE-79BB-9C66-B3E4-86B6158A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6FDC887-00D8-3A6F-B5BE-817B76143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F1EF4AB-BD69-A2FD-3EC4-C8BBBD64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23/10/2023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CC7ECFF-4CE6-ACFF-40DF-87F5EDD0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8786B46-2DDD-2FF9-B6B2-F7AE1937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8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E9F73A-0E71-BA4A-86E9-FCE51327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5191"/>
            <a:ext cx="7886700" cy="8239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0985D56-F4C7-5727-BFBE-56340476A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1" y="1909164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4C946DB-3469-B3CC-8CEE-BB3D3E28C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62" y="2929909"/>
            <a:ext cx="3868737" cy="329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CCCCD914-989F-0A21-60DE-13D524391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0536" y="1943117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5DBF624-0CA6-64B2-FDF0-41D8DE42C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0536" y="2915057"/>
            <a:ext cx="3887788" cy="329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620C420-39C2-C341-7832-E81A6F2D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23/10/2023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6124B3D-4806-9286-280C-8F94361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C6A3993-43A7-0B92-9BBA-558FBF75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88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C7165DA-F707-6C9E-F4E2-951A8BEC1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23/10/2023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278E6C0-CF31-C942-1A7F-6CD8EF81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5B13B66-B126-E2FE-859F-E2391213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59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822418-D54A-F737-53E8-3FF4F9DB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069975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75BCB09-273D-F95F-19C9-D50C5E03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196859"/>
            <a:ext cx="4629150" cy="46641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80E8E57-4CC7-18CE-7480-CE3566E5E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911D8A9-2B9D-BEC4-475B-AE9FC026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23/10/2023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83F51F-63C6-3FF1-B0C0-5F9A5380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48CEF90-698E-54EF-8A81-43A041C9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55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BB9D2C-8E27-C035-A638-50942332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943124"/>
            <a:ext cx="2949575" cy="1114275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99377897-601B-EE2C-ED5E-2F2D5142A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4612" y="1115049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0498FEE-88DB-DFB6-DAD9-46526DDF7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364" y="2177086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5C7EE9A-9F25-2C88-9BDC-6C8D00A5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23/10/2023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124DDFE-F121-CCEB-748C-60D737F5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0A99035-31F9-E1B1-4577-0D056CF0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4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2EAC82-3392-F541-C486-A3E69213C3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842"/>
          <a:stretch/>
        </p:blipFill>
        <p:spPr>
          <a:xfrm>
            <a:off x="935806" y="1174750"/>
            <a:ext cx="7477944" cy="5230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0032709-1CE7-6688-2459-EFDEF77D975C}"/>
              </a:ext>
            </a:extLst>
          </p:cNvPr>
          <p:cNvSpPr/>
          <p:nvPr userDrawn="1"/>
        </p:nvSpPr>
        <p:spPr>
          <a:xfrm>
            <a:off x="396875" y="990600"/>
            <a:ext cx="8350250" cy="57277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Diagrama de flujo: documento 3">
            <a:extLst>
              <a:ext uri="{FF2B5EF4-FFF2-40B4-BE49-F238E27FC236}">
                <a16:creationId xmlns:a16="http://schemas.microsoft.com/office/drawing/2014/main" xmlns="" id="{3C883696-72E7-81EA-0C3F-B07473B66BF0}"/>
              </a:ext>
            </a:extLst>
          </p:cNvPr>
          <p:cNvSpPr/>
          <p:nvPr userDrawn="1"/>
        </p:nvSpPr>
        <p:spPr>
          <a:xfrm>
            <a:off x="0" y="88900"/>
            <a:ext cx="9144000" cy="96895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2 w 21612"/>
              <a:gd name="connsiteY0" fmla="*/ 0 h 24687"/>
              <a:gd name="connsiteX1" fmla="*/ 21612 w 21612"/>
              <a:gd name="connsiteY1" fmla="*/ 0 h 24687"/>
              <a:gd name="connsiteX2" fmla="*/ 21612 w 21612"/>
              <a:gd name="connsiteY2" fmla="*/ 17322 h 24687"/>
              <a:gd name="connsiteX3" fmla="*/ 0 w 21612"/>
              <a:gd name="connsiteY3" fmla="*/ 23865 h 24687"/>
              <a:gd name="connsiteX4" fmla="*/ 12 w 21612"/>
              <a:gd name="connsiteY4" fmla="*/ 0 h 24687"/>
              <a:gd name="connsiteX0" fmla="*/ 12 w 21612"/>
              <a:gd name="connsiteY0" fmla="*/ 0 h 24554"/>
              <a:gd name="connsiteX1" fmla="*/ 21612 w 21612"/>
              <a:gd name="connsiteY1" fmla="*/ 0 h 24554"/>
              <a:gd name="connsiteX2" fmla="*/ 21580 w 21612"/>
              <a:gd name="connsiteY2" fmla="*/ 14849 h 24554"/>
              <a:gd name="connsiteX3" fmla="*/ 0 w 21612"/>
              <a:gd name="connsiteY3" fmla="*/ 23865 h 24554"/>
              <a:gd name="connsiteX4" fmla="*/ 12 w 21612"/>
              <a:gd name="connsiteY4" fmla="*/ 0 h 2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2" h="24554">
                <a:moveTo>
                  <a:pt x="12" y="0"/>
                </a:moveTo>
                <a:lnTo>
                  <a:pt x="21612" y="0"/>
                </a:lnTo>
                <a:cubicBezTo>
                  <a:pt x="21601" y="4950"/>
                  <a:pt x="21591" y="9899"/>
                  <a:pt x="21580" y="14849"/>
                </a:cubicBezTo>
                <a:cubicBezTo>
                  <a:pt x="10780" y="14849"/>
                  <a:pt x="10800" y="27615"/>
                  <a:pt x="0" y="23865"/>
                </a:cubicBezTo>
                <a:lnTo>
                  <a:pt x="12" y="0"/>
                </a:lnTo>
                <a:close/>
              </a:path>
            </a:pathLst>
          </a:custGeom>
          <a:solidFill>
            <a:srgbClr val="EF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840C01B-2E33-103D-20EC-64C1EB0031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" y="163785"/>
            <a:ext cx="1657865" cy="5555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619361F-2A82-A1AE-2F09-A1BB4EB0EB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99" y="163784"/>
            <a:ext cx="2622471" cy="6680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4BC6590-BC50-7E5B-9B71-693C2744837D}"/>
              </a:ext>
            </a:extLst>
          </p:cNvPr>
          <p:cNvSpPr/>
          <p:nvPr userDrawn="1"/>
        </p:nvSpPr>
        <p:spPr>
          <a:xfrm>
            <a:off x="95491" y="1132735"/>
            <a:ext cx="8953018" cy="2025650"/>
          </a:xfrm>
          <a:prstGeom prst="rect">
            <a:avLst/>
          </a:prstGeom>
          <a:solidFill>
            <a:srgbClr val="D2E2FA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5CD7422-190F-EA73-D013-7F76688BC9B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0684" y="1480337"/>
            <a:ext cx="4662000" cy="133044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C9A27DB1-7CC8-D17D-4912-340D029F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20342"/>
          <a:stretch/>
        </p:blipFill>
        <p:spPr>
          <a:xfrm>
            <a:off x="4932684" y="1497350"/>
            <a:ext cx="4353372" cy="115366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6B00058-F415-0282-E3B0-5C06CB3322BB}"/>
              </a:ext>
            </a:extLst>
          </p:cNvPr>
          <p:cNvSpPr txBox="1"/>
          <p:nvPr userDrawn="1"/>
        </p:nvSpPr>
        <p:spPr>
          <a:xfrm>
            <a:off x="5815899" y="2497126"/>
            <a:ext cx="2586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C00000"/>
                </a:solidFill>
              </a:rPr>
              <a:t>Gijón, 25-27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49425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04476C4-CB41-D9CD-866A-3753BF5586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35000"/>
                    </a14:imgEffect>
                    <a14:imgEffect>
                      <a14:saturation sa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7" name="Diagrama de flujo: documento 3">
            <a:extLst>
              <a:ext uri="{FF2B5EF4-FFF2-40B4-BE49-F238E27FC236}">
                <a16:creationId xmlns:a16="http://schemas.microsoft.com/office/drawing/2014/main" xmlns="" id="{9AE966B1-D887-94F4-5E47-282B81C5750C}"/>
              </a:ext>
            </a:extLst>
          </p:cNvPr>
          <p:cNvSpPr/>
          <p:nvPr userDrawn="1"/>
        </p:nvSpPr>
        <p:spPr>
          <a:xfrm>
            <a:off x="0" y="88900"/>
            <a:ext cx="9144000" cy="6004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2 w 21612"/>
              <a:gd name="connsiteY0" fmla="*/ 0 h 24687"/>
              <a:gd name="connsiteX1" fmla="*/ 21612 w 21612"/>
              <a:gd name="connsiteY1" fmla="*/ 0 h 24687"/>
              <a:gd name="connsiteX2" fmla="*/ 21612 w 21612"/>
              <a:gd name="connsiteY2" fmla="*/ 17322 h 24687"/>
              <a:gd name="connsiteX3" fmla="*/ 0 w 21612"/>
              <a:gd name="connsiteY3" fmla="*/ 23865 h 24687"/>
              <a:gd name="connsiteX4" fmla="*/ 12 w 21612"/>
              <a:gd name="connsiteY4" fmla="*/ 0 h 24687"/>
              <a:gd name="connsiteX0" fmla="*/ 12 w 21612"/>
              <a:gd name="connsiteY0" fmla="*/ 0 h 24554"/>
              <a:gd name="connsiteX1" fmla="*/ 21612 w 21612"/>
              <a:gd name="connsiteY1" fmla="*/ 0 h 24554"/>
              <a:gd name="connsiteX2" fmla="*/ 21580 w 21612"/>
              <a:gd name="connsiteY2" fmla="*/ 14849 h 24554"/>
              <a:gd name="connsiteX3" fmla="*/ 0 w 21612"/>
              <a:gd name="connsiteY3" fmla="*/ 23865 h 24554"/>
              <a:gd name="connsiteX4" fmla="*/ 12 w 21612"/>
              <a:gd name="connsiteY4" fmla="*/ 0 h 2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2" h="24554">
                <a:moveTo>
                  <a:pt x="12" y="0"/>
                </a:moveTo>
                <a:lnTo>
                  <a:pt x="21612" y="0"/>
                </a:lnTo>
                <a:cubicBezTo>
                  <a:pt x="21601" y="4950"/>
                  <a:pt x="21591" y="9899"/>
                  <a:pt x="21580" y="14849"/>
                </a:cubicBezTo>
                <a:cubicBezTo>
                  <a:pt x="10780" y="14849"/>
                  <a:pt x="10800" y="27615"/>
                  <a:pt x="0" y="23865"/>
                </a:cubicBezTo>
                <a:lnTo>
                  <a:pt x="12" y="0"/>
                </a:lnTo>
                <a:close/>
              </a:path>
            </a:pathLst>
          </a:custGeom>
          <a:solidFill>
            <a:srgbClr val="EF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E2728AB-4E35-2A0B-44B1-7BEE01F8686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3" y="163784"/>
            <a:ext cx="1077620" cy="3611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A8E5FDF-3387-218A-E4DD-280D90C0B22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04" y="101670"/>
            <a:ext cx="1905238" cy="4853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45D6A4C-7893-01F4-ABD0-73A0E0FA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21798"/>
          <a:stretch/>
        </p:blipFill>
        <p:spPr>
          <a:xfrm>
            <a:off x="6419949" y="203714"/>
            <a:ext cx="2060331" cy="6423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3F41FA2-4109-BA59-401E-22C76691E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1979" t="4873" b="86188"/>
          <a:stretch/>
        </p:blipFill>
        <p:spPr>
          <a:xfrm>
            <a:off x="6419949" y="795147"/>
            <a:ext cx="2060331" cy="16577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80436DD0-C684-CAFB-EC87-69F88215BC5B}"/>
              </a:ext>
            </a:extLst>
          </p:cNvPr>
          <p:cNvSpPr/>
          <p:nvPr userDrawn="1"/>
        </p:nvSpPr>
        <p:spPr>
          <a:xfrm>
            <a:off x="0" y="689391"/>
            <a:ext cx="9190299" cy="618138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5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3" r:id="rId3"/>
    <p:sldLayoutId id="2147483675" r:id="rId4"/>
    <p:sldLayoutId id="2147483676" r:id="rId5"/>
    <p:sldLayoutId id="21474836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77FE87E-3AD2-E4D9-D5E1-8FC5ADE10260}"/>
              </a:ext>
            </a:extLst>
          </p:cNvPr>
          <p:cNvSpPr txBox="1"/>
          <p:nvPr/>
        </p:nvSpPr>
        <p:spPr>
          <a:xfrm>
            <a:off x="1263884" y="3541063"/>
            <a:ext cx="6869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cap="small" dirty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Mesa </a:t>
            </a:r>
            <a:r>
              <a:rPr lang="es-ES" sz="2000" b="1" cap="small" dirty="0" smtClean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redonda 2. </a:t>
            </a:r>
            <a:r>
              <a:rPr lang="es-ES" sz="2000" b="1" dirty="0" smtClean="0">
                <a:effectLst/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 </a:t>
            </a:r>
            <a:r>
              <a:rPr lang="es-ES" sz="2000" b="1" cap="small" dirty="0" smtClean="0">
                <a:effectLst/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Transición energética: justicia social e impacto territorial</a:t>
            </a:r>
            <a:endParaRPr lang="es-ES" sz="2000" cap="small" dirty="0">
              <a:effectLst/>
              <a:latin typeface="Segoe UI Semibold" panose="020B0702040204020203" pitchFamily="34" charset="0"/>
              <a:ea typeface="Calibri Light" panose="020F03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E223573-D2D4-69C6-F069-274DA4BECD80}"/>
              </a:ext>
            </a:extLst>
          </p:cNvPr>
          <p:cNvSpPr txBox="1"/>
          <p:nvPr/>
        </p:nvSpPr>
        <p:spPr>
          <a:xfrm>
            <a:off x="2478400" y="4476056"/>
            <a:ext cx="5131955" cy="912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José Antonio </a:t>
            </a:r>
            <a:r>
              <a:rPr lang="es-E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Marcén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</a:t>
            </a:r>
            <a:r>
              <a:rPr lang="es-E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Zunzarren</a:t>
            </a:r>
            <a:endParaRPr lang="es-ES" sz="14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Director General de Ordenación del Territorio</a:t>
            </a:r>
          </a:p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Gobierno de Navarra</a:t>
            </a: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1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620485" y="1608783"/>
            <a:ext cx="6226629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Estado actual de la producción  de </a:t>
            </a:r>
            <a:r>
              <a:rPr lang="es-ES" b="1" cap="small" dirty="0" err="1" smtClean="0"/>
              <a:t>energia</a:t>
            </a:r>
            <a:r>
              <a:rPr lang="es-ES" b="1" cap="small" dirty="0" smtClean="0"/>
              <a:t> renovable en Navarra</a:t>
            </a: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1602721" y="3166547"/>
            <a:ext cx="199616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ES" sz="1400" b="1" dirty="0" smtClean="0">
                <a:solidFill>
                  <a:schemeClr val="bg1"/>
                </a:solidFill>
              </a:rPr>
              <a:t>Parques eólicos en servicio y en tramitación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3016" t="187" r="31846"/>
          <a:stretch/>
        </p:blipFill>
        <p:spPr>
          <a:xfrm>
            <a:off x="126215" y="1941662"/>
            <a:ext cx="4462261" cy="4849948"/>
          </a:xfrm>
          <a:prstGeom prst="rect">
            <a:avLst/>
          </a:prstGeom>
        </p:spPr>
      </p:pic>
      <p:sp>
        <p:nvSpPr>
          <p:cNvPr id="11" name="1 CuadroTexto"/>
          <p:cNvSpPr txBox="1"/>
          <p:nvPr/>
        </p:nvSpPr>
        <p:spPr>
          <a:xfrm>
            <a:off x="1971509" y="3134042"/>
            <a:ext cx="199616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ES" sz="1400" b="1" dirty="0" smtClean="0">
                <a:solidFill>
                  <a:schemeClr val="bg1"/>
                </a:solidFill>
              </a:rPr>
              <a:t>Parques </a:t>
            </a:r>
            <a:r>
              <a:rPr lang="es-ES" sz="1400" b="1" dirty="0" err="1" smtClean="0">
                <a:solidFill>
                  <a:schemeClr val="bg1"/>
                </a:solidFill>
              </a:rPr>
              <a:t>fotovoltáicos</a:t>
            </a:r>
            <a:r>
              <a:rPr lang="es-ES" sz="1400" b="1" dirty="0" smtClean="0">
                <a:solidFill>
                  <a:schemeClr val="bg1"/>
                </a:solidFill>
              </a:rPr>
              <a:t> en servicio y en tramitación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2" name="12 Rectángulo"/>
          <p:cNvSpPr/>
          <p:nvPr/>
        </p:nvSpPr>
        <p:spPr>
          <a:xfrm>
            <a:off x="5326052" y="5165990"/>
            <a:ext cx="3331029" cy="1054135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25 parques </a:t>
            </a:r>
            <a:r>
              <a:rPr lang="es-ES" sz="1600" dirty="0" err="1" smtClean="0"/>
              <a:t>fotovoltáicos</a:t>
            </a:r>
            <a:r>
              <a:rPr lang="es-ES" sz="1600" dirty="0" smtClean="0"/>
              <a:t> autorizados, ocupando 1.057 Has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79 expedientes en tramitación, que ocuparían 3.355 Has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805" y="2144045"/>
            <a:ext cx="4412427" cy="243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4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620485" y="1608783"/>
            <a:ext cx="6226629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Estado actual de la producción  de </a:t>
            </a:r>
            <a:r>
              <a:rPr lang="es-ES" b="1" cap="small" dirty="0" err="1" smtClean="0"/>
              <a:t>energia</a:t>
            </a:r>
            <a:r>
              <a:rPr lang="es-ES" b="1" cap="small" dirty="0" smtClean="0"/>
              <a:t> renovable en Navarra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5361322" y="5128176"/>
            <a:ext cx="3386374" cy="1246495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sz="1200" b="1" dirty="0" smtClean="0"/>
              <a:t>Autoconsumo en octubre 2023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8.168 instalaciones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148.460 kW  (91,5% solar)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96,5% instalaciones individuales;	</a:t>
            </a:r>
            <a:br>
              <a:rPr lang="es-ES" sz="1200" dirty="0" smtClean="0"/>
            </a:br>
            <a:r>
              <a:rPr lang="es-ES" sz="1200" dirty="0" smtClean="0"/>
              <a:t>3,5% colectivas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54,2% con excedentes; </a:t>
            </a:r>
            <a:br>
              <a:rPr lang="es-ES" sz="1200" dirty="0" smtClean="0"/>
            </a:br>
            <a:r>
              <a:rPr lang="es-ES" sz="1200" dirty="0" smtClean="0"/>
              <a:t>48,5% sin excedentes</a:t>
            </a:r>
            <a:endParaRPr lang="es-ES" sz="1200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96" y="1893476"/>
            <a:ext cx="4281805" cy="4481195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30404" y="2144045"/>
            <a:ext cx="3517292" cy="29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9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/>
          <p:nvPr/>
        </p:nvPicPr>
        <p:blipFill rotWithShape="1">
          <a:blip r:embed="rId2"/>
          <a:srcRect t="19378" b="14789"/>
          <a:stretch/>
        </p:blipFill>
        <p:spPr>
          <a:xfrm>
            <a:off x="790833" y="2965622"/>
            <a:ext cx="6878595" cy="375620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620485" y="1608783"/>
            <a:ext cx="6226629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Estado actual de la producción  de </a:t>
            </a:r>
            <a:r>
              <a:rPr lang="es-ES" b="1" cap="small" dirty="0" err="1" smtClean="0"/>
              <a:t>energia</a:t>
            </a:r>
            <a:r>
              <a:rPr lang="es-ES" b="1" cap="small" dirty="0" smtClean="0"/>
              <a:t> renovable en Navarra</a:t>
            </a: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1751002" y="3070231"/>
            <a:ext cx="199616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ES" sz="1400" b="1" dirty="0" smtClean="0">
                <a:solidFill>
                  <a:schemeClr val="bg1"/>
                </a:solidFill>
              </a:rPr>
              <a:t>Parques eólicos en servicio y en tramitación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751002" y="2144045"/>
            <a:ext cx="5481820" cy="682238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endParaRPr lang="es-ES" sz="1600" dirty="0"/>
          </a:p>
          <a:p>
            <a:pPr>
              <a:lnSpc>
                <a:spcPts val="1500"/>
              </a:lnSpc>
            </a:pPr>
            <a:r>
              <a:rPr lang="es-ES" dirty="0" smtClean="0"/>
              <a:t>Sólo el 25% de la energía total consumida en Navarra tiene origen renovable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963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2"/>
            </a:pPr>
            <a:r>
              <a:rPr lang="es-ES" sz="2000" b="1" cap="small" dirty="0" smtClean="0"/>
              <a:t>El problema territorial</a:t>
            </a:r>
            <a:endParaRPr lang="es-ES" sz="2000" dirty="0"/>
          </a:p>
        </p:txBody>
      </p:sp>
      <p:sp>
        <p:nvSpPr>
          <p:cNvPr id="6" name="5 Rectángulo"/>
          <p:cNvSpPr/>
          <p:nvPr/>
        </p:nvSpPr>
        <p:spPr>
          <a:xfrm>
            <a:off x="620485" y="1504866"/>
            <a:ext cx="6226629" cy="297517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Problemática en los tejidos urbanos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13" y="2659290"/>
            <a:ext cx="3984172" cy="289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9315" r="5714" b="10056"/>
          <a:stretch/>
        </p:blipFill>
        <p:spPr bwMode="auto">
          <a:xfrm>
            <a:off x="381775" y="2659290"/>
            <a:ext cx="4472830" cy="28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81775" y="2144045"/>
            <a:ext cx="8457425" cy="297517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i="1" dirty="0" smtClean="0"/>
              <a:t>“Explotar el potencial del medio urbano ya construido y los suelos ya transformados”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356083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2"/>
            </a:pPr>
            <a:r>
              <a:rPr lang="es-ES" sz="2000" b="1" cap="small" dirty="0" smtClean="0"/>
              <a:t>El problema territorial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360" t="8409" r="47951" b="27876"/>
          <a:stretch/>
        </p:blipFill>
        <p:spPr>
          <a:xfrm>
            <a:off x="3308274" y="1638729"/>
            <a:ext cx="2823001" cy="2855036"/>
          </a:xfrm>
          <a:prstGeom prst="rect">
            <a:avLst/>
          </a:prstGeom>
        </p:spPr>
      </p:pic>
      <p:pic>
        <p:nvPicPr>
          <p:cNvPr id="5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2" y="1638730"/>
            <a:ext cx="3273503" cy="2855035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19197" b="17331"/>
          <a:stretch/>
        </p:blipFill>
        <p:spPr>
          <a:xfrm>
            <a:off x="-19582" y="4493765"/>
            <a:ext cx="6150856" cy="236423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-19581" y="1446426"/>
            <a:ext cx="6150856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Problemática en los tejidos urbanos</a:t>
            </a:r>
            <a:endParaRPr lang="es-ES" dirty="0"/>
          </a:p>
        </p:txBody>
      </p:sp>
      <p:pic>
        <p:nvPicPr>
          <p:cNvPr id="2050" name="Picture 2" descr="Efidistri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49263"/>
            <a:ext cx="24765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79" y="1259631"/>
            <a:ext cx="24765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359978" y="2050584"/>
            <a:ext cx="265339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El proyecto </a:t>
            </a:r>
            <a:r>
              <a:rPr lang="es-ES" sz="1100" dirty="0" err="1"/>
              <a:t>Efidistric</a:t>
            </a:r>
            <a:r>
              <a:rPr lang="es-ES" sz="1100" dirty="0"/>
              <a:t> </a:t>
            </a:r>
            <a:r>
              <a:rPr lang="es-ES" sz="1100" dirty="0" err="1"/>
              <a:t>Fwd</a:t>
            </a:r>
            <a:r>
              <a:rPr lang="es-ES" sz="1100" dirty="0"/>
              <a:t> persigue la REHABILITACIÓN ENERGÉTICA INTEGRAL del Barrio de la </a:t>
            </a:r>
            <a:r>
              <a:rPr lang="es-ES" sz="1100" dirty="0" err="1"/>
              <a:t>Chantrea</a:t>
            </a:r>
            <a:r>
              <a:rPr lang="es-ES" sz="1100" dirty="0"/>
              <a:t> de Pamplona a través del desarrollo de medidas de ahorro energético en los edificios y la renovación de las calefacciones de barrio utilizando energías renovables.</a:t>
            </a:r>
            <a:endParaRPr lang="es-ES" sz="1100" dirty="0"/>
          </a:p>
        </p:txBody>
      </p:sp>
      <p:sp>
        <p:nvSpPr>
          <p:cNvPr id="10" name="9 Rectángulo"/>
          <p:cNvSpPr/>
          <p:nvPr/>
        </p:nvSpPr>
        <p:spPr>
          <a:xfrm>
            <a:off x="6237514" y="4429388"/>
            <a:ext cx="2906486" cy="2208297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sz="1200" b="1" dirty="0" smtClean="0"/>
              <a:t>Nueva central de calor y renovación de red  comunitaria  de calefacción y agua caliente</a:t>
            </a:r>
            <a:endParaRPr lang="es-ES" sz="1200" b="1" dirty="0" smtClean="0"/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Hasta 4,500 viviendas y 8 dotaciones públicas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Central de astilla de madera de proximidad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39 MW y 5 Km de redes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Modelo concesional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 smtClean="0"/>
              <a:t>Inversión de 14,3 millones</a:t>
            </a:r>
          </a:p>
          <a:p>
            <a:pPr>
              <a:lnSpc>
                <a:spcPts val="1500"/>
              </a:lnSpc>
            </a:pPr>
            <a:endParaRPr lang="es-ES" sz="1200" dirty="0" smtClean="0"/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25297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2"/>
            </a:pPr>
            <a:r>
              <a:rPr lang="es-ES" sz="2000" b="1" cap="small" dirty="0" smtClean="0"/>
              <a:t>El problema territorial</a:t>
            </a:r>
            <a:endParaRPr lang="es-ES" sz="2000" dirty="0"/>
          </a:p>
        </p:txBody>
      </p:sp>
      <p:sp>
        <p:nvSpPr>
          <p:cNvPr id="6" name="5 Rectángulo"/>
          <p:cNvSpPr/>
          <p:nvPr/>
        </p:nvSpPr>
        <p:spPr>
          <a:xfrm>
            <a:off x="620485" y="1504866"/>
            <a:ext cx="6226629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Problemática en los suelos rústicos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4842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3"/>
            </a:pPr>
            <a:r>
              <a:rPr lang="es-ES" sz="2000" b="1" cap="small" dirty="0" smtClean="0"/>
              <a:t>El problema de la “</a:t>
            </a:r>
            <a:r>
              <a:rPr lang="es-ES" sz="2000" b="1" cap="small" dirty="0" err="1" smtClean="0"/>
              <a:t>equidistribución</a:t>
            </a:r>
            <a:r>
              <a:rPr lang="es-ES" sz="2000" b="1" cap="small" dirty="0" smtClean="0"/>
              <a:t>” económica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80662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3"/>
            </a:pPr>
            <a:r>
              <a:rPr lang="es-ES" sz="2000" b="1" cap="small" dirty="0" smtClean="0"/>
              <a:t>El problema de la “</a:t>
            </a:r>
            <a:r>
              <a:rPr lang="es-ES" sz="2000" b="1" cap="small" dirty="0" err="1" smtClean="0"/>
              <a:t>equidistribución</a:t>
            </a:r>
            <a:r>
              <a:rPr lang="es-ES" sz="2000" b="1" cap="small" dirty="0" smtClean="0"/>
              <a:t>” económica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979714" y="1307854"/>
            <a:ext cx="5257799" cy="297517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En pos de la justicia territorial : propuestas y avances</a:t>
            </a: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1175657" y="3777343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Mapa de SUN / ETN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736772" y="2715514"/>
            <a:ext cx="3171454" cy="1246495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dirty="0" smtClean="0"/>
              <a:t>El “Fondo de Cohesión Territorial” (LF 7/2022)</a:t>
            </a:r>
          </a:p>
          <a:p>
            <a:pPr>
              <a:lnSpc>
                <a:spcPts val="1500"/>
              </a:lnSpc>
            </a:pPr>
            <a:endParaRPr lang="es-ES" dirty="0"/>
          </a:p>
          <a:p>
            <a:pPr>
              <a:lnSpc>
                <a:spcPts val="1500"/>
              </a:lnSpc>
            </a:pPr>
            <a:r>
              <a:rPr lang="es-ES" dirty="0" smtClean="0"/>
              <a:t>16,2 millones de euros anuales para municipios tractores de la Estrategia Territorial de Navarra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5736772" y="4228628"/>
            <a:ext cx="3171454" cy="1823576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dirty="0" smtClean="0"/>
              <a:t>Propuesta de un “Fondo de Compensación Territorial”</a:t>
            </a:r>
          </a:p>
          <a:p>
            <a:pPr>
              <a:lnSpc>
                <a:spcPts val="1500"/>
              </a:lnSpc>
            </a:pPr>
            <a:endParaRPr lang="es-ES" dirty="0"/>
          </a:p>
          <a:p>
            <a:pPr>
              <a:lnSpc>
                <a:spcPts val="1500"/>
              </a:lnSpc>
            </a:pPr>
            <a:r>
              <a:rPr lang="es-ES" i="1" dirty="0" smtClean="0"/>
              <a:t>para la financiación de planes y proyectos estratégicos para el reequilibrio territorial, compensando la tendencia a la sobre-concentración de población y actividad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4177487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3"/>
            </a:pPr>
            <a:r>
              <a:rPr lang="es-ES" sz="2000" b="1" cap="small" dirty="0" smtClean="0"/>
              <a:t>El problema de la “</a:t>
            </a:r>
            <a:r>
              <a:rPr lang="es-ES" sz="2000" b="1" cap="small" dirty="0" err="1" smtClean="0"/>
              <a:t>equidistribución</a:t>
            </a:r>
            <a:r>
              <a:rPr lang="es-ES" sz="2000" b="1" cap="small" dirty="0" smtClean="0"/>
              <a:t>” económica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979714" y="1307854"/>
            <a:ext cx="5257799" cy="297517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El caso de las actividades económicas </a:t>
            </a:r>
            <a:r>
              <a:rPr lang="es-ES" b="1" cap="small" dirty="0" err="1" smtClean="0"/>
              <a:t>supramunicpales</a:t>
            </a: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4071257" y="3777343"/>
            <a:ext cx="3799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Cuadro de datos de los municipios beneficiados por la primera generación eólica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284514" y="3777343"/>
            <a:ext cx="174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Mapa 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670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3"/>
            </a:pPr>
            <a:r>
              <a:rPr lang="es-ES" sz="2000" b="1" cap="small" dirty="0" smtClean="0"/>
              <a:t>El problema de la “</a:t>
            </a:r>
            <a:r>
              <a:rPr lang="es-ES" sz="2000" b="1" cap="small" dirty="0" err="1" smtClean="0"/>
              <a:t>equidistribución</a:t>
            </a:r>
            <a:r>
              <a:rPr lang="es-ES" sz="2000" b="1" cap="small" dirty="0" smtClean="0"/>
              <a:t>” económica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979714" y="1307854"/>
            <a:ext cx="5257799" cy="297517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El caso de las actividades económicas </a:t>
            </a:r>
            <a:r>
              <a:rPr lang="es-ES" b="1" cap="small" dirty="0" err="1" smtClean="0"/>
              <a:t>supramunicpales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5376660" y="3054685"/>
            <a:ext cx="3171454" cy="2400657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dirty="0" smtClean="0"/>
              <a:t>Impacto económico del PSF de Peralta, promovido por Iberdrola</a:t>
            </a:r>
          </a:p>
          <a:p>
            <a:pPr>
              <a:lnSpc>
                <a:spcPts val="1500"/>
              </a:lnSpc>
            </a:pPr>
            <a:endParaRPr lang="es-ES" dirty="0"/>
          </a:p>
          <a:p>
            <a:pPr marL="285750" indent="-285750">
              <a:lnSpc>
                <a:spcPts val="1500"/>
              </a:lnSpc>
              <a:buFontTx/>
              <a:buChar char="-"/>
            </a:pPr>
            <a:r>
              <a:rPr lang="es-ES" i="1" dirty="0" smtClean="0"/>
              <a:t>Convenio</a:t>
            </a:r>
          </a:p>
          <a:p>
            <a:pPr marL="285750" indent="-285750">
              <a:lnSpc>
                <a:spcPts val="1500"/>
              </a:lnSpc>
              <a:buFontTx/>
              <a:buChar char="-"/>
            </a:pPr>
            <a:r>
              <a:rPr lang="es-ES" i="1" dirty="0" smtClean="0"/>
              <a:t>Aproximadamente 1 millón de euros anual en concepto de </a:t>
            </a:r>
            <a:r>
              <a:rPr lang="es-ES" i="1" dirty="0" err="1" smtClean="0"/>
              <a:t>IBI+IAE+arriendo</a:t>
            </a:r>
            <a:r>
              <a:rPr lang="es-ES" i="1" dirty="0" smtClean="0"/>
              <a:t> del comunal</a:t>
            </a:r>
          </a:p>
          <a:p>
            <a:pPr marL="285750" indent="-285750">
              <a:lnSpc>
                <a:spcPts val="1500"/>
              </a:lnSpc>
              <a:buFontTx/>
              <a:buChar char="-"/>
            </a:pPr>
            <a:r>
              <a:rPr lang="es-ES" i="1" dirty="0" smtClean="0"/>
              <a:t>Gasto de funcionamiento anual del ayuntamiento: 4,7 millones euros</a:t>
            </a:r>
            <a:endParaRPr lang="es-E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2569710"/>
            <a:ext cx="3928502" cy="337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788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77FE87E-3AD2-E4D9-D5E1-8FC5ADE10260}"/>
              </a:ext>
            </a:extLst>
          </p:cNvPr>
          <p:cNvSpPr txBox="1"/>
          <p:nvPr/>
        </p:nvSpPr>
        <p:spPr>
          <a:xfrm>
            <a:off x="1263884" y="3800553"/>
            <a:ext cx="68699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s-ES" sz="2000" b="1" cap="small" dirty="0" smtClean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El compromiso estratégico de Navarra con las energías renovables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000" b="1" cap="small" dirty="0" smtClean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El problema territorial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000" b="1" cap="small" dirty="0" smtClean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El problema de la “</a:t>
            </a:r>
            <a:r>
              <a:rPr lang="es-ES" sz="2000" b="1" cap="small" dirty="0" err="1" smtClean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equidistribución</a:t>
            </a:r>
            <a:r>
              <a:rPr lang="es-ES" sz="2000" b="1" cap="small" dirty="0" smtClean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” económica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000" b="1" cap="small" dirty="0" smtClean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Conclusiones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000" cap="small" dirty="0">
              <a:effectLst/>
              <a:latin typeface="Segoe UI Semibold" panose="020B0702040204020203" pitchFamily="34" charset="0"/>
              <a:ea typeface="Calibri Light" panose="020F030202020403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32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3"/>
            </a:pPr>
            <a:r>
              <a:rPr lang="es-ES" sz="2000" b="1" cap="small" dirty="0" smtClean="0"/>
              <a:t>El problema de la “</a:t>
            </a:r>
            <a:r>
              <a:rPr lang="es-ES" sz="2000" b="1" cap="small" dirty="0" err="1" smtClean="0"/>
              <a:t>equidistribución</a:t>
            </a:r>
            <a:r>
              <a:rPr lang="es-ES" sz="2000" b="1" cap="small" dirty="0" smtClean="0"/>
              <a:t>” económica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979714" y="1307854"/>
            <a:ext cx="5257799" cy="297517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El caso de las actividades económicas </a:t>
            </a:r>
            <a:r>
              <a:rPr lang="es-ES" b="1" cap="small" dirty="0" err="1" smtClean="0"/>
              <a:t>supramunicpales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979714" y="4045286"/>
            <a:ext cx="7336972" cy="230832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r>
              <a:rPr lang="es-ES" b="1" dirty="0" smtClean="0"/>
              <a:t>Alternativas</a:t>
            </a: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smtClean="0"/>
              <a:t>Solidaridad voluntaria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Compartir impuestos forzosamente –el ejemplo de la Ley Foral de Comercio-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Una imposición regional o comarcal, a transferir para gasto corriente o aplicar en proyectos de desarrollo territorial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El Fondo de Compensación Territorial – PPGG de Navarra-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979714" y="1802829"/>
            <a:ext cx="7336972" cy="2031325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r>
              <a:rPr lang="es-ES" b="1" dirty="0" smtClean="0"/>
              <a:t>Estrategia Territorial de Navarra</a:t>
            </a:r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i="1" dirty="0"/>
              <a:t>“el Gobierno de Navarra tramite las modificaciones legislativas necesarias para posibilitar los instrumentos de distribución, entre los municipios afectados por la implantación de actividades económicas o productivas en el territorio que tienen una afección o incidencia supramunicipal de los beneficios generados por las mismas”</a:t>
            </a:r>
          </a:p>
        </p:txBody>
      </p:sp>
    </p:spTree>
    <p:extLst>
      <p:ext uri="{BB962C8B-B14F-4D97-AF65-F5344CB8AC3E}">
        <p14:creationId xmlns:p14="http://schemas.microsoft.com/office/powerpoint/2010/main" val="261442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30431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 startAt="3"/>
            </a:pPr>
            <a:r>
              <a:rPr lang="es-ES" sz="2000" b="1" cap="small" dirty="0" smtClean="0"/>
              <a:t>Conclusión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8776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t="7565" r="10336" b="1758"/>
          <a:stretch/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28816" y="6270172"/>
            <a:ext cx="30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Parque de “El Perdón”  -  1994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5" name="4 Rectángulo"/>
          <p:cNvSpPr/>
          <p:nvPr/>
        </p:nvSpPr>
        <p:spPr>
          <a:xfrm>
            <a:off x="620486" y="1608783"/>
            <a:ext cx="5617028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Los comienzos 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224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8816" y="6270172"/>
            <a:ext cx="30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Parque de “El Perdón”  -  1994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5" name="4 Rectángulo"/>
          <p:cNvSpPr/>
          <p:nvPr/>
        </p:nvSpPr>
        <p:spPr>
          <a:xfrm>
            <a:off x="620486" y="1608783"/>
            <a:ext cx="5617028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Los comienzos …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6" y="1998982"/>
            <a:ext cx="4066844" cy="46236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330" y="1998982"/>
            <a:ext cx="4400241" cy="46236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389340" y="2075934"/>
            <a:ext cx="15252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dirty="0" smtClean="0"/>
              <a:t>Tipología de municipios según grado de desarrollo (ETN)</a:t>
            </a:r>
            <a:endParaRPr lang="es-ES" sz="1050" b="1" dirty="0"/>
          </a:p>
        </p:txBody>
      </p:sp>
      <p:sp>
        <p:nvSpPr>
          <p:cNvPr id="9" name="Forma libre 8"/>
          <p:cNvSpPr/>
          <p:nvPr/>
        </p:nvSpPr>
        <p:spPr>
          <a:xfrm>
            <a:off x="832022" y="4374292"/>
            <a:ext cx="305565" cy="329580"/>
          </a:xfrm>
          <a:custGeom>
            <a:avLst/>
            <a:gdLst>
              <a:gd name="connsiteX0" fmla="*/ 0 w 305565"/>
              <a:gd name="connsiteY0" fmla="*/ 0 h 329580"/>
              <a:gd name="connsiteX1" fmla="*/ 74140 w 305565"/>
              <a:gd name="connsiteY1" fmla="*/ 164757 h 329580"/>
              <a:gd name="connsiteX2" fmla="*/ 214183 w 305565"/>
              <a:gd name="connsiteY2" fmla="*/ 222422 h 329580"/>
              <a:gd name="connsiteX3" fmla="*/ 255373 w 305565"/>
              <a:gd name="connsiteY3" fmla="*/ 329513 h 329580"/>
              <a:gd name="connsiteX4" fmla="*/ 304800 w 305565"/>
              <a:gd name="connsiteY4" fmla="*/ 205946 h 329580"/>
              <a:gd name="connsiteX5" fmla="*/ 214183 w 305565"/>
              <a:gd name="connsiteY5" fmla="*/ 74140 h 329580"/>
              <a:gd name="connsiteX6" fmla="*/ 57664 w 305565"/>
              <a:gd name="connsiteY6" fmla="*/ 32951 h 329580"/>
              <a:gd name="connsiteX7" fmla="*/ 41189 w 305565"/>
              <a:gd name="connsiteY7" fmla="*/ 41189 h 32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65" h="329580">
                <a:moveTo>
                  <a:pt x="0" y="0"/>
                </a:moveTo>
                <a:cubicBezTo>
                  <a:pt x="19221" y="63843"/>
                  <a:pt x="38443" y="127687"/>
                  <a:pt x="74140" y="164757"/>
                </a:cubicBezTo>
                <a:cubicBezTo>
                  <a:pt x="109837" y="201827"/>
                  <a:pt x="183977" y="194963"/>
                  <a:pt x="214183" y="222422"/>
                </a:cubicBezTo>
                <a:cubicBezTo>
                  <a:pt x="244389" y="249881"/>
                  <a:pt x="240270" y="332259"/>
                  <a:pt x="255373" y="329513"/>
                </a:cubicBezTo>
                <a:cubicBezTo>
                  <a:pt x="270476" y="326767"/>
                  <a:pt x="311665" y="248508"/>
                  <a:pt x="304800" y="205946"/>
                </a:cubicBezTo>
                <a:cubicBezTo>
                  <a:pt x="297935" y="163384"/>
                  <a:pt x="255372" y="102972"/>
                  <a:pt x="214183" y="74140"/>
                </a:cubicBezTo>
                <a:cubicBezTo>
                  <a:pt x="172994" y="45308"/>
                  <a:pt x="86496" y="38443"/>
                  <a:pt x="57664" y="32951"/>
                </a:cubicBezTo>
                <a:cubicBezTo>
                  <a:pt x="28832" y="27459"/>
                  <a:pt x="35010" y="34324"/>
                  <a:pt x="41189" y="41189"/>
                </a:cubicBezTo>
              </a:path>
            </a:pathLst>
          </a:custGeom>
          <a:solidFill>
            <a:srgbClr val="00206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 9"/>
          <p:cNvSpPr/>
          <p:nvPr/>
        </p:nvSpPr>
        <p:spPr>
          <a:xfrm>
            <a:off x="939113" y="3952912"/>
            <a:ext cx="2759675" cy="536710"/>
          </a:xfrm>
          <a:custGeom>
            <a:avLst/>
            <a:gdLst>
              <a:gd name="connsiteX0" fmla="*/ 0 w 2726724"/>
              <a:gd name="connsiteY0" fmla="*/ 365877 h 571823"/>
              <a:gd name="connsiteX1" fmla="*/ 296562 w 2726724"/>
              <a:gd name="connsiteY1" fmla="*/ 423542 h 571823"/>
              <a:gd name="connsiteX2" fmla="*/ 576649 w 2726724"/>
              <a:gd name="connsiteY2" fmla="*/ 324687 h 571823"/>
              <a:gd name="connsiteX3" fmla="*/ 774357 w 2726724"/>
              <a:gd name="connsiteY3" fmla="*/ 143455 h 571823"/>
              <a:gd name="connsiteX4" fmla="*/ 873211 w 2726724"/>
              <a:gd name="connsiteY4" fmla="*/ 52839 h 571823"/>
              <a:gd name="connsiteX5" fmla="*/ 1087394 w 2726724"/>
              <a:gd name="connsiteY5" fmla="*/ 11650 h 571823"/>
              <a:gd name="connsiteX6" fmla="*/ 1252151 w 2726724"/>
              <a:gd name="connsiteY6" fmla="*/ 3412 h 571823"/>
              <a:gd name="connsiteX7" fmla="*/ 1416908 w 2726724"/>
              <a:gd name="connsiteY7" fmla="*/ 61077 h 571823"/>
              <a:gd name="connsiteX8" fmla="*/ 1515762 w 2726724"/>
              <a:gd name="connsiteY8" fmla="*/ 69315 h 571823"/>
              <a:gd name="connsiteX9" fmla="*/ 1606378 w 2726724"/>
              <a:gd name="connsiteY9" fmla="*/ 159931 h 571823"/>
              <a:gd name="connsiteX10" fmla="*/ 1729946 w 2726724"/>
              <a:gd name="connsiteY10" fmla="*/ 143455 h 571823"/>
              <a:gd name="connsiteX11" fmla="*/ 1919416 w 2726724"/>
              <a:gd name="connsiteY11" fmla="*/ 151693 h 571823"/>
              <a:gd name="connsiteX12" fmla="*/ 2018270 w 2726724"/>
              <a:gd name="connsiteY12" fmla="*/ 316450 h 571823"/>
              <a:gd name="connsiteX13" fmla="*/ 2232454 w 2726724"/>
              <a:gd name="connsiteY13" fmla="*/ 374115 h 571823"/>
              <a:gd name="connsiteX14" fmla="*/ 2496065 w 2726724"/>
              <a:gd name="connsiteY14" fmla="*/ 514158 h 571823"/>
              <a:gd name="connsiteX15" fmla="*/ 2726724 w 2726724"/>
              <a:gd name="connsiteY15" fmla="*/ 571823 h 571823"/>
              <a:gd name="connsiteX0" fmla="*/ 0 w 2759675"/>
              <a:gd name="connsiteY0" fmla="*/ 275260 h 571823"/>
              <a:gd name="connsiteX1" fmla="*/ 329513 w 2759675"/>
              <a:gd name="connsiteY1" fmla="*/ 423542 h 571823"/>
              <a:gd name="connsiteX2" fmla="*/ 609600 w 2759675"/>
              <a:gd name="connsiteY2" fmla="*/ 324687 h 571823"/>
              <a:gd name="connsiteX3" fmla="*/ 807308 w 2759675"/>
              <a:gd name="connsiteY3" fmla="*/ 143455 h 571823"/>
              <a:gd name="connsiteX4" fmla="*/ 906162 w 2759675"/>
              <a:gd name="connsiteY4" fmla="*/ 52839 h 571823"/>
              <a:gd name="connsiteX5" fmla="*/ 1120345 w 2759675"/>
              <a:gd name="connsiteY5" fmla="*/ 11650 h 571823"/>
              <a:gd name="connsiteX6" fmla="*/ 1285102 w 2759675"/>
              <a:gd name="connsiteY6" fmla="*/ 3412 h 571823"/>
              <a:gd name="connsiteX7" fmla="*/ 1449859 w 2759675"/>
              <a:gd name="connsiteY7" fmla="*/ 61077 h 571823"/>
              <a:gd name="connsiteX8" fmla="*/ 1548713 w 2759675"/>
              <a:gd name="connsiteY8" fmla="*/ 69315 h 571823"/>
              <a:gd name="connsiteX9" fmla="*/ 1639329 w 2759675"/>
              <a:gd name="connsiteY9" fmla="*/ 159931 h 571823"/>
              <a:gd name="connsiteX10" fmla="*/ 1762897 w 2759675"/>
              <a:gd name="connsiteY10" fmla="*/ 143455 h 571823"/>
              <a:gd name="connsiteX11" fmla="*/ 1952367 w 2759675"/>
              <a:gd name="connsiteY11" fmla="*/ 151693 h 571823"/>
              <a:gd name="connsiteX12" fmla="*/ 2051221 w 2759675"/>
              <a:gd name="connsiteY12" fmla="*/ 316450 h 571823"/>
              <a:gd name="connsiteX13" fmla="*/ 2265405 w 2759675"/>
              <a:gd name="connsiteY13" fmla="*/ 374115 h 571823"/>
              <a:gd name="connsiteX14" fmla="*/ 2529016 w 2759675"/>
              <a:gd name="connsiteY14" fmla="*/ 514158 h 571823"/>
              <a:gd name="connsiteX15" fmla="*/ 2759675 w 2759675"/>
              <a:gd name="connsiteY15" fmla="*/ 571823 h 571823"/>
              <a:gd name="connsiteX0" fmla="*/ 0 w 2759675"/>
              <a:gd name="connsiteY0" fmla="*/ 275260 h 571823"/>
              <a:gd name="connsiteX1" fmla="*/ 354226 w 2759675"/>
              <a:gd name="connsiteY1" fmla="*/ 349401 h 571823"/>
              <a:gd name="connsiteX2" fmla="*/ 609600 w 2759675"/>
              <a:gd name="connsiteY2" fmla="*/ 324687 h 571823"/>
              <a:gd name="connsiteX3" fmla="*/ 807308 w 2759675"/>
              <a:gd name="connsiteY3" fmla="*/ 143455 h 571823"/>
              <a:gd name="connsiteX4" fmla="*/ 906162 w 2759675"/>
              <a:gd name="connsiteY4" fmla="*/ 52839 h 571823"/>
              <a:gd name="connsiteX5" fmla="*/ 1120345 w 2759675"/>
              <a:gd name="connsiteY5" fmla="*/ 11650 h 571823"/>
              <a:gd name="connsiteX6" fmla="*/ 1285102 w 2759675"/>
              <a:gd name="connsiteY6" fmla="*/ 3412 h 571823"/>
              <a:gd name="connsiteX7" fmla="*/ 1449859 w 2759675"/>
              <a:gd name="connsiteY7" fmla="*/ 61077 h 571823"/>
              <a:gd name="connsiteX8" fmla="*/ 1548713 w 2759675"/>
              <a:gd name="connsiteY8" fmla="*/ 69315 h 571823"/>
              <a:gd name="connsiteX9" fmla="*/ 1639329 w 2759675"/>
              <a:gd name="connsiteY9" fmla="*/ 159931 h 571823"/>
              <a:gd name="connsiteX10" fmla="*/ 1762897 w 2759675"/>
              <a:gd name="connsiteY10" fmla="*/ 143455 h 571823"/>
              <a:gd name="connsiteX11" fmla="*/ 1952367 w 2759675"/>
              <a:gd name="connsiteY11" fmla="*/ 151693 h 571823"/>
              <a:gd name="connsiteX12" fmla="*/ 2051221 w 2759675"/>
              <a:gd name="connsiteY12" fmla="*/ 316450 h 571823"/>
              <a:gd name="connsiteX13" fmla="*/ 2265405 w 2759675"/>
              <a:gd name="connsiteY13" fmla="*/ 374115 h 571823"/>
              <a:gd name="connsiteX14" fmla="*/ 2529016 w 2759675"/>
              <a:gd name="connsiteY14" fmla="*/ 514158 h 571823"/>
              <a:gd name="connsiteX15" fmla="*/ 2759675 w 2759675"/>
              <a:gd name="connsiteY15" fmla="*/ 571823 h 571823"/>
              <a:gd name="connsiteX0" fmla="*/ 0 w 2759675"/>
              <a:gd name="connsiteY0" fmla="*/ 275260 h 571823"/>
              <a:gd name="connsiteX1" fmla="*/ 354226 w 2759675"/>
              <a:gd name="connsiteY1" fmla="*/ 349401 h 571823"/>
              <a:gd name="connsiteX2" fmla="*/ 609600 w 2759675"/>
              <a:gd name="connsiteY2" fmla="*/ 324687 h 571823"/>
              <a:gd name="connsiteX3" fmla="*/ 856735 w 2759675"/>
              <a:gd name="connsiteY3" fmla="*/ 225834 h 571823"/>
              <a:gd name="connsiteX4" fmla="*/ 906162 w 2759675"/>
              <a:gd name="connsiteY4" fmla="*/ 52839 h 571823"/>
              <a:gd name="connsiteX5" fmla="*/ 1120345 w 2759675"/>
              <a:gd name="connsiteY5" fmla="*/ 11650 h 571823"/>
              <a:gd name="connsiteX6" fmla="*/ 1285102 w 2759675"/>
              <a:gd name="connsiteY6" fmla="*/ 3412 h 571823"/>
              <a:gd name="connsiteX7" fmla="*/ 1449859 w 2759675"/>
              <a:gd name="connsiteY7" fmla="*/ 61077 h 571823"/>
              <a:gd name="connsiteX8" fmla="*/ 1548713 w 2759675"/>
              <a:gd name="connsiteY8" fmla="*/ 69315 h 571823"/>
              <a:gd name="connsiteX9" fmla="*/ 1639329 w 2759675"/>
              <a:gd name="connsiteY9" fmla="*/ 159931 h 571823"/>
              <a:gd name="connsiteX10" fmla="*/ 1762897 w 2759675"/>
              <a:gd name="connsiteY10" fmla="*/ 143455 h 571823"/>
              <a:gd name="connsiteX11" fmla="*/ 1952367 w 2759675"/>
              <a:gd name="connsiteY11" fmla="*/ 151693 h 571823"/>
              <a:gd name="connsiteX12" fmla="*/ 2051221 w 2759675"/>
              <a:gd name="connsiteY12" fmla="*/ 316450 h 571823"/>
              <a:gd name="connsiteX13" fmla="*/ 2265405 w 2759675"/>
              <a:gd name="connsiteY13" fmla="*/ 374115 h 571823"/>
              <a:gd name="connsiteX14" fmla="*/ 2529016 w 2759675"/>
              <a:gd name="connsiteY14" fmla="*/ 514158 h 571823"/>
              <a:gd name="connsiteX15" fmla="*/ 2759675 w 2759675"/>
              <a:gd name="connsiteY15" fmla="*/ 571823 h 571823"/>
              <a:gd name="connsiteX0" fmla="*/ 0 w 2759675"/>
              <a:gd name="connsiteY0" fmla="*/ 276857 h 573420"/>
              <a:gd name="connsiteX1" fmla="*/ 354226 w 2759675"/>
              <a:gd name="connsiteY1" fmla="*/ 350998 h 573420"/>
              <a:gd name="connsiteX2" fmla="*/ 609600 w 2759675"/>
              <a:gd name="connsiteY2" fmla="*/ 326284 h 573420"/>
              <a:gd name="connsiteX3" fmla="*/ 856735 w 2759675"/>
              <a:gd name="connsiteY3" fmla="*/ 227431 h 573420"/>
              <a:gd name="connsiteX4" fmla="*/ 1013253 w 2759675"/>
              <a:gd name="connsiteY4" fmla="*/ 95625 h 573420"/>
              <a:gd name="connsiteX5" fmla="*/ 1120345 w 2759675"/>
              <a:gd name="connsiteY5" fmla="*/ 13247 h 573420"/>
              <a:gd name="connsiteX6" fmla="*/ 1285102 w 2759675"/>
              <a:gd name="connsiteY6" fmla="*/ 5009 h 573420"/>
              <a:gd name="connsiteX7" fmla="*/ 1449859 w 2759675"/>
              <a:gd name="connsiteY7" fmla="*/ 62674 h 573420"/>
              <a:gd name="connsiteX8" fmla="*/ 1548713 w 2759675"/>
              <a:gd name="connsiteY8" fmla="*/ 70912 h 573420"/>
              <a:gd name="connsiteX9" fmla="*/ 1639329 w 2759675"/>
              <a:gd name="connsiteY9" fmla="*/ 161528 h 573420"/>
              <a:gd name="connsiteX10" fmla="*/ 1762897 w 2759675"/>
              <a:gd name="connsiteY10" fmla="*/ 145052 h 573420"/>
              <a:gd name="connsiteX11" fmla="*/ 1952367 w 2759675"/>
              <a:gd name="connsiteY11" fmla="*/ 153290 h 573420"/>
              <a:gd name="connsiteX12" fmla="*/ 2051221 w 2759675"/>
              <a:gd name="connsiteY12" fmla="*/ 318047 h 573420"/>
              <a:gd name="connsiteX13" fmla="*/ 2265405 w 2759675"/>
              <a:gd name="connsiteY13" fmla="*/ 375712 h 573420"/>
              <a:gd name="connsiteX14" fmla="*/ 2529016 w 2759675"/>
              <a:gd name="connsiteY14" fmla="*/ 515755 h 573420"/>
              <a:gd name="connsiteX15" fmla="*/ 2759675 w 2759675"/>
              <a:gd name="connsiteY15" fmla="*/ 573420 h 573420"/>
              <a:gd name="connsiteX0" fmla="*/ 0 w 2759675"/>
              <a:gd name="connsiteY0" fmla="*/ 272031 h 568594"/>
              <a:gd name="connsiteX1" fmla="*/ 354226 w 2759675"/>
              <a:gd name="connsiteY1" fmla="*/ 346172 h 568594"/>
              <a:gd name="connsiteX2" fmla="*/ 609600 w 2759675"/>
              <a:gd name="connsiteY2" fmla="*/ 321458 h 568594"/>
              <a:gd name="connsiteX3" fmla="*/ 856735 w 2759675"/>
              <a:gd name="connsiteY3" fmla="*/ 222605 h 568594"/>
              <a:gd name="connsiteX4" fmla="*/ 1013253 w 2759675"/>
              <a:gd name="connsiteY4" fmla="*/ 90799 h 568594"/>
              <a:gd name="connsiteX5" fmla="*/ 1169772 w 2759675"/>
              <a:gd name="connsiteY5" fmla="*/ 41373 h 568594"/>
              <a:gd name="connsiteX6" fmla="*/ 1285102 w 2759675"/>
              <a:gd name="connsiteY6" fmla="*/ 183 h 568594"/>
              <a:gd name="connsiteX7" fmla="*/ 1449859 w 2759675"/>
              <a:gd name="connsiteY7" fmla="*/ 57848 h 568594"/>
              <a:gd name="connsiteX8" fmla="*/ 1548713 w 2759675"/>
              <a:gd name="connsiteY8" fmla="*/ 66086 h 568594"/>
              <a:gd name="connsiteX9" fmla="*/ 1639329 w 2759675"/>
              <a:gd name="connsiteY9" fmla="*/ 156702 h 568594"/>
              <a:gd name="connsiteX10" fmla="*/ 1762897 w 2759675"/>
              <a:gd name="connsiteY10" fmla="*/ 140226 h 568594"/>
              <a:gd name="connsiteX11" fmla="*/ 1952367 w 2759675"/>
              <a:gd name="connsiteY11" fmla="*/ 148464 h 568594"/>
              <a:gd name="connsiteX12" fmla="*/ 2051221 w 2759675"/>
              <a:gd name="connsiteY12" fmla="*/ 313221 h 568594"/>
              <a:gd name="connsiteX13" fmla="*/ 2265405 w 2759675"/>
              <a:gd name="connsiteY13" fmla="*/ 370886 h 568594"/>
              <a:gd name="connsiteX14" fmla="*/ 2529016 w 2759675"/>
              <a:gd name="connsiteY14" fmla="*/ 510929 h 568594"/>
              <a:gd name="connsiteX15" fmla="*/ 2759675 w 2759675"/>
              <a:gd name="connsiteY15" fmla="*/ 568594 h 568594"/>
              <a:gd name="connsiteX0" fmla="*/ 0 w 2759675"/>
              <a:gd name="connsiteY0" fmla="*/ 240147 h 536710"/>
              <a:gd name="connsiteX1" fmla="*/ 354226 w 2759675"/>
              <a:gd name="connsiteY1" fmla="*/ 314288 h 536710"/>
              <a:gd name="connsiteX2" fmla="*/ 609600 w 2759675"/>
              <a:gd name="connsiteY2" fmla="*/ 289574 h 536710"/>
              <a:gd name="connsiteX3" fmla="*/ 856735 w 2759675"/>
              <a:gd name="connsiteY3" fmla="*/ 190721 h 536710"/>
              <a:gd name="connsiteX4" fmla="*/ 1013253 w 2759675"/>
              <a:gd name="connsiteY4" fmla="*/ 58915 h 536710"/>
              <a:gd name="connsiteX5" fmla="*/ 1169772 w 2759675"/>
              <a:gd name="connsiteY5" fmla="*/ 9489 h 536710"/>
              <a:gd name="connsiteX6" fmla="*/ 1326291 w 2759675"/>
              <a:gd name="connsiteY6" fmla="*/ 1250 h 536710"/>
              <a:gd name="connsiteX7" fmla="*/ 1449859 w 2759675"/>
              <a:gd name="connsiteY7" fmla="*/ 25964 h 536710"/>
              <a:gd name="connsiteX8" fmla="*/ 1548713 w 2759675"/>
              <a:gd name="connsiteY8" fmla="*/ 34202 h 536710"/>
              <a:gd name="connsiteX9" fmla="*/ 1639329 w 2759675"/>
              <a:gd name="connsiteY9" fmla="*/ 124818 h 536710"/>
              <a:gd name="connsiteX10" fmla="*/ 1762897 w 2759675"/>
              <a:gd name="connsiteY10" fmla="*/ 108342 h 536710"/>
              <a:gd name="connsiteX11" fmla="*/ 1952367 w 2759675"/>
              <a:gd name="connsiteY11" fmla="*/ 116580 h 536710"/>
              <a:gd name="connsiteX12" fmla="*/ 2051221 w 2759675"/>
              <a:gd name="connsiteY12" fmla="*/ 281337 h 536710"/>
              <a:gd name="connsiteX13" fmla="*/ 2265405 w 2759675"/>
              <a:gd name="connsiteY13" fmla="*/ 339002 h 536710"/>
              <a:gd name="connsiteX14" fmla="*/ 2529016 w 2759675"/>
              <a:gd name="connsiteY14" fmla="*/ 479045 h 536710"/>
              <a:gd name="connsiteX15" fmla="*/ 2759675 w 2759675"/>
              <a:gd name="connsiteY15" fmla="*/ 536710 h 536710"/>
              <a:gd name="connsiteX0" fmla="*/ 0 w 2759675"/>
              <a:gd name="connsiteY0" fmla="*/ 240147 h 536710"/>
              <a:gd name="connsiteX1" fmla="*/ 354226 w 2759675"/>
              <a:gd name="connsiteY1" fmla="*/ 314288 h 536710"/>
              <a:gd name="connsiteX2" fmla="*/ 609600 w 2759675"/>
              <a:gd name="connsiteY2" fmla="*/ 289574 h 536710"/>
              <a:gd name="connsiteX3" fmla="*/ 856735 w 2759675"/>
              <a:gd name="connsiteY3" fmla="*/ 190721 h 536710"/>
              <a:gd name="connsiteX4" fmla="*/ 1013253 w 2759675"/>
              <a:gd name="connsiteY4" fmla="*/ 58915 h 536710"/>
              <a:gd name="connsiteX5" fmla="*/ 1169772 w 2759675"/>
              <a:gd name="connsiteY5" fmla="*/ 9489 h 536710"/>
              <a:gd name="connsiteX6" fmla="*/ 1326291 w 2759675"/>
              <a:gd name="connsiteY6" fmla="*/ 1250 h 536710"/>
              <a:gd name="connsiteX7" fmla="*/ 1449859 w 2759675"/>
              <a:gd name="connsiteY7" fmla="*/ 25964 h 536710"/>
              <a:gd name="connsiteX8" fmla="*/ 1548713 w 2759675"/>
              <a:gd name="connsiteY8" fmla="*/ 34202 h 536710"/>
              <a:gd name="connsiteX9" fmla="*/ 1639329 w 2759675"/>
              <a:gd name="connsiteY9" fmla="*/ 124818 h 536710"/>
              <a:gd name="connsiteX10" fmla="*/ 1762897 w 2759675"/>
              <a:gd name="connsiteY10" fmla="*/ 108342 h 536710"/>
              <a:gd name="connsiteX11" fmla="*/ 1886464 w 2759675"/>
              <a:gd name="connsiteY11" fmla="*/ 149532 h 536710"/>
              <a:gd name="connsiteX12" fmla="*/ 2051221 w 2759675"/>
              <a:gd name="connsiteY12" fmla="*/ 281337 h 536710"/>
              <a:gd name="connsiteX13" fmla="*/ 2265405 w 2759675"/>
              <a:gd name="connsiteY13" fmla="*/ 339002 h 536710"/>
              <a:gd name="connsiteX14" fmla="*/ 2529016 w 2759675"/>
              <a:gd name="connsiteY14" fmla="*/ 479045 h 536710"/>
              <a:gd name="connsiteX15" fmla="*/ 2759675 w 2759675"/>
              <a:gd name="connsiteY15" fmla="*/ 536710 h 53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9675" h="536710">
                <a:moveTo>
                  <a:pt x="0" y="240147"/>
                </a:moveTo>
                <a:cubicBezTo>
                  <a:pt x="100227" y="272412"/>
                  <a:pt x="252626" y="306050"/>
                  <a:pt x="354226" y="314288"/>
                </a:cubicBezTo>
                <a:cubicBezTo>
                  <a:pt x="455826" y="322526"/>
                  <a:pt x="525848" y="310169"/>
                  <a:pt x="609600" y="289574"/>
                </a:cubicBezTo>
                <a:cubicBezTo>
                  <a:pt x="693352" y="268979"/>
                  <a:pt x="789460" y="229164"/>
                  <a:pt x="856735" y="190721"/>
                </a:cubicBezTo>
                <a:cubicBezTo>
                  <a:pt x="924010" y="152278"/>
                  <a:pt x="961080" y="89120"/>
                  <a:pt x="1013253" y="58915"/>
                </a:cubicBezTo>
                <a:cubicBezTo>
                  <a:pt x="1065426" y="28710"/>
                  <a:pt x="1117599" y="19100"/>
                  <a:pt x="1169772" y="9489"/>
                </a:cubicBezTo>
                <a:cubicBezTo>
                  <a:pt x="1221945" y="-122"/>
                  <a:pt x="1279610" y="-1496"/>
                  <a:pt x="1326291" y="1250"/>
                </a:cubicBezTo>
                <a:cubicBezTo>
                  <a:pt x="1372972" y="3996"/>
                  <a:pt x="1412789" y="20472"/>
                  <a:pt x="1449859" y="25964"/>
                </a:cubicBezTo>
                <a:cubicBezTo>
                  <a:pt x="1486929" y="31456"/>
                  <a:pt x="1517135" y="17726"/>
                  <a:pt x="1548713" y="34202"/>
                </a:cubicBezTo>
                <a:cubicBezTo>
                  <a:pt x="1580291" y="50678"/>
                  <a:pt x="1603632" y="112461"/>
                  <a:pt x="1639329" y="124818"/>
                </a:cubicBezTo>
                <a:cubicBezTo>
                  <a:pt x="1675026" y="137175"/>
                  <a:pt x="1721708" y="104223"/>
                  <a:pt x="1762897" y="108342"/>
                </a:cubicBezTo>
                <a:cubicBezTo>
                  <a:pt x="1804086" y="112461"/>
                  <a:pt x="1838410" y="120699"/>
                  <a:pt x="1886464" y="149532"/>
                </a:cubicBezTo>
                <a:cubicBezTo>
                  <a:pt x="1934518" y="178364"/>
                  <a:pt x="1988064" y="249759"/>
                  <a:pt x="2051221" y="281337"/>
                </a:cubicBezTo>
                <a:cubicBezTo>
                  <a:pt x="2114378" y="312915"/>
                  <a:pt x="2185773" y="306051"/>
                  <a:pt x="2265405" y="339002"/>
                </a:cubicBezTo>
                <a:cubicBezTo>
                  <a:pt x="2345037" y="371953"/>
                  <a:pt x="2446638" y="446094"/>
                  <a:pt x="2529016" y="479045"/>
                </a:cubicBezTo>
                <a:cubicBezTo>
                  <a:pt x="2611394" y="511996"/>
                  <a:pt x="2685534" y="524353"/>
                  <a:pt x="2759675" y="53671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2162551" y="3983914"/>
            <a:ext cx="1035747" cy="954698"/>
          </a:xfrm>
          <a:custGeom>
            <a:avLst/>
            <a:gdLst>
              <a:gd name="connsiteX0" fmla="*/ 4000 w 1035747"/>
              <a:gd name="connsiteY0" fmla="*/ 3200 h 954698"/>
              <a:gd name="connsiteX1" fmla="*/ 119330 w 1035747"/>
              <a:gd name="connsiteY1" fmla="*/ 110291 h 954698"/>
              <a:gd name="connsiteX2" fmla="*/ 267611 w 1035747"/>
              <a:gd name="connsiteY2" fmla="*/ 85578 h 954698"/>
              <a:gd name="connsiteX3" fmla="*/ 448844 w 1035747"/>
              <a:gd name="connsiteY3" fmla="*/ 258572 h 954698"/>
              <a:gd name="connsiteX4" fmla="*/ 531222 w 1035747"/>
              <a:gd name="connsiteY4" fmla="*/ 398616 h 954698"/>
              <a:gd name="connsiteX5" fmla="*/ 547698 w 1035747"/>
              <a:gd name="connsiteY5" fmla="*/ 629275 h 954698"/>
              <a:gd name="connsiteX6" fmla="*/ 679503 w 1035747"/>
              <a:gd name="connsiteY6" fmla="*/ 950551 h 954698"/>
              <a:gd name="connsiteX7" fmla="*/ 827784 w 1035747"/>
              <a:gd name="connsiteY7" fmla="*/ 794032 h 954698"/>
              <a:gd name="connsiteX8" fmla="*/ 803071 w 1035747"/>
              <a:gd name="connsiteY8" fmla="*/ 538659 h 954698"/>
              <a:gd name="connsiteX9" fmla="*/ 976065 w 1035747"/>
              <a:gd name="connsiteY9" fmla="*/ 464518 h 954698"/>
              <a:gd name="connsiteX10" fmla="*/ 1025492 w 1035747"/>
              <a:gd name="connsiteY10" fmla="*/ 373902 h 954698"/>
              <a:gd name="connsiteX11" fmla="*/ 794833 w 1035747"/>
              <a:gd name="connsiteY11" fmla="*/ 324475 h 954698"/>
              <a:gd name="connsiteX12" fmla="*/ 663027 w 1035747"/>
              <a:gd name="connsiteY12" fmla="*/ 167956 h 954698"/>
              <a:gd name="connsiteX13" fmla="*/ 465319 w 1035747"/>
              <a:gd name="connsiteY13" fmla="*/ 126767 h 954698"/>
              <a:gd name="connsiteX14" fmla="*/ 267611 w 1035747"/>
              <a:gd name="connsiteY14" fmla="*/ 36151 h 954698"/>
              <a:gd name="connsiteX15" fmla="*/ 4000 w 1035747"/>
              <a:gd name="connsiteY15" fmla="*/ 3200 h 9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5747" h="954698">
                <a:moveTo>
                  <a:pt x="4000" y="3200"/>
                </a:moveTo>
                <a:cubicBezTo>
                  <a:pt x="-20713" y="15557"/>
                  <a:pt x="75395" y="96561"/>
                  <a:pt x="119330" y="110291"/>
                </a:cubicBezTo>
                <a:cubicBezTo>
                  <a:pt x="163265" y="124021"/>
                  <a:pt x="212692" y="60865"/>
                  <a:pt x="267611" y="85578"/>
                </a:cubicBezTo>
                <a:cubicBezTo>
                  <a:pt x="322530" y="110291"/>
                  <a:pt x="404909" y="206399"/>
                  <a:pt x="448844" y="258572"/>
                </a:cubicBezTo>
                <a:cubicBezTo>
                  <a:pt x="492779" y="310745"/>
                  <a:pt x="514746" y="336832"/>
                  <a:pt x="531222" y="398616"/>
                </a:cubicBezTo>
                <a:cubicBezTo>
                  <a:pt x="547698" y="460400"/>
                  <a:pt x="522985" y="537286"/>
                  <a:pt x="547698" y="629275"/>
                </a:cubicBezTo>
                <a:cubicBezTo>
                  <a:pt x="572411" y="721264"/>
                  <a:pt x="632822" y="923092"/>
                  <a:pt x="679503" y="950551"/>
                </a:cubicBezTo>
                <a:cubicBezTo>
                  <a:pt x="726184" y="978011"/>
                  <a:pt x="807189" y="862681"/>
                  <a:pt x="827784" y="794032"/>
                </a:cubicBezTo>
                <a:cubicBezTo>
                  <a:pt x="848379" y="725383"/>
                  <a:pt x="778358" y="593578"/>
                  <a:pt x="803071" y="538659"/>
                </a:cubicBezTo>
                <a:cubicBezTo>
                  <a:pt x="827784" y="483740"/>
                  <a:pt x="938995" y="491977"/>
                  <a:pt x="976065" y="464518"/>
                </a:cubicBezTo>
                <a:cubicBezTo>
                  <a:pt x="1013135" y="437059"/>
                  <a:pt x="1055697" y="397242"/>
                  <a:pt x="1025492" y="373902"/>
                </a:cubicBezTo>
                <a:cubicBezTo>
                  <a:pt x="995287" y="350562"/>
                  <a:pt x="855244" y="358799"/>
                  <a:pt x="794833" y="324475"/>
                </a:cubicBezTo>
                <a:cubicBezTo>
                  <a:pt x="734422" y="290151"/>
                  <a:pt x="717946" y="200907"/>
                  <a:pt x="663027" y="167956"/>
                </a:cubicBezTo>
                <a:cubicBezTo>
                  <a:pt x="608108" y="135005"/>
                  <a:pt x="531222" y="148734"/>
                  <a:pt x="465319" y="126767"/>
                </a:cubicBezTo>
                <a:cubicBezTo>
                  <a:pt x="399416" y="104800"/>
                  <a:pt x="339005" y="55373"/>
                  <a:pt x="267611" y="36151"/>
                </a:cubicBezTo>
                <a:cubicBezTo>
                  <a:pt x="196217" y="16929"/>
                  <a:pt x="28713" y="-9157"/>
                  <a:pt x="4000" y="3200"/>
                </a:cubicBezTo>
                <a:close/>
              </a:path>
            </a:pathLst>
          </a:custGeom>
          <a:solidFill>
            <a:srgbClr val="00206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4860325" y="4026597"/>
            <a:ext cx="815546" cy="59163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6664412" y="4026596"/>
            <a:ext cx="724928" cy="912015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7026876" y="2837775"/>
            <a:ext cx="1727298" cy="1314095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5360816" y="3518378"/>
            <a:ext cx="1048222" cy="59163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3"/>
          <p:cNvSpPr/>
          <p:nvPr/>
        </p:nvSpPr>
        <p:spPr>
          <a:xfrm>
            <a:off x="5140411" y="3945924"/>
            <a:ext cx="2891481" cy="403654"/>
          </a:xfrm>
          <a:custGeom>
            <a:avLst/>
            <a:gdLst>
              <a:gd name="connsiteX0" fmla="*/ 0 w 2891481"/>
              <a:gd name="connsiteY0" fmla="*/ 0 h 403654"/>
              <a:gd name="connsiteX1" fmla="*/ 280086 w 2891481"/>
              <a:gd name="connsiteY1" fmla="*/ 65903 h 403654"/>
              <a:gd name="connsiteX2" fmla="*/ 650789 w 2891481"/>
              <a:gd name="connsiteY2" fmla="*/ 238898 h 403654"/>
              <a:gd name="connsiteX3" fmla="*/ 1367481 w 2891481"/>
              <a:gd name="connsiteY3" fmla="*/ 24714 h 403654"/>
              <a:gd name="connsiteX4" fmla="*/ 1672281 w 2891481"/>
              <a:gd name="connsiteY4" fmla="*/ 24714 h 403654"/>
              <a:gd name="connsiteX5" fmla="*/ 2075935 w 2891481"/>
              <a:gd name="connsiteY5" fmla="*/ 65903 h 403654"/>
              <a:gd name="connsiteX6" fmla="*/ 2380735 w 2891481"/>
              <a:gd name="connsiteY6" fmla="*/ 280087 h 403654"/>
              <a:gd name="connsiteX7" fmla="*/ 2660821 w 2891481"/>
              <a:gd name="connsiteY7" fmla="*/ 370703 h 403654"/>
              <a:gd name="connsiteX8" fmla="*/ 2891481 w 2891481"/>
              <a:gd name="connsiteY8" fmla="*/ 403654 h 40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1481" h="403654">
                <a:moveTo>
                  <a:pt x="0" y="0"/>
                </a:moveTo>
                <a:cubicBezTo>
                  <a:pt x="85810" y="13043"/>
                  <a:pt x="171621" y="26087"/>
                  <a:pt x="280086" y="65903"/>
                </a:cubicBezTo>
                <a:cubicBezTo>
                  <a:pt x="388551" y="105719"/>
                  <a:pt x="469557" y="245763"/>
                  <a:pt x="650789" y="238898"/>
                </a:cubicBezTo>
                <a:cubicBezTo>
                  <a:pt x="832021" y="232033"/>
                  <a:pt x="1197232" y="60411"/>
                  <a:pt x="1367481" y="24714"/>
                </a:cubicBezTo>
                <a:cubicBezTo>
                  <a:pt x="1537730" y="-10983"/>
                  <a:pt x="1554205" y="17849"/>
                  <a:pt x="1672281" y="24714"/>
                </a:cubicBezTo>
                <a:cubicBezTo>
                  <a:pt x="1790357" y="31579"/>
                  <a:pt x="1957859" y="23341"/>
                  <a:pt x="2075935" y="65903"/>
                </a:cubicBezTo>
                <a:cubicBezTo>
                  <a:pt x="2194011" y="108465"/>
                  <a:pt x="2283254" y="229287"/>
                  <a:pt x="2380735" y="280087"/>
                </a:cubicBezTo>
                <a:cubicBezTo>
                  <a:pt x="2478216" y="330887"/>
                  <a:pt x="2575697" y="350109"/>
                  <a:pt x="2660821" y="370703"/>
                </a:cubicBezTo>
                <a:cubicBezTo>
                  <a:pt x="2745945" y="391297"/>
                  <a:pt x="2818713" y="397475"/>
                  <a:pt x="2891481" y="40365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324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8816" y="6270172"/>
            <a:ext cx="30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Parque de “El Perdón”  -  1994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5" name="4 Rectángulo"/>
          <p:cNvSpPr/>
          <p:nvPr/>
        </p:nvSpPr>
        <p:spPr>
          <a:xfrm>
            <a:off x="620486" y="1608783"/>
            <a:ext cx="5617028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Los comienzos …</a:t>
            </a:r>
            <a:endParaRPr lang="es-E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/>
          <a:srcRect r="21820"/>
          <a:stretch/>
        </p:blipFill>
        <p:spPr>
          <a:xfrm>
            <a:off x="620487" y="2328373"/>
            <a:ext cx="5047146" cy="35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 b="1821"/>
          <a:stretch/>
        </p:blipFill>
        <p:spPr bwMode="auto">
          <a:xfrm>
            <a:off x="-36614" y="1608783"/>
            <a:ext cx="9180613" cy="524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28816" y="6270172"/>
            <a:ext cx="11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“</a:t>
            </a:r>
            <a:r>
              <a:rPr lang="es-ES" dirty="0" err="1" smtClean="0">
                <a:solidFill>
                  <a:schemeClr val="bg1"/>
                </a:solidFill>
              </a:rPr>
              <a:t>Ebrólica</a:t>
            </a:r>
            <a:r>
              <a:rPr lang="es-ES" dirty="0" smtClean="0">
                <a:solidFill>
                  <a:schemeClr val="bg1"/>
                </a:solidFill>
              </a:rPr>
              <a:t>”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5" name="4 Rectángulo"/>
          <p:cNvSpPr/>
          <p:nvPr/>
        </p:nvSpPr>
        <p:spPr>
          <a:xfrm>
            <a:off x="620486" y="1608783"/>
            <a:ext cx="5617028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… la extensión de las ambiciones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93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620486" y="1608783"/>
            <a:ext cx="5617028" cy="297517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Compromiso sectorial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4566297"/>
            <a:ext cx="3815037" cy="229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44" y="4566297"/>
            <a:ext cx="4126185" cy="2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086895"/>
            <a:ext cx="50673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1989467"/>
            <a:ext cx="2150010" cy="23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429000" y="3693521"/>
            <a:ext cx="508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P</a:t>
            </a:r>
            <a:r>
              <a:rPr lang="es-ES" sz="2000" b="1" dirty="0" smtClean="0"/>
              <a:t>lan </a:t>
            </a:r>
            <a:r>
              <a:rPr lang="es-ES" sz="2400" b="1" dirty="0">
                <a:solidFill>
                  <a:srgbClr val="C00000"/>
                </a:solidFill>
              </a:rPr>
              <a:t>E</a:t>
            </a:r>
            <a:r>
              <a:rPr lang="es-ES" sz="2000" b="1" dirty="0" smtClean="0"/>
              <a:t>nergético de </a:t>
            </a:r>
            <a:r>
              <a:rPr lang="es-ES" sz="2400" b="1" dirty="0">
                <a:solidFill>
                  <a:srgbClr val="C00000"/>
                </a:solidFill>
              </a:rPr>
              <a:t>N</a:t>
            </a:r>
            <a:r>
              <a:rPr lang="es-ES" sz="2000" b="1" dirty="0" smtClean="0"/>
              <a:t>avarra - Horizonte </a:t>
            </a:r>
            <a:r>
              <a:rPr lang="es-ES" sz="2400" b="1" dirty="0" smtClean="0">
                <a:solidFill>
                  <a:srgbClr val="C00000"/>
                </a:solidFill>
              </a:rPr>
              <a:t>2030</a:t>
            </a:r>
            <a:r>
              <a:rPr lang="es-ES" sz="2000" b="1" dirty="0" smtClean="0">
                <a:solidFill>
                  <a:srgbClr val="C00000"/>
                </a:solidFill>
              </a:rPr>
              <a:t> 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28999" y="2829974"/>
            <a:ext cx="5428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Ley Foral 4/2022, de Cambio Climático y Transición Energética</a:t>
            </a:r>
            <a:endParaRPr lang="es-ES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955181" y="214324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339966"/>
                </a:solidFill>
                <a:sym typeface="Wingdings"/>
              </a:rPr>
              <a:t></a:t>
            </a:r>
            <a:endParaRPr lang="es-ES" sz="3200" dirty="0">
              <a:solidFill>
                <a:srgbClr val="339966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955181" y="289152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339966"/>
                </a:solidFill>
                <a:sym typeface="Wingdings"/>
              </a:rPr>
              <a:t></a:t>
            </a:r>
            <a:endParaRPr lang="es-ES" sz="3200" dirty="0">
              <a:solidFill>
                <a:srgbClr val="339966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955181" y="36319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339966"/>
                </a:solidFill>
                <a:sym typeface="Wingdings"/>
              </a:rPr>
              <a:t></a:t>
            </a:r>
            <a:endParaRPr lang="es-ES" sz="3200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5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620486" y="1608783"/>
            <a:ext cx="5617028" cy="297517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Compromiso  territorial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118757" y="2422864"/>
            <a:ext cx="542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Revisión de la Estrategia Territorial de Navarra</a:t>
            </a:r>
            <a:endParaRPr lang="es-ES" sz="2000" b="1" dirty="0"/>
          </a:p>
        </p:txBody>
      </p:sp>
      <p:grpSp>
        <p:nvGrpSpPr>
          <p:cNvPr id="6" name="5 Grupo"/>
          <p:cNvGrpSpPr/>
          <p:nvPr/>
        </p:nvGrpSpPr>
        <p:grpSpPr>
          <a:xfrm>
            <a:off x="620486" y="2210797"/>
            <a:ext cx="2422948" cy="847075"/>
            <a:chOff x="298970" y="2305152"/>
            <a:chExt cx="2422948" cy="84707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70" y="2383674"/>
              <a:ext cx="2422948" cy="735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44" y="2305152"/>
              <a:ext cx="2177143" cy="23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966" y="2963517"/>
              <a:ext cx="717098" cy="18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16 Rectángulo"/>
          <p:cNvSpPr/>
          <p:nvPr/>
        </p:nvSpPr>
        <p:spPr>
          <a:xfrm>
            <a:off x="718460" y="3262170"/>
            <a:ext cx="7478483" cy="1477328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sz="1600" b="1" dirty="0" smtClean="0"/>
              <a:t>Nuevos retos</a:t>
            </a:r>
          </a:p>
          <a:p>
            <a:pPr>
              <a:lnSpc>
                <a:spcPts val="1500"/>
              </a:lnSpc>
            </a:pPr>
            <a:endParaRPr lang="es-ES" sz="1600" dirty="0"/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Avanzar hacia un nuevo modelo energético con bajas emisiones GEI y en el principio de autosuficiencia </a:t>
            </a:r>
            <a:r>
              <a:rPr lang="es-ES" sz="1600" dirty="0" smtClean="0"/>
              <a:t>conectada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Potenciación </a:t>
            </a:r>
            <a:r>
              <a:rPr lang="es-ES" sz="1600" dirty="0"/>
              <a:t>de la generación energética </a:t>
            </a:r>
            <a:r>
              <a:rPr lang="es-ES" sz="1600" dirty="0" smtClean="0"/>
              <a:t>renovable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Mejora </a:t>
            </a:r>
            <a:r>
              <a:rPr lang="es-ES" sz="1600" dirty="0"/>
              <a:t>de la eficiencia en el uso de los recursos territoriales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708256" y="4905913"/>
            <a:ext cx="7478483" cy="977191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sz="1600" b="1" dirty="0" smtClean="0"/>
              <a:t>Nuevas directrices</a:t>
            </a:r>
          </a:p>
          <a:p>
            <a:pPr>
              <a:lnSpc>
                <a:spcPts val="1500"/>
              </a:lnSpc>
            </a:pPr>
            <a:endParaRPr lang="es-ES" sz="1600" dirty="0"/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Impulso de las “comunidades energéticas”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Fomento de la biomasa de origen local para su utilización colectiva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13028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61540"/>
            <a:ext cx="6237514" cy="496674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1500"/>
              </a:lnSpc>
              <a:buFont typeface="+mj-lt"/>
              <a:buAutoNum type="romanUcPeriod"/>
            </a:pPr>
            <a:r>
              <a:rPr lang="es-ES" sz="2000" b="1" cap="small" dirty="0"/>
              <a:t>El compromiso estratégico de Navarra con las energías </a:t>
            </a:r>
            <a:r>
              <a:rPr lang="es-ES" sz="2000" b="1" cap="small" dirty="0" smtClean="0"/>
              <a:t>renovables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620485" y="1608783"/>
            <a:ext cx="6226629" cy="284693"/>
          </a:xfrm>
          <a:prstGeom prst="rect">
            <a:avLst/>
          </a:prstGeom>
          <a:solidFill>
            <a:srgbClr val="F5EFC1"/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ES" b="1" cap="small" dirty="0" smtClean="0"/>
              <a:t>Estado actual de la producción  de </a:t>
            </a:r>
            <a:r>
              <a:rPr lang="es-ES" b="1" cap="small" dirty="0" err="1" smtClean="0"/>
              <a:t>energia</a:t>
            </a:r>
            <a:r>
              <a:rPr lang="es-ES" b="1" cap="small" dirty="0" smtClean="0"/>
              <a:t> renovable en Navarra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3" y="1893476"/>
            <a:ext cx="4855902" cy="479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51002" y="3070231"/>
            <a:ext cx="199616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ES" sz="1400" b="1" dirty="0" smtClean="0">
                <a:solidFill>
                  <a:schemeClr val="bg1"/>
                </a:solidFill>
              </a:rPr>
              <a:t>Parques eólicos en servicio y en tramitación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301338" y="2653450"/>
            <a:ext cx="3331029" cy="1284967"/>
          </a:xfrm>
          <a:prstGeom prst="rect">
            <a:avLst/>
          </a:prstGeom>
          <a:solidFill>
            <a:srgbClr val="F0E7A2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49 parques eólicos en explotación 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Más de 1.000 MW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13.000 empleos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s-ES" sz="1600" dirty="0" smtClean="0"/>
              <a:t>Un </a:t>
            </a:r>
            <a:r>
              <a:rPr lang="es-ES" sz="1600" dirty="0"/>
              <a:t>C</a:t>
            </a:r>
            <a:r>
              <a:rPr lang="es-ES" sz="1600" dirty="0" smtClean="0"/>
              <a:t>entro Nacional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4372512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1847</TotalTime>
  <Words>800</Words>
  <Application>Microsoft Office PowerPoint</Application>
  <PresentationFormat>Presentación en pantalla (4:3)</PresentationFormat>
  <Paragraphs>118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Itxaro Latasa</dc:creator>
  <cp:lastModifiedBy>ENS - SR España</cp:lastModifiedBy>
  <cp:revision>54</cp:revision>
  <dcterms:created xsi:type="dcterms:W3CDTF">2023-10-04T15:40:38Z</dcterms:created>
  <dcterms:modified xsi:type="dcterms:W3CDTF">2023-10-23T21:48:10Z</dcterms:modified>
</cp:coreProperties>
</file>