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2.jpg" ContentType="image/jpeg"/>
  <Override PartName="/ppt/media/image23.jpg" ContentType="image/jpeg"/>
  <Override PartName="/ppt/media/image24.jpg" ContentType="image/jpeg"/>
  <Override PartName="/ppt/media/image28.jpg" ContentType="image/jpeg"/>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62.jpg" ContentType="image/jpeg"/>
  <Override PartName="/ppt/media/image63.jpg" ContentType="image/jpeg"/>
  <Override PartName="/ppt/media/image64.jpg" ContentType="image/jpeg"/>
  <Override PartName="/ppt/media/image68.jpg" ContentType="image/jpe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9" r:id="rId5"/>
    <p:sldId id="256" r:id="rId6"/>
    <p:sldId id="759" r:id="rId7"/>
    <p:sldId id="351" r:id="rId8"/>
    <p:sldId id="816" r:id="rId9"/>
    <p:sldId id="812" r:id="rId10"/>
    <p:sldId id="814" r:id="rId11"/>
    <p:sldId id="783" r:id="rId12"/>
    <p:sldId id="386" r:id="rId13"/>
    <p:sldId id="483" r:id="rId14"/>
    <p:sldId id="281" r:id="rId15"/>
    <p:sldId id="475" r:id="rId16"/>
    <p:sldId id="785" r:id="rId17"/>
    <p:sldId id="810" r:id="rId18"/>
    <p:sldId id="801" r:id="rId19"/>
    <p:sldId id="361" r:id="rId20"/>
    <p:sldId id="268" r:id="rId21"/>
    <p:sldId id="815" r:id="rId22"/>
    <p:sldId id="809" r:id="rId23"/>
    <p:sldId id="811" r:id="rId24"/>
    <p:sldId id="795" r:id="rId25"/>
    <p:sldId id="360" r:id="rId26"/>
  </p:sldIdLst>
  <p:sldSz cx="12192000" cy="6858000"/>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34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6CF536-C17D-3902-392E-11D2631EC46A}" name="Eloy Gregorio Cuellar Martin" initials="EGCM" userId="S::egcuellar@miteco.es::58d143b9-2e61-4cce-b225-eb4fc75db8c6" providerId="AD"/>
  <p188:author id="{7F68838E-DD3F-C37D-144B-DC73ED9C75D1}" name="Mariel Chiossone" initials="MC" userId="Mariel Chiosso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CB84"/>
    <a:srgbClr val="B6E7D9"/>
    <a:srgbClr val="262C41"/>
    <a:srgbClr val="24475B"/>
    <a:srgbClr val="F5F5F5"/>
    <a:srgbClr val="0DC38A"/>
    <a:srgbClr val="3A7392"/>
    <a:srgbClr val="E6E6E6"/>
    <a:srgbClr val="00A6D0"/>
    <a:srgbClr val="B7E9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87" d="100"/>
          <a:sy n="87" d="100"/>
        </p:scale>
        <p:origin x="36" y="468"/>
      </p:cViewPr>
      <p:guideLst>
        <p:guide orient="horz" pos="2160"/>
        <p:guide pos="23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8594872360236"/>
          <c:y val="8.3384028366390389E-2"/>
          <c:w val="0.78502714863735901"/>
          <c:h val="0.84844441688883376"/>
        </c:manualLayout>
      </c:layout>
      <c:barChart>
        <c:barDir val="col"/>
        <c:grouping val="clustered"/>
        <c:varyColors val="0"/>
        <c:ser>
          <c:idx val="0"/>
          <c:order val="0"/>
          <c:tx>
            <c:strRef>
              <c:f>Hoja1!$B$1</c:f>
              <c:strCache>
                <c:ptCount val="1"/>
                <c:pt idx="0">
                  <c:v>2021</c:v>
                </c:pt>
              </c:strCache>
            </c:strRef>
          </c:tx>
          <c:spPr>
            <a:solidFill>
              <a:srgbClr val="BAF4DB"/>
            </a:solidFill>
            <a:ln>
              <a:noFill/>
            </a:ln>
            <a:effectLst/>
          </c:spPr>
          <c:invertIfNegative val="0"/>
          <c:dLbls>
            <c:dLbl>
              <c:idx val="0"/>
              <c:tx>
                <c:rich>
                  <a:bodyPr/>
                  <a:lstStyle/>
                  <a:p>
                    <a:r>
                      <a:rPr lang="en-US"/>
                      <a:t>4.011.126.496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6DC-4E7F-8CF6-046C17E7D38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numCache>
            </c:numRef>
          </c:cat>
          <c:val>
            <c:numRef>
              <c:f>Hoja1!$B$2:$B$5</c:f>
              <c:numCache>
                <c:formatCode>General</c:formatCode>
                <c:ptCount val="4"/>
                <c:pt idx="0" formatCode="#,##0">
                  <c:v>4011126498</c:v>
                </c:pt>
              </c:numCache>
            </c:numRef>
          </c:val>
          <c:extLst>
            <c:ext xmlns:c16="http://schemas.microsoft.com/office/drawing/2014/chart" uri="{C3380CC4-5D6E-409C-BE32-E72D297353CC}">
              <c16:uniqueId val="{00000000-C4C6-4946-BC37-9037F54F2DDB}"/>
            </c:ext>
          </c:extLst>
        </c:ser>
        <c:ser>
          <c:idx val="1"/>
          <c:order val="1"/>
          <c:tx>
            <c:strRef>
              <c:f>Hoja1!$C$1</c:f>
              <c:strCache>
                <c:ptCount val="1"/>
                <c:pt idx="0">
                  <c:v>2022</c:v>
                </c:pt>
              </c:strCache>
            </c:strRef>
          </c:tx>
          <c:spPr>
            <a:solidFill>
              <a:srgbClr val="23C985"/>
            </a:solidFill>
            <a:ln>
              <a:noFill/>
            </a:ln>
            <a:effectLst/>
          </c:spPr>
          <c:invertIfNegative val="0"/>
          <c:dLbls>
            <c:dLbl>
              <c:idx val="0"/>
              <c:tx>
                <c:rich>
                  <a:bodyPr/>
                  <a:lstStyle/>
                  <a:p>
                    <a:r>
                      <a:rPr lang="en-US" dirty="0"/>
                      <a:t>4.782.082.624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4C6-4946-BC37-9037F54F2DD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numCache>
            </c:numRef>
          </c:cat>
          <c:val>
            <c:numRef>
              <c:f>Hoja1!$C$2:$C$5</c:f>
              <c:numCache>
                <c:formatCode>General</c:formatCode>
                <c:ptCount val="4"/>
                <c:pt idx="0" formatCode="#,##0">
                  <c:v>4768045446</c:v>
                </c:pt>
              </c:numCache>
            </c:numRef>
          </c:val>
          <c:extLst>
            <c:ext xmlns:c16="http://schemas.microsoft.com/office/drawing/2014/chart" uri="{C3380CC4-5D6E-409C-BE32-E72D297353CC}">
              <c16:uniqueId val="{00000001-C4C6-4946-BC37-9037F54F2DDB}"/>
            </c:ext>
          </c:extLst>
        </c:ser>
        <c:ser>
          <c:idx val="2"/>
          <c:order val="2"/>
          <c:tx>
            <c:strRef>
              <c:f>Hoja1!$D$1</c:f>
              <c:strCache>
                <c:ptCount val="1"/>
                <c:pt idx="0">
                  <c:v>2023</c:v>
                </c:pt>
              </c:strCache>
            </c:strRef>
          </c:tx>
          <c:spPr>
            <a:solidFill>
              <a:srgbClr val="79E7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numCache>
            </c:numRef>
          </c:cat>
          <c:val>
            <c:numRef>
              <c:f>Hoja1!$D$2:$D$5</c:f>
              <c:numCache>
                <c:formatCode>General</c:formatCode>
                <c:ptCount val="4"/>
                <c:pt idx="0" formatCode="#,##0">
                  <c:v>4558423494</c:v>
                </c:pt>
              </c:numCache>
            </c:numRef>
          </c:val>
          <c:extLst>
            <c:ext xmlns:c16="http://schemas.microsoft.com/office/drawing/2014/chart" uri="{C3380CC4-5D6E-409C-BE32-E72D297353CC}">
              <c16:uniqueId val="{00000002-C4C6-4946-BC37-9037F54F2DDB}"/>
            </c:ext>
          </c:extLst>
        </c:ser>
        <c:dLbls>
          <c:showLegendKey val="0"/>
          <c:showVal val="0"/>
          <c:showCatName val="0"/>
          <c:showSerName val="0"/>
          <c:showPercent val="0"/>
          <c:showBubbleSize val="0"/>
        </c:dLbls>
        <c:gapWidth val="219"/>
        <c:overlap val="-27"/>
        <c:axId val="-480191440"/>
        <c:axId val="-480196880"/>
      </c:barChart>
      <c:catAx>
        <c:axId val="-48019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80196880"/>
        <c:crosses val="autoZero"/>
        <c:auto val="1"/>
        <c:lblAlgn val="ctr"/>
        <c:lblOffset val="100"/>
        <c:noMultiLvlLbl val="0"/>
      </c:catAx>
      <c:valAx>
        <c:axId val="-480196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80191440"/>
        <c:crosses val="autoZero"/>
        <c:crossBetween val="between"/>
      </c:valAx>
      <c:spPr>
        <a:pattFill prst="pct25">
          <a:fgClr>
            <a:srgbClr val="70AD47">
              <a:lumMod val="40000"/>
              <a:lumOff val="60000"/>
            </a:srgbClr>
          </a:fgClr>
          <a:bgClr>
            <a:schemeClr val="bg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3641105336145904"/>
          <c:y val="2.6956266111410037E-2"/>
          <c:w val="0.48014105264214418"/>
          <c:h val="0.76152513035052694"/>
        </c:manualLayout>
      </c:layout>
      <c:doughnutChart>
        <c:varyColors val="1"/>
        <c:ser>
          <c:idx val="0"/>
          <c:order val="0"/>
          <c:tx>
            <c:strRef>
              <c:f>Hoja1!$B$1</c:f>
              <c:strCache>
                <c:ptCount val="1"/>
                <c:pt idx="0">
                  <c:v>PRTR</c:v>
                </c:pt>
              </c:strCache>
            </c:strRef>
          </c:tx>
          <c:explosion val="1"/>
          <c:dPt>
            <c:idx val="0"/>
            <c:bubble3D val="0"/>
            <c:explosion val="0"/>
            <c:spPr>
              <a:gradFill rotWithShape="1">
                <a:gsLst>
                  <a:gs pos="0">
                    <a:schemeClr val="accent6">
                      <a:tint val="58000"/>
                      <a:satMod val="103000"/>
                      <a:lumMod val="102000"/>
                      <a:tint val="94000"/>
                    </a:schemeClr>
                  </a:gs>
                  <a:gs pos="50000">
                    <a:schemeClr val="accent6">
                      <a:tint val="58000"/>
                      <a:satMod val="110000"/>
                      <a:lumMod val="100000"/>
                      <a:shade val="100000"/>
                    </a:schemeClr>
                  </a:gs>
                  <a:gs pos="100000">
                    <a:schemeClr val="accent6">
                      <a:tint val="58000"/>
                      <a:lumMod val="99000"/>
                      <a:satMod val="120000"/>
                      <a:shade val="78000"/>
                    </a:schemeClr>
                  </a:gs>
                </a:gsLst>
                <a:lin ang="5400000" scaled="0"/>
              </a:gradFill>
              <a:ln>
                <a:noFill/>
              </a:ln>
              <a:effectLst/>
            </c:spPr>
            <c:extLst>
              <c:ext xmlns:c16="http://schemas.microsoft.com/office/drawing/2014/chart" uri="{C3380CC4-5D6E-409C-BE32-E72D297353CC}">
                <c16:uniqueId val="{00000001-2D2B-4285-849A-15DE982FDFEB}"/>
              </c:ext>
            </c:extLst>
          </c:dPt>
          <c:dPt>
            <c:idx val="1"/>
            <c:bubble3D val="0"/>
            <c:spPr>
              <a:gradFill rotWithShape="1">
                <a:gsLst>
                  <a:gs pos="0">
                    <a:schemeClr val="accent6">
                      <a:tint val="86000"/>
                      <a:satMod val="103000"/>
                      <a:lumMod val="102000"/>
                      <a:tint val="94000"/>
                    </a:schemeClr>
                  </a:gs>
                  <a:gs pos="50000">
                    <a:schemeClr val="accent6">
                      <a:tint val="86000"/>
                      <a:satMod val="110000"/>
                      <a:lumMod val="100000"/>
                      <a:shade val="100000"/>
                    </a:schemeClr>
                  </a:gs>
                  <a:gs pos="100000">
                    <a:schemeClr val="accent6">
                      <a:tint val="86000"/>
                      <a:lumMod val="99000"/>
                      <a:satMod val="120000"/>
                      <a:shade val="78000"/>
                    </a:schemeClr>
                  </a:gs>
                </a:gsLst>
                <a:lin ang="5400000" scaled="0"/>
              </a:gradFill>
              <a:ln>
                <a:noFill/>
              </a:ln>
              <a:effectLst/>
            </c:spPr>
            <c:extLst>
              <c:ext xmlns:c16="http://schemas.microsoft.com/office/drawing/2014/chart" uri="{C3380CC4-5D6E-409C-BE32-E72D297353CC}">
                <c16:uniqueId val="{00000003-2D2B-4285-849A-15DE982FDFEB}"/>
              </c:ext>
            </c:extLst>
          </c:dPt>
          <c:dPt>
            <c:idx val="2"/>
            <c:bubble3D val="0"/>
            <c:spPr>
              <a:gradFill rotWithShape="1">
                <a:gsLst>
                  <a:gs pos="0">
                    <a:schemeClr val="accent6">
                      <a:shade val="86000"/>
                      <a:satMod val="103000"/>
                      <a:lumMod val="102000"/>
                      <a:tint val="94000"/>
                    </a:schemeClr>
                  </a:gs>
                  <a:gs pos="50000">
                    <a:schemeClr val="accent6">
                      <a:shade val="86000"/>
                      <a:satMod val="110000"/>
                      <a:lumMod val="100000"/>
                      <a:shade val="100000"/>
                    </a:schemeClr>
                  </a:gs>
                  <a:gs pos="100000">
                    <a:schemeClr val="accent6">
                      <a:shade val="86000"/>
                      <a:lumMod val="99000"/>
                      <a:satMod val="120000"/>
                      <a:shade val="78000"/>
                    </a:schemeClr>
                  </a:gs>
                </a:gsLst>
                <a:lin ang="5400000" scaled="0"/>
              </a:gradFill>
              <a:ln>
                <a:noFill/>
              </a:ln>
              <a:effectLst/>
            </c:spPr>
            <c:extLst>
              <c:ext xmlns:c16="http://schemas.microsoft.com/office/drawing/2014/chart" uri="{C3380CC4-5D6E-409C-BE32-E72D297353CC}">
                <c16:uniqueId val="{00000005-2D2B-4285-849A-15DE982FDFEB}"/>
              </c:ext>
            </c:extLst>
          </c:dPt>
          <c:dPt>
            <c:idx val="3"/>
            <c:bubble3D val="0"/>
            <c:spPr>
              <a:gradFill rotWithShape="1">
                <a:gsLst>
                  <a:gs pos="0">
                    <a:schemeClr val="accent6">
                      <a:shade val="58000"/>
                      <a:satMod val="103000"/>
                      <a:lumMod val="102000"/>
                      <a:tint val="94000"/>
                    </a:schemeClr>
                  </a:gs>
                  <a:gs pos="50000">
                    <a:schemeClr val="accent6">
                      <a:shade val="58000"/>
                      <a:satMod val="110000"/>
                      <a:lumMod val="100000"/>
                      <a:shade val="100000"/>
                    </a:schemeClr>
                  </a:gs>
                  <a:gs pos="100000">
                    <a:schemeClr val="accent6">
                      <a:shade val="58000"/>
                      <a:lumMod val="99000"/>
                      <a:satMod val="120000"/>
                      <a:shade val="78000"/>
                    </a:schemeClr>
                  </a:gs>
                </a:gsLst>
                <a:lin ang="5400000" scaled="0"/>
              </a:gradFill>
              <a:ln>
                <a:noFill/>
              </a:ln>
              <a:effectLst/>
            </c:spPr>
            <c:extLst>
              <c:ext xmlns:c16="http://schemas.microsoft.com/office/drawing/2014/chart" uri="{C3380CC4-5D6E-409C-BE32-E72D297353CC}">
                <c16:uniqueId val="{00000007-2D2B-4285-849A-15DE982FDFEB}"/>
              </c:ext>
            </c:extLst>
          </c:dPt>
          <c:cat>
            <c:strRef>
              <c:f>Hoja1!$A$2:$A$5</c:f>
              <c:strCache>
                <c:ptCount val="3"/>
                <c:pt idx="0">
                  <c:v>Reparto en Conferencia Sectorial</c:v>
                </c:pt>
                <c:pt idx="2">
                  <c:v>Convocatoria de Subvenciones</c:v>
                </c:pt>
              </c:strCache>
            </c:strRef>
          </c:cat>
          <c:val>
            <c:numRef>
              <c:f>Hoja1!$B$2:$B$5</c:f>
              <c:numCache>
                <c:formatCode>General</c:formatCode>
                <c:ptCount val="4"/>
                <c:pt idx="0">
                  <c:v>69</c:v>
                </c:pt>
                <c:pt idx="2">
                  <c:v>19</c:v>
                </c:pt>
              </c:numCache>
            </c:numRef>
          </c:val>
          <c:extLst>
            <c:ext xmlns:c16="http://schemas.microsoft.com/office/drawing/2014/chart" uri="{C3380CC4-5D6E-409C-BE32-E72D297353CC}">
              <c16:uniqueId val="{00000000-CED6-40F4-BE0B-7390A45F148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1"/>
        <c:delete val="1"/>
      </c:legendEntry>
      <c:legendEntry>
        <c:idx val="3"/>
        <c:delete val="1"/>
      </c:legendEntry>
      <c:layout>
        <c:manualLayout>
          <c:xMode val="edge"/>
          <c:yMode val="edge"/>
          <c:x val="0.14782206490228189"/>
          <c:y val="0.76826419687837944"/>
          <c:w val="0.8403231229643805"/>
          <c:h val="0.228366269857694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4" y="0"/>
            <a:ext cx="3078427" cy="513508"/>
          </a:xfrm>
          <a:prstGeom prst="rect">
            <a:avLst/>
          </a:prstGeom>
        </p:spPr>
        <p:txBody>
          <a:bodyPr vert="horz" lIns="94764" tIns="47381" rIns="94764" bIns="47381" rtlCol="0"/>
          <a:lstStyle>
            <a:lvl1pPr algn="l">
              <a:defRPr sz="1200"/>
            </a:lvl1pPr>
          </a:lstStyle>
          <a:p>
            <a:endParaRPr lang="es-ES"/>
          </a:p>
        </p:txBody>
      </p:sp>
      <p:sp>
        <p:nvSpPr>
          <p:cNvPr id="3" name="Marcador de fecha 2"/>
          <p:cNvSpPr>
            <a:spLocks noGrp="1"/>
          </p:cNvSpPr>
          <p:nvPr>
            <p:ph type="dt" idx="1"/>
          </p:nvPr>
        </p:nvSpPr>
        <p:spPr>
          <a:xfrm>
            <a:off x="4023995" y="0"/>
            <a:ext cx="3078427" cy="513508"/>
          </a:xfrm>
          <a:prstGeom prst="rect">
            <a:avLst/>
          </a:prstGeom>
        </p:spPr>
        <p:txBody>
          <a:bodyPr vert="horz" lIns="94764" tIns="47381" rIns="94764" bIns="47381" rtlCol="0"/>
          <a:lstStyle>
            <a:lvl1pPr algn="r">
              <a:defRPr sz="1200"/>
            </a:lvl1pPr>
          </a:lstStyle>
          <a:p>
            <a:fld id="{C52EACF5-4DDD-417C-B358-364673331652}" type="datetimeFigureOut">
              <a:rPr lang="es-ES" smtClean="0"/>
              <a:t>26/10/2023</a:t>
            </a:fld>
            <a:endParaRPr lang="es-ES"/>
          </a:p>
        </p:txBody>
      </p:sp>
      <p:sp>
        <p:nvSpPr>
          <p:cNvPr id="4" name="Marcador de imagen de diapositiva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64" tIns="47381" rIns="94764" bIns="47381" rtlCol="0" anchor="ctr"/>
          <a:lstStyle/>
          <a:p>
            <a:endParaRPr lang="es-ES"/>
          </a:p>
        </p:txBody>
      </p:sp>
      <p:sp>
        <p:nvSpPr>
          <p:cNvPr id="5" name="Marcador de notas 4"/>
          <p:cNvSpPr>
            <a:spLocks noGrp="1"/>
          </p:cNvSpPr>
          <p:nvPr>
            <p:ph type="body" sz="quarter" idx="3"/>
          </p:nvPr>
        </p:nvSpPr>
        <p:spPr>
          <a:xfrm>
            <a:off x="710407" y="4925408"/>
            <a:ext cx="5683250" cy="4029879"/>
          </a:xfrm>
          <a:prstGeom prst="rect">
            <a:avLst/>
          </a:prstGeom>
        </p:spPr>
        <p:txBody>
          <a:bodyPr vert="horz" lIns="94764" tIns="47381" rIns="94764" bIns="47381"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4" y="9721111"/>
            <a:ext cx="3078427" cy="513507"/>
          </a:xfrm>
          <a:prstGeom prst="rect">
            <a:avLst/>
          </a:prstGeom>
        </p:spPr>
        <p:txBody>
          <a:bodyPr vert="horz" lIns="94764" tIns="47381" rIns="94764" bIns="47381"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3995" y="9721111"/>
            <a:ext cx="3078427" cy="513507"/>
          </a:xfrm>
          <a:prstGeom prst="rect">
            <a:avLst/>
          </a:prstGeom>
        </p:spPr>
        <p:txBody>
          <a:bodyPr vert="horz" lIns="94764" tIns="47381" rIns="94764" bIns="47381" rtlCol="0" anchor="b"/>
          <a:lstStyle>
            <a:lvl1pPr algn="r">
              <a:defRPr sz="1200"/>
            </a:lvl1pPr>
          </a:lstStyle>
          <a:p>
            <a:fld id="{480FA1E0-9CF0-48ED-BD8F-EE3CAC4F874C}" type="slidenum">
              <a:rPr lang="es-ES" smtClean="0"/>
              <a:t>‹Nº›</a:t>
            </a:fld>
            <a:endParaRPr lang="es-ES"/>
          </a:p>
        </p:txBody>
      </p:sp>
    </p:spTree>
    <p:extLst>
      <p:ext uri="{BB962C8B-B14F-4D97-AF65-F5344CB8AC3E}">
        <p14:creationId xmlns:p14="http://schemas.microsoft.com/office/powerpoint/2010/main" val="54307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80FA1E0-9CF0-48ED-BD8F-EE3CAC4F874C}" type="slidenum">
              <a:rPr lang="es-ES" smtClean="0"/>
              <a:t>7</a:t>
            </a:fld>
            <a:endParaRPr lang="es-ES"/>
          </a:p>
        </p:txBody>
      </p:sp>
    </p:spTree>
    <p:extLst>
      <p:ext uri="{BB962C8B-B14F-4D97-AF65-F5344CB8AC3E}">
        <p14:creationId xmlns:p14="http://schemas.microsoft.com/office/powerpoint/2010/main" val="11892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B0EB2D-F4C4-5CA3-20A6-CBF8B28005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066EF5-A852-5E73-32F8-AF1D71BE8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EF5C971-915C-86EC-62CE-67A4A91D8FDF}"/>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5" name="Marcador de pie de página 4">
            <a:extLst>
              <a:ext uri="{FF2B5EF4-FFF2-40B4-BE49-F238E27FC236}">
                <a16:creationId xmlns:a16="http://schemas.microsoft.com/office/drawing/2014/main" id="{137E4772-843E-D979-4C5D-E5848D035E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8B34E1-1A48-E3CA-750E-D1363BB82D90}"/>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341006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56B46-B0CC-86B8-716C-0CBA6946AD2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A2F121-1646-542B-412D-351EF1BC4E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20F1EA-283B-B16C-B3F9-314125666E01}"/>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5" name="Marcador de pie de página 4">
            <a:extLst>
              <a:ext uri="{FF2B5EF4-FFF2-40B4-BE49-F238E27FC236}">
                <a16:creationId xmlns:a16="http://schemas.microsoft.com/office/drawing/2014/main" id="{EC0E83CF-F616-F344-6110-79B2255B9A9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E09181A-9D89-676B-8D4B-FDD8DCF417B4}"/>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390640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49FFD4-F73C-C442-9C53-80D1323BC3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F50988-DF68-2138-6332-E4952A3EBF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C0F5B1-0F25-E3D4-ECA6-C02B9659FF92}"/>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5" name="Marcador de pie de página 4">
            <a:extLst>
              <a:ext uri="{FF2B5EF4-FFF2-40B4-BE49-F238E27FC236}">
                <a16:creationId xmlns:a16="http://schemas.microsoft.com/office/drawing/2014/main" id="{51E32015-E86D-488F-98A0-54E82A31C4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25E364-A8C1-35D2-38CC-703ADFE7FDE8}"/>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376078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8324E-5673-E77E-4883-2C8BDA177A2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6D6FF3-F924-4130-F39F-5BBC44EE2C6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9DA4A0-E415-C15C-4AF2-EA1D4C97CDB0}"/>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5" name="Marcador de pie de página 4">
            <a:extLst>
              <a:ext uri="{FF2B5EF4-FFF2-40B4-BE49-F238E27FC236}">
                <a16:creationId xmlns:a16="http://schemas.microsoft.com/office/drawing/2014/main" id="{82D37331-7055-55C0-6B14-D821C72E24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FF19CBE-116A-53AC-99AC-1EF180450B3B}"/>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114029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E2ED1A-6692-6066-848D-C792DA250C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EF8FB-F778-D495-90F7-259DD6B438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8D3260-5DD3-C1F0-E88C-1310381E689F}"/>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5" name="Marcador de pie de página 4">
            <a:extLst>
              <a:ext uri="{FF2B5EF4-FFF2-40B4-BE49-F238E27FC236}">
                <a16:creationId xmlns:a16="http://schemas.microsoft.com/office/drawing/2014/main" id="{3E8ADDAC-BAD9-2CEA-A6FA-BA9D71EEFF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807A06-CBD1-0A01-BC26-0B4C8E030F18}"/>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294048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B1D60-B786-7957-8583-2E4B279FEE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CEBEC4-CCCC-03EC-F3E7-48A0A3151FA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3639E40-7759-EBD9-26B2-8EBF52DA28D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85581DE-295C-2DC1-A37C-6050F3D8B04A}"/>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6" name="Marcador de pie de página 5">
            <a:extLst>
              <a:ext uri="{FF2B5EF4-FFF2-40B4-BE49-F238E27FC236}">
                <a16:creationId xmlns:a16="http://schemas.microsoft.com/office/drawing/2014/main" id="{3CFCF309-EF02-7478-9F63-67DE520047A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DC4D60-D4E6-F535-34F3-DBD7C7B8A6B8}"/>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104622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E4E88E-A19F-382D-DE42-3AB0B39E294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30B1FA-CA26-9432-038E-797F729FB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FBE2E84-5E22-54F3-8470-6461BC33CC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275D25D-0003-DA2F-DB51-C332CFE71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CAF1705-143C-2B01-688F-A76890AB41C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37E93C6-AA8C-28AD-8FE4-40F255360A1F}"/>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8" name="Marcador de pie de página 7">
            <a:extLst>
              <a:ext uri="{FF2B5EF4-FFF2-40B4-BE49-F238E27FC236}">
                <a16:creationId xmlns:a16="http://schemas.microsoft.com/office/drawing/2014/main" id="{0B0F0B85-2978-3DE7-34D4-74FA84F9967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B8F848C-4C54-4AD1-9BE3-FECEFABDC160}"/>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256672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161C6-368E-A98F-AC7C-405479CFE0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823B2B6-73E0-A17F-2150-71588E0BE2A7}"/>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4" name="Marcador de pie de página 3">
            <a:extLst>
              <a:ext uri="{FF2B5EF4-FFF2-40B4-BE49-F238E27FC236}">
                <a16:creationId xmlns:a16="http://schemas.microsoft.com/office/drawing/2014/main" id="{4E206F56-21FB-9BE4-0AD5-331C7B1B736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03E2A23-A125-0945-932B-9A4D3D876974}"/>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121612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B4B473-5237-4C3E-D473-E07F50507714}"/>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3" name="Marcador de pie de página 2">
            <a:extLst>
              <a:ext uri="{FF2B5EF4-FFF2-40B4-BE49-F238E27FC236}">
                <a16:creationId xmlns:a16="http://schemas.microsoft.com/office/drawing/2014/main" id="{46D6214B-9831-C922-CF9F-26B26C3A6F9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59559DB-F55E-69A5-CF9A-42C7989B3BBF}"/>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295983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DF40E3-6BD5-DAEA-FD6A-AFD46888FE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74FE7E-E18E-CEAB-77C1-C8A32F60D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33E338-2265-928B-3111-B76975529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2F9D24-75B9-3D1C-AAF1-F02EFD2B9687}"/>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6" name="Marcador de pie de página 5">
            <a:extLst>
              <a:ext uri="{FF2B5EF4-FFF2-40B4-BE49-F238E27FC236}">
                <a16:creationId xmlns:a16="http://schemas.microsoft.com/office/drawing/2014/main" id="{2EB5073E-EFAC-07EB-83DE-1D726468C3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537D1D-4156-2D32-0C10-9DE81B4AADA6}"/>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238104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ED361-049C-E4B3-9CD1-3F10FC06E1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D47AD5-8E9D-E16B-C052-4E05320CF3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6B1263D-1FCD-3E7C-CB21-6B6A854C5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C8F7D0-C1C4-EA9D-C8A8-78566A5DD878}"/>
              </a:ext>
            </a:extLst>
          </p:cNvPr>
          <p:cNvSpPr>
            <a:spLocks noGrp="1"/>
          </p:cNvSpPr>
          <p:nvPr>
            <p:ph type="dt" sz="half" idx="10"/>
          </p:nvPr>
        </p:nvSpPr>
        <p:spPr/>
        <p:txBody>
          <a:bodyPr/>
          <a:lstStyle/>
          <a:p>
            <a:fld id="{F85CF147-D4C6-4182-AEAD-5AEB00836C94}" type="datetimeFigureOut">
              <a:rPr lang="es-ES" smtClean="0"/>
              <a:t>26/10/2023</a:t>
            </a:fld>
            <a:endParaRPr lang="es-ES"/>
          </a:p>
        </p:txBody>
      </p:sp>
      <p:sp>
        <p:nvSpPr>
          <p:cNvPr id="6" name="Marcador de pie de página 5">
            <a:extLst>
              <a:ext uri="{FF2B5EF4-FFF2-40B4-BE49-F238E27FC236}">
                <a16:creationId xmlns:a16="http://schemas.microsoft.com/office/drawing/2014/main" id="{CD1377BB-AA91-11B8-4FA4-4BC6E7C918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E27269-6340-1828-7280-46EE60E0A119}"/>
              </a:ext>
            </a:extLst>
          </p:cNvPr>
          <p:cNvSpPr>
            <a:spLocks noGrp="1"/>
          </p:cNvSpPr>
          <p:nvPr>
            <p:ph type="sldNum" sz="quarter" idx="12"/>
          </p:nvPr>
        </p:nvSpPr>
        <p:spPr/>
        <p:txBody>
          <a:bodyPr/>
          <a:lstStyle/>
          <a:p>
            <a:fld id="{7DEB5027-B5D3-4AB1-BD23-3E9C6763010E}" type="slidenum">
              <a:rPr lang="es-ES" smtClean="0"/>
              <a:t>‹Nº›</a:t>
            </a:fld>
            <a:endParaRPr lang="es-ES"/>
          </a:p>
        </p:txBody>
      </p:sp>
    </p:spTree>
    <p:extLst>
      <p:ext uri="{BB962C8B-B14F-4D97-AF65-F5344CB8AC3E}">
        <p14:creationId xmlns:p14="http://schemas.microsoft.com/office/powerpoint/2010/main" val="158282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278CAD-60F1-2EE7-714B-62AF2E84D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C02C403-C1F5-AA9A-EA6A-150BD1138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8F1F41-387D-FE4A-FF3B-F18D5CB4D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CF147-D4C6-4182-AEAD-5AEB00836C94}" type="datetimeFigureOut">
              <a:rPr lang="es-ES" smtClean="0"/>
              <a:t>26/10/2023</a:t>
            </a:fld>
            <a:endParaRPr lang="es-ES"/>
          </a:p>
        </p:txBody>
      </p:sp>
      <p:sp>
        <p:nvSpPr>
          <p:cNvPr id="5" name="Marcador de pie de página 4">
            <a:extLst>
              <a:ext uri="{FF2B5EF4-FFF2-40B4-BE49-F238E27FC236}">
                <a16:creationId xmlns:a16="http://schemas.microsoft.com/office/drawing/2014/main" id="{CB18293D-9756-EC0D-0D7A-49161D249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4658D04-222C-969E-9BAC-DBEA945C2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B5027-B5D3-4AB1-BD23-3E9C6763010E}" type="slidenum">
              <a:rPr lang="es-ES" smtClean="0"/>
              <a:t>‹Nº›</a:t>
            </a:fld>
            <a:endParaRPr lang="es-ES"/>
          </a:p>
        </p:txBody>
      </p:sp>
    </p:spTree>
    <p:extLst>
      <p:ext uri="{BB962C8B-B14F-4D97-AF65-F5344CB8AC3E}">
        <p14:creationId xmlns:p14="http://schemas.microsoft.com/office/powerpoint/2010/main" val="224122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sv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8.jpeg"/><Relationship Id="rId21" Type="http://schemas.openxmlformats.org/officeDocument/2006/relationships/image" Target="../media/image53.svg"/><Relationship Id="rId7" Type="http://schemas.openxmlformats.org/officeDocument/2006/relationships/image" Target="../media/image25.png"/><Relationship Id="rId12" Type="http://schemas.openxmlformats.org/officeDocument/2006/relationships/image" Target="../media/image44.png"/><Relationship Id="rId17" Type="http://schemas.openxmlformats.org/officeDocument/2006/relationships/image" Target="../media/image49.svg"/><Relationship Id="rId25" Type="http://schemas.openxmlformats.org/officeDocument/2006/relationships/image" Target="../media/image57.svg"/><Relationship Id="rId2" Type="http://schemas.openxmlformats.org/officeDocument/2006/relationships/image" Target="../media/image37.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41.png"/><Relationship Id="rId11" Type="http://schemas.microsoft.com/office/2007/relationships/hdphoto" Target="../media/hdphoto1.wdp"/><Relationship Id="rId24" Type="http://schemas.openxmlformats.org/officeDocument/2006/relationships/image" Target="../media/image56.png"/><Relationship Id="rId5" Type="http://schemas.openxmlformats.org/officeDocument/2006/relationships/image" Target="../media/image40.png"/><Relationship Id="rId15" Type="http://schemas.openxmlformats.org/officeDocument/2006/relationships/image" Target="../media/image47.svg"/><Relationship Id="rId23" Type="http://schemas.openxmlformats.org/officeDocument/2006/relationships/image" Target="../media/image55.svg"/><Relationship Id="rId28" Type="http://schemas.openxmlformats.org/officeDocument/2006/relationships/image" Target="../media/image29.png"/><Relationship Id="rId10" Type="http://schemas.openxmlformats.org/officeDocument/2006/relationships/image" Target="../media/image43.png"/><Relationship Id="rId19" Type="http://schemas.openxmlformats.org/officeDocument/2006/relationships/image" Target="../media/image51.svg"/><Relationship Id="rId4" Type="http://schemas.openxmlformats.org/officeDocument/2006/relationships/image" Target="../media/image39.png"/><Relationship Id="rId9" Type="http://schemas.openxmlformats.org/officeDocument/2006/relationships/image" Target="../media/image22.jp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svg"/><Relationship Id="rId30"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gif"/><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61.jpe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gif"/><Relationship Id="rId1" Type="http://schemas.openxmlformats.org/officeDocument/2006/relationships/slideLayout" Target="../slideLayouts/slideLayout1.xml"/><Relationship Id="rId5" Type="http://schemas.openxmlformats.org/officeDocument/2006/relationships/image" Target="../media/image62.jp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3.jp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64.jp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9.png"/><Relationship Id="rId4" Type="http://schemas.openxmlformats.org/officeDocument/2006/relationships/image" Target="../media/image68.jpg"/></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g"/><Relationship Id="rId7" Type="http://schemas.openxmlformats.org/officeDocument/2006/relationships/image" Target="../media/image8.gif"/><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g"/><Relationship Id="rId10" Type="http://schemas.openxmlformats.org/officeDocument/2006/relationships/image" Target="../media/image28.jpg"/><Relationship Id="rId4" Type="http://schemas.openxmlformats.org/officeDocument/2006/relationships/image" Target="../media/image23.jp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Arco 164">
            <a:extLst>
              <a:ext uri="{FF2B5EF4-FFF2-40B4-BE49-F238E27FC236}">
                <a16:creationId xmlns:a16="http://schemas.microsoft.com/office/drawing/2014/main" id="{B4408FF2-84E4-C91E-C09E-F7E83169FA70}"/>
              </a:ext>
            </a:extLst>
          </p:cNvPr>
          <p:cNvSpPr/>
          <p:nvPr/>
        </p:nvSpPr>
        <p:spPr>
          <a:xfrm rot="19728652">
            <a:off x="97190" y="1650114"/>
            <a:ext cx="3799796" cy="3799796"/>
          </a:xfrm>
          <a:prstGeom prst="arc">
            <a:avLst>
              <a:gd name="adj1" fmla="val 16200000"/>
              <a:gd name="adj2" fmla="val 15576365"/>
            </a:avLst>
          </a:prstGeom>
          <a:ln w="130175">
            <a:solidFill>
              <a:schemeClr val="bg1">
                <a:alpha val="28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nvGrpSpPr>
          <p:cNvPr id="172" name="Grupo 171">
            <a:extLst>
              <a:ext uri="{FF2B5EF4-FFF2-40B4-BE49-F238E27FC236}">
                <a16:creationId xmlns:a16="http://schemas.microsoft.com/office/drawing/2014/main" id="{81ED6FCE-928D-43FB-AFA8-2A7E7CE1C32F}"/>
              </a:ext>
            </a:extLst>
          </p:cNvPr>
          <p:cNvGrpSpPr/>
          <p:nvPr/>
        </p:nvGrpSpPr>
        <p:grpSpPr>
          <a:xfrm>
            <a:off x="3853566" y="3544486"/>
            <a:ext cx="9664686" cy="3312363"/>
            <a:chOff x="3672413" y="2371723"/>
            <a:chExt cx="8247364" cy="3034223"/>
          </a:xfrm>
        </p:grpSpPr>
        <p:sp>
          <p:nvSpPr>
            <p:cNvPr id="103" name="Rectángulo 102">
              <a:extLst>
                <a:ext uri="{FF2B5EF4-FFF2-40B4-BE49-F238E27FC236}">
                  <a16:creationId xmlns:a16="http://schemas.microsoft.com/office/drawing/2014/main" id="{87DDCF07-9A10-48F2-DA25-93D56A3CDD97}"/>
                </a:ext>
              </a:extLst>
            </p:cNvPr>
            <p:cNvSpPr/>
            <p:nvPr/>
          </p:nvSpPr>
          <p:spPr>
            <a:xfrm>
              <a:off x="3672413" y="2371723"/>
              <a:ext cx="8247364" cy="3034223"/>
            </a:xfrm>
            <a:prstGeom prst="rect">
              <a:avLst/>
            </a:prstGeom>
            <a:solidFill>
              <a:srgbClr val="F5F5F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7" name="Rectángulo 26">
              <a:extLst>
                <a:ext uri="{FF2B5EF4-FFF2-40B4-BE49-F238E27FC236}">
                  <a16:creationId xmlns:a16="http://schemas.microsoft.com/office/drawing/2014/main" id="{E9EBEC98-5A78-14C2-08DF-120DBB8CE4BF}"/>
                </a:ext>
              </a:extLst>
            </p:cNvPr>
            <p:cNvSpPr/>
            <p:nvPr/>
          </p:nvSpPr>
          <p:spPr>
            <a:xfrm>
              <a:off x="3935545" y="4216075"/>
              <a:ext cx="7875456" cy="943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4" name="Grupo 13">
              <a:extLst>
                <a:ext uri="{FF2B5EF4-FFF2-40B4-BE49-F238E27FC236}">
                  <a16:creationId xmlns:a16="http://schemas.microsoft.com/office/drawing/2014/main" id="{A3CB7310-876C-6480-87C0-945806264A8B}"/>
                </a:ext>
              </a:extLst>
            </p:cNvPr>
            <p:cNvGrpSpPr/>
            <p:nvPr/>
          </p:nvGrpSpPr>
          <p:grpSpPr>
            <a:xfrm>
              <a:off x="3768419" y="4486004"/>
              <a:ext cx="3302403" cy="652644"/>
              <a:chOff x="4697832" y="6067486"/>
              <a:chExt cx="3652384" cy="721809"/>
            </a:xfrm>
          </p:grpSpPr>
          <p:pic>
            <p:nvPicPr>
              <p:cNvPr id="20" name="Imagen 19">
                <a:extLst>
                  <a:ext uri="{FF2B5EF4-FFF2-40B4-BE49-F238E27FC236}">
                    <a16:creationId xmlns:a16="http://schemas.microsoft.com/office/drawing/2014/main" id="{A03FB87D-D261-62B9-8043-C754603C6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7832" y="6067486"/>
                <a:ext cx="2727455" cy="721809"/>
              </a:xfrm>
              <a:prstGeom prst="rect">
                <a:avLst/>
              </a:prstGeom>
            </p:spPr>
          </p:pic>
          <p:pic>
            <p:nvPicPr>
              <p:cNvPr id="8" name="Imagen 7">
                <a:extLst>
                  <a:ext uri="{FF2B5EF4-FFF2-40B4-BE49-F238E27FC236}">
                    <a16:creationId xmlns:a16="http://schemas.microsoft.com/office/drawing/2014/main" id="{2034EF4D-DAC9-C0A6-98FD-CDCE3A65D6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805" t="8802" r="34381" b="45643"/>
              <a:stretch/>
            </p:blipFill>
            <p:spPr>
              <a:xfrm>
                <a:off x="7519882" y="6073922"/>
                <a:ext cx="830334" cy="629236"/>
              </a:xfrm>
              <a:prstGeom prst="rect">
                <a:avLst/>
              </a:prstGeom>
            </p:spPr>
          </p:pic>
        </p:grpSp>
        <p:sp>
          <p:nvSpPr>
            <p:cNvPr id="22" name="CuadroTexto 21">
              <a:extLst>
                <a:ext uri="{FF2B5EF4-FFF2-40B4-BE49-F238E27FC236}">
                  <a16:creationId xmlns:a16="http://schemas.microsoft.com/office/drawing/2014/main" id="{B66DE9B2-5D9E-F7F7-1650-0C85B3A89A39}"/>
                </a:ext>
              </a:extLst>
            </p:cNvPr>
            <p:cNvSpPr txBox="1"/>
            <p:nvPr/>
          </p:nvSpPr>
          <p:spPr>
            <a:xfrm>
              <a:off x="6934650" y="3954531"/>
              <a:ext cx="4916043" cy="1325083"/>
            </a:xfrm>
            <a:prstGeom prst="rect">
              <a:avLst/>
            </a:prstGeom>
            <a:noFill/>
          </p:spPr>
          <p:txBody>
            <a:bodyPr wrap="square">
              <a:spAutoFit/>
            </a:bodyPr>
            <a:lstStyle/>
            <a:p>
              <a:pPr algn="ctr"/>
              <a:endParaRPr lang="es-ES" sz="2000" dirty="0">
                <a:solidFill>
                  <a:srgbClr val="24475B"/>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endParaRPr lang="es-ES" sz="2000" dirty="0">
                <a:solidFill>
                  <a:srgbClr val="24475B"/>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r"/>
              <a:r>
                <a:rPr lang="es-ES" sz="1600" dirty="0">
                  <a:solidFill>
                    <a:srgbClr val="24475B"/>
                  </a:solidFill>
                  <a:latin typeface="Open Sans" panose="020B0606030504020204" pitchFamily="34" charset="0"/>
                  <a:ea typeface="Open Sans" panose="020B0606030504020204" pitchFamily="34" charset="0"/>
                  <a:cs typeface="Open Sans" panose="020B0606030504020204" pitchFamily="34" charset="0"/>
                </a:rPr>
                <a:t>Juana López Pagán</a:t>
              </a:r>
            </a:p>
            <a:p>
              <a:pPr algn="r"/>
              <a:r>
                <a:rPr lang="es-ES" sz="1600" dirty="0">
                  <a:solidFill>
                    <a:srgbClr val="24475B"/>
                  </a:solidFill>
                  <a:latin typeface="Open Sans" panose="020B0606030504020204" pitchFamily="34" charset="0"/>
                  <a:ea typeface="Open Sans" panose="020B0606030504020204" pitchFamily="34" charset="0"/>
                  <a:cs typeface="Open Sans" panose="020B0606030504020204" pitchFamily="34" charset="0"/>
                </a:rPr>
                <a:t>Directora General de Políticas contra la Despoblación</a:t>
              </a:r>
            </a:p>
            <a:p>
              <a:pPr algn="r"/>
              <a:r>
                <a:rPr lang="es-ES" sz="1600" dirty="0">
                  <a:solidFill>
                    <a:srgbClr val="24475B"/>
                  </a:solidFill>
                  <a:latin typeface="Open Sans" panose="020B0606030504020204" pitchFamily="34" charset="0"/>
                  <a:ea typeface="Open Sans" panose="020B0606030504020204" pitchFamily="34" charset="0"/>
                  <a:cs typeface="Open Sans" panose="020B0606030504020204" pitchFamily="34" charset="0"/>
                </a:rPr>
                <a:t>Octubre 2023</a:t>
              </a:r>
            </a:p>
          </p:txBody>
        </p:sp>
      </p:grpSp>
      <p:pic>
        <p:nvPicPr>
          <p:cNvPr id="2" name="Imagen 1">
            <a:extLst>
              <a:ext uri="{FF2B5EF4-FFF2-40B4-BE49-F238E27FC236}">
                <a16:creationId xmlns:a16="http://schemas.microsoft.com/office/drawing/2014/main" id="{08414AB3-0D3F-FD6A-8C4F-910DD38DD2F1}"/>
              </a:ext>
            </a:extLst>
          </p:cNvPr>
          <p:cNvPicPr>
            <a:picLocks noChangeAspect="1"/>
          </p:cNvPicPr>
          <p:nvPr/>
        </p:nvPicPr>
        <p:blipFill rotWithShape="1">
          <a:blip r:embed="rId4">
            <a:extLst>
              <a:ext uri="{28A0092B-C50C-407E-A947-70E740481C1C}">
                <a14:useLocalDpi xmlns:a14="http://schemas.microsoft.com/office/drawing/2010/main" val="0"/>
              </a:ext>
            </a:extLst>
          </a:blip>
          <a:srcRect l="9822" t="33167" r="10225" b="41222"/>
          <a:stretch/>
        </p:blipFill>
        <p:spPr bwMode="auto">
          <a:xfrm>
            <a:off x="3776986" y="-16600"/>
            <a:ext cx="9754315" cy="3718169"/>
          </a:xfrm>
          <a:prstGeom prst="rect">
            <a:avLst/>
          </a:prstGeom>
          <a:noFill/>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0C7043FE-F8AA-8E79-B7E8-07E7DE852933}"/>
              </a:ext>
            </a:extLst>
          </p:cNvPr>
          <p:cNvSpPr txBox="1"/>
          <p:nvPr/>
        </p:nvSpPr>
        <p:spPr>
          <a:xfrm>
            <a:off x="3940134" y="3833965"/>
            <a:ext cx="9442302" cy="1477328"/>
          </a:xfrm>
          <a:prstGeom prst="rect">
            <a:avLst/>
          </a:prstGeom>
          <a:noFill/>
        </p:spPr>
        <p:txBody>
          <a:bodyPr wrap="square">
            <a:spAutoFit/>
          </a:bodyPr>
          <a:lstStyle/>
          <a:p>
            <a:pPr algn="ctr"/>
            <a:r>
              <a:rPr lang="es-ES" sz="2400" dirty="0">
                <a:solidFill>
                  <a:srgbClr val="24475B"/>
                </a:solidFill>
                <a:latin typeface="Open Sans ExtraBold" panose="020B0906030804020204" pitchFamily="34" charset="0"/>
                <a:ea typeface="Open Sans ExtraBold" panose="020B0906030804020204" pitchFamily="34" charset="0"/>
                <a:cs typeface="Open Sans ExtraBold" panose="020B0906030804020204" pitchFamily="34" charset="0"/>
              </a:rPr>
              <a:t>De la lucha contra la despoblación a la construcción de una Política Pública de cohesión socio-territorial</a:t>
            </a:r>
          </a:p>
          <a:p>
            <a:pPr algn="ctr"/>
            <a:endParaRPr lang="es-ES" sz="2400" dirty="0">
              <a:solidFill>
                <a:srgbClr val="24475B"/>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r>
              <a:rPr lang="es-ES" dirty="0">
                <a:solidFill>
                  <a:srgbClr val="24475B"/>
                </a:solidFill>
                <a:latin typeface="Open Sans ExtraBold" panose="020B0906030804020204" pitchFamily="34" charset="0"/>
                <a:ea typeface="Open Sans ExtraBold" panose="020B0906030804020204" pitchFamily="34" charset="0"/>
                <a:cs typeface="Open Sans ExtraBold" panose="020B0906030804020204" pitchFamily="34" charset="0"/>
              </a:rPr>
              <a:t>Derechos e igualdad de oportunidades en el territorio</a:t>
            </a:r>
          </a:p>
        </p:txBody>
      </p:sp>
      <p:grpSp>
        <p:nvGrpSpPr>
          <p:cNvPr id="5" name="Grupo 4">
            <a:extLst>
              <a:ext uri="{FF2B5EF4-FFF2-40B4-BE49-F238E27FC236}">
                <a16:creationId xmlns:a16="http://schemas.microsoft.com/office/drawing/2014/main" id="{0EFF8969-189B-C21E-2BF7-DDC8C411167A}"/>
              </a:ext>
            </a:extLst>
          </p:cNvPr>
          <p:cNvGrpSpPr/>
          <p:nvPr/>
        </p:nvGrpSpPr>
        <p:grpSpPr>
          <a:xfrm>
            <a:off x="-354802" y="-8404"/>
            <a:ext cx="4447498" cy="6911057"/>
            <a:chOff x="-335703" y="-11999"/>
            <a:chExt cx="4632337" cy="6911057"/>
          </a:xfrm>
        </p:grpSpPr>
        <p:sp>
          <p:nvSpPr>
            <p:cNvPr id="6" name="Rectángulo 5">
              <a:extLst>
                <a:ext uri="{FF2B5EF4-FFF2-40B4-BE49-F238E27FC236}">
                  <a16:creationId xmlns:a16="http://schemas.microsoft.com/office/drawing/2014/main" id="{AF66C83C-D2D3-E798-66B1-2EF2A1E8B8D8}"/>
                </a:ext>
              </a:extLst>
            </p:cNvPr>
            <p:cNvSpPr/>
            <p:nvPr/>
          </p:nvSpPr>
          <p:spPr>
            <a:xfrm>
              <a:off x="-7497" y="0"/>
              <a:ext cx="3997924" cy="6857998"/>
            </a:xfrm>
            <a:prstGeom prst="rect">
              <a:avLst/>
            </a:prstGeom>
            <a:gradFill flip="none" rotWithShape="1">
              <a:gsLst>
                <a:gs pos="0">
                  <a:srgbClr val="1AAB91">
                    <a:alpha val="71000"/>
                  </a:srgbClr>
                </a:gs>
                <a:gs pos="48000">
                  <a:srgbClr val="23C885"/>
                </a:gs>
                <a:gs pos="100000">
                  <a:srgbClr val="22CB84">
                    <a:alpha val="89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Imagen 6">
              <a:extLst>
                <a:ext uri="{FF2B5EF4-FFF2-40B4-BE49-F238E27FC236}">
                  <a16:creationId xmlns:a16="http://schemas.microsoft.com/office/drawing/2014/main" id="{DF7DB9C3-9B57-B9B9-E057-A42ED633782C}"/>
                </a:ext>
              </a:extLst>
            </p:cNvPr>
            <p:cNvPicPr>
              <a:picLocks noChangeAspect="1"/>
            </p:cNvPicPr>
            <p:nvPr/>
          </p:nvPicPr>
          <p:blipFill rotWithShape="1">
            <a:blip r:embed="rId5">
              <a:alphaModFix amt="20000"/>
            </a:blip>
            <a:srcRect t="32395" r="5170"/>
            <a:stretch/>
          </p:blipFill>
          <p:spPr>
            <a:xfrm>
              <a:off x="8691" y="2817890"/>
              <a:ext cx="4185722" cy="3614629"/>
            </a:xfrm>
            <a:prstGeom prst="rect">
              <a:avLst/>
            </a:prstGeom>
          </p:spPr>
        </p:pic>
        <p:grpSp>
          <p:nvGrpSpPr>
            <p:cNvPr id="9" name="Group 4">
              <a:extLst>
                <a:ext uri="{FF2B5EF4-FFF2-40B4-BE49-F238E27FC236}">
                  <a16:creationId xmlns:a16="http://schemas.microsoft.com/office/drawing/2014/main" id="{8B00CEEE-976D-8ED9-D146-6871B2AEF489}"/>
                </a:ext>
              </a:extLst>
            </p:cNvPr>
            <p:cNvGrpSpPr>
              <a:grpSpLocks noChangeAspect="1"/>
            </p:cNvGrpSpPr>
            <p:nvPr/>
          </p:nvGrpSpPr>
          <p:grpSpPr bwMode="auto">
            <a:xfrm>
              <a:off x="416168" y="2229334"/>
              <a:ext cx="3778245" cy="3202609"/>
              <a:chOff x="4228" y="1236"/>
              <a:chExt cx="2632" cy="2231"/>
            </a:xfrm>
            <a:solidFill>
              <a:srgbClr val="FFFFFF">
                <a:alpha val="18000"/>
              </a:srgbClr>
            </a:solidFill>
          </p:grpSpPr>
          <p:sp>
            <p:nvSpPr>
              <p:cNvPr id="29" name="Freeform 5">
                <a:extLst>
                  <a:ext uri="{FF2B5EF4-FFF2-40B4-BE49-F238E27FC236}">
                    <a16:creationId xmlns:a16="http://schemas.microsoft.com/office/drawing/2014/main" id="{7A8229BC-C550-982B-687B-ECD290927FE1}"/>
                  </a:ext>
                </a:extLst>
              </p:cNvPr>
              <p:cNvSpPr>
                <a:spLocks noEditPoints="1"/>
              </p:cNvSpPr>
              <p:nvPr/>
            </p:nvSpPr>
            <p:spPr bwMode="auto">
              <a:xfrm>
                <a:off x="4228" y="1236"/>
                <a:ext cx="2384" cy="2009"/>
              </a:xfrm>
              <a:custGeom>
                <a:avLst/>
                <a:gdLst>
                  <a:gd name="T0" fmla="*/ 14 w 1247"/>
                  <a:gd name="T1" fmla="*/ 118 h 1050"/>
                  <a:gd name="T2" fmla="*/ 10 w 1247"/>
                  <a:gd name="T3" fmla="*/ 79 h 1050"/>
                  <a:gd name="T4" fmla="*/ 55 w 1247"/>
                  <a:gd name="T5" fmla="*/ 54 h 1050"/>
                  <a:gd name="T6" fmla="*/ 100 w 1247"/>
                  <a:gd name="T7" fmla="*/ 25 h 1050"/>
                  <a:gd name="T8" fmla="*/ 161 w 1247"/>
                  <a:gd name="T9" fmla="*/ 2 h 1050"/>
                  <a:gd name="T10" fmla="*/ 274 w 1247"/>
                  <a:gd name="T11" fmla="*/ 34 h 1050"/>
                  <a:gd name="T12" fmla="*/ 350 w 1247"/>
                  <a:gd name="T13" fmla="*/ 27 h 1050"/>
                  <a:gd name="T14" fmla="*/ 455 w 1247"/>
                  <a:gd name="T15" fmla="*/ 58 h 1050"/>
                  <a:gd name="T16" fmla="*/ 581 w 1247"/>
                  <a:gd name="T17" fmla="*/ 56 h 1050"/>
                  <a:gd name="T18" fmla="*/ 645 w 1247"/>
                  <a:gd name="T19" fmla="*/ 55 h 1050"/>
                  <a:gd name="T20" fmla="*/ 756 w 1247"/>
                  <a:gd name="T21" fmla="*/ 71 h 1050"/>
                  <a:gd name="T22" fmla="*/ 777 w 1247"/>
                  <a:gd name="T23" fmla="*/ 105 h 1050"/>
                  <a:gd name="T24" fmla="*/ 836 w 1247"/>
                  <a:gd name="T25" fmla="*/ 113 h 1050"/>
                  <a:gd name="T26" fmla="*/ 878 w 1247"/>
                  <a:gd name="T27" fmla="*/ 129 h 1050"/>
                  <a:gd name="T28" fmla="*/ 969 w 1247"/>
                  <a:gd name="T29" fmla="*/ 143 h 1050"/>
                  <a:gd name="T30" fmla="*/ 1046 w 1247"/>
                  <a:gd name="T31" fmla="*/ 138 h 1050"/>
                  <a:gd name="T32" fmla="*/ 1098 w 1247"/>
                  <a:gd name="T33" fmla="*/ 167 h 1050"/>
                  <a:gd name="T34" fmla="*/ 1159 w 1247"/>
                  <a:gd name="T35" fmla="*/ 177 h 1050"/>
                  <a:gd name="T36" fmla="*/ 1229 w 1247"/>
                  <a:gd name="T37" fmla="*/ 164 h 1050"/>
                  <a:gd name="T38" fmla="*/ 1240 w 1247"/>
                  <a:gd name="T39" fmla="*/ 226 h 1050"/>
                  <a:gd name="T40" fmla="*/ 1141 w 1247"/>
                  <a:gd name="T41" fmla="*/ 320 h 1050"/>
                  <a:gd name="T42" fmla="*/ 1040 w 1247"/>
                  <a:gd name="T43" fmla="*/ 364 h 1050"/>
                  <a:gd name="T44" fmla="*/ 1014 w 1247"/>
                  <a:gd name="T45" fmla="*/ 415 h 1050"/>
                  <a:gd name="T46" fmla="*/ 937 w 1247"/>
                  <a:gd name="T47" fmla="*/ 506 h 1050"/>
                  <a:gd name="T48" fmla="*/ 940 w 1247"/>
                  <a:gd name="T49" fmla="*/ 655 h 1050"/>
                  <a:gd name="T50" fmla="*/ 935 w 1247"/>
                  <a:gd name="T51" fmla="*/ 696 h 1050"/>
                  <a:gd name="T52" fmla="*/ 887 w 1247"/>
                  <a:gd name="T53" fmla="*/ 746 h 1050"/>
                  <a:gd name="T54" fmla="*/ 864 w 1247"/>
                  <a:gd name="T55" fmla="*/ 800 h 1050"/>
                  <a:gd name="T56" fmla="*/ 829 w 1247"/>
                  <a:gd name="T57" fmla="*/ 839 h 1050"/>
                  <a:gd name="T58" fmla="*/ 753 w 1247"/>
                  <a:gd name="T59" fmla="*/ 894 h 1050"/>
                  <a:gd name="T60" fmla="*/ 688 w 1247"/>
                  <a:gd name="T61" fmla="*/ 942 h 1050"/>
                  <a:gd name="T62" fmla="*/ 567 w 1247"/>
                  <a:gd name="T63" fmla="*/ 956 h 1050"/>
                  <a:gd name="T64" fmla="*/ 485 w 1247"/>
                  <a:gd name="T65" fmla="*/ 955 h 1050"/>
                  <a:gd name="T66" fmla="*/ 393 w 1247"/>
                  <a:gd name="T67" fmla="*/ 996 h 1050"/>
                  <a:gd name="T68" fmla="*/ 338 w 1247"/>
                  <a:gd name="T69" fmla="*/ 1044 h 1050"/>
                  <a:gd name="T70" fmla="*/ 293 w 1247"/>
                  <a:gd name="T71" fmla="*/ 1019 h 1050"/>
                  <a:gd name="T72" fmla="*/ 249 w 1247"/>
                  <a:gd name="T73" fmla="*/ 920 h 1050"/>
                  <a:gd name="T74" fmla="*/ 148 w 1247"/>
                  <a:gd name="T75" fmla="*/ 851 h 1050"/>
                  <a:gd name="T76" fmla="*/ 172 w 1247"/>
                  <a:gd name="T77" fmla="*/ 778 h 1050"/>
                  <a:gd name="T78" fmla="*/ 200 w 1247"/>
                  <a:gd name="T79" fmla="*/ 754 h 1050"/>
                  <a:gd name="T80" fmla="*/ 175 w 1247"/>
                  <a:gd name="T81" fmla="*/ 684 h 1050"/>
                  <a:gd name="T82" fmla="*/ 189 w 1247"/>
                  <a:gd name="T83" fmla="*/ 622 h 1050"/>
                  <a:gd name="T84" fmla="*/ 154 w 1247"/>
                  <a:gd name="T85" fmla="*/ 555 h 1050"/>
                  <a:gd name="T86" fmla="*/ 215 w 1247"/>
                  <a:gd name="T87" fmla="*/ 528 h 1050"/>
                  <a:gd name="T88" fmla="*/ 227 w 1247"/>
                  <a:gd name="T89" fmla="*/ 466 h 1050"/>
                  <a:gd name="T90" fmla="*/ 230 w 1247"/>
                  <a:gd name="T91" fmla="*/ 429 h 1050"/>
                  <a:gd name="T92" fmla="*/ 233 w 1247"/>
                  <a:gd name="T93" fmla="*/ 368 h 1050"/>
                  <a:gd name="T94" fmla="*/ 277 w 1247"/>
                  <a:gd name="T95" fmla="*/ 327 h 1050"/>
                  <a:gd name="T96" fmla="*/ 264 w 1247"/>
                  <a:gd name="T97" fmla="*/ 271 h 1050"/>
                  <a:gd name="T98" fmla="*/ 208 w 1247"/>
                  <a:gd name="T99" fmla="*/ 250 h 1050"/>
                  <a:gd name="T100" fmla="*/ 152 w 1247"/>
                  <a:gd name="T101" fmla="*/ 258 h 1050"/>
                  <a:gd name="T102" fmla="*/ 108 w 1247"/>
                  <a:gd name="T103" fmla="*/ 235 h 1050"/>
                  <a:gd name="T104" fmla="*/ 33 w 1247"/>
                  <a:gd name="T105" fmla="*/ 254 h 1050"/>
                  <a:gd name="T106" fmla="*/ 38 w 1247"/>
                  <a:gd name="T107" fmla="*/ 204 h 1050"/>
                  <a:gd name="T108" fmla="*/ 37 w 1247"/>
                  <a:gd name="T109" fmla="*/ 164 h 1050"/>
                  <a:gd name="T110" fmla="*/ 858 w 1247"/>
                  <a:gd name="T111" fmla="*/ 811 h 1050"/>
                  <a:gd name="T112" fmla="*/ 27 w 1247"/>
                  <a:gd name="T113" fmla="*/ 136 h 1050"/>
                  <a:gd name="T114" fmla="*/ 27 w 1247"/>
                  <a:gd name="T115" fmla="*/ 136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7" h="1050">
                    <a:moveTo>
                      <a:pt x="32" y="167"/>
                    </a:moveTo>
                    <a:cubicBezTo>
                      <a:pt x="17" y="167"/>
                      <a:pt x="14" y="161"/>
                      <a:pt x="21" y="149"/>
                    </a:cubicBezTo>
                    <a:cubicBezTo>
                      <a:pt x="22" y="146"/>
                      <a:pt x="22" y="140"/>
                      <a:pt x="21" y="139"/>
                    </a:cubicBezTo>
                    <a:cubicBezTo>
                      <a:pt x="12" y="134"/>
                      <a:pt x="12" y="127"/>
                      <a:pt x="14" y="118"/>
                    </a:cubicBezTo>
                    <a:cubicBezTo>
                      <a:pt x="14" y="117"/>
                      <a:pt x="13" y="116"/>
                      <a:pt x="13" y="115"/>
                    </a:cubicBezTo>
                    <a:cubicBezTo>
                      <a:pt x="9" y="116"/>
                      <a:pt x="6" y="118"/>
                      <a:pt x="1" y="120"/>
                    </a:cubicBezTo>
                    <a:cubicBezTo>
                      <a:pt x="1" y="110"/>
                      <a:pt x="0" y="101"/>
                      <a:pt x="1" y="93"/>
                    </a:cubicBezTo>
                    <a:cubicBezTo>
                      <a:pt x="2" y="88"/>
                      <a:pt x="8" y="84"/>
                      <a:pt x="10" y="79"/>
                    </a:cubicBezTo>
                    <a:cubicBezTo>
                      <a:pt x="12" y="72"/>
                      <a:pt x="17" y="72"/>
                      <a:pt x="22" y="71"/>
                    </a:cubicBezTo>
                    <a:cubicBezTo>
                      <a:pt x="25" y="71"/>
                      <a:pt x="27" y="69"/>
                      <a:pt x="29" y="68"/>
                    </a:cubicBezTo>
                    <a:cubicBezTo>
                      <a:pt x="35" y="63"/>
                      <a:pt x="41" y="58"/>
                      <a:pt x="47" y="53"/>
                    </a:cubicBezTo>
                    <a:cubicBezTo>
                      <a:pt x="49" y="52"/>
                      <a:pt x="53" y="53"/>
                      <a:pt x="55" y="54"/>
                    </a:cubicBezTo>
                    <a:cubicBezTo>
                      <a:pt x="58" y="55"/>
                      <a:pt x="60" y="60"/>
                      <a:pt x="62" y="60"/>
                    </a:cubicBezTo>
                    <a:cubicBezTo>
                      <a:pt x="68" y="59"/>
                      <a:pt x="74" y="58"/>
                      <a:pt x="80" y="56"/>
                    </a:cubicBezTo>
                    <a:cubicBezTo>
                      <a:pt x="86" y="54"/>
                      <a:pt x="91" y="50"/>
                      <a:pt x="97" y="47"/>
                    </a:cubicBezTo>
                    <a:cubicBezTo>
                      <a:pt x="98" y="41"/>
                      <a:pt x="99" y="33"/>
                      <a:pt x="100" y="25"/>
                    </a:cubicBezTo>
                    <a:cubicBezTo>
                      <a:pt x="111" y="26"/>
                      <a:pt x="118" y="21"/>
                      <a:pt x="123" y="14"/>
                    </a:cubicBezTo>
                    <a:cubicBezTo>
                      <a:pt x="129" y="5"/>
                      <a:pt x="139" y="6"/>
                      <a:pt x="146" y="1"/>
                    </a:cubicBezTo>
                    <a:cubicBezTo>
                      <a:pt x="147" y="1"/>
                      <a:pt x="149" y="1"/>
                      <a:pt x="149" y="2"/>
                    </a:cubicBezTo>
                    <a:cubicBezTo>
                      <a:pt x="153" y="8"/>
                      <a:pt x="157" y="6"/>
                      <a:pt x="161" y="2"/>
                    </a:cubicBezTo>
                    <a:cubicBezTo>
                      <a:pt x="163" y="1"/>
                      <a:pt x="166" y="0"/>
                      <a:pt x="167" y="1"/>
                    </a:cubicBezTo>
                    <a:cubicBezTo>
                      <a:pt x="179" y="10"/>
                      <a:pt x="196" y="9"/>
                      <a:pt x="204" y="25"/>
                    </a:cubicBezTo>
                    <a:cubicBezTo>
                      <a:pt x="209" y="34"/>
                      <a:pt x="220" y="33"/>
                      <a:pt x="228" y="33"/>
                    </a:cubicBezTo>
                    <a:cubicBezTo>
                      <a:pt x="244" y="35"/>
                      <a:pt x="259" y="34"/>
                      <a:pt x="274" y="34"/>
                    </a:cubicBezTo>
                    <a:cubicBezTo>
                      <a:pt x="282" y="34"/>
                      <a:pt x="291" y="33"/>
                      <a:pt x="299" y="33"/>
                    </a:cubicBezTo>
                    <a:cubicBezTo>
                      <a:pt x="301" y="33"/>
                      <a:pt x="304" y="31"/>
                      <a:pt x="306" y="32"/>
                    </a:cubicBezTo>
                    <a:cubicBezTo>
                      <a:pt x="318" y="38"/>
                      <a:pt x="329" y="33"/>
                      <a:pt x="338" y="26"/>
                    </a:cubicBezTo>
                    <a:cubicBezTo>
                      <a:pt x="344" y="21"/>
                      <a:pt x="349" y="24"/>
                      <a:pt x="350" y="27"/>
                    </a:cubicBezTo>
                    <a:cubicBezTo>
                      <a:pt x="356" y="38"/>
                      <a:pt x="366" y="37"/>
                      <a:pt x="374" y="38"/>
                    </a:cubicBezTo>
                    <a:cubicBezTo>
                      <a:pt x="385" y="39"/>
                      <a:pt x="396" y="39"/>
                      <a:pt x="405" y="47"/>
                    </a:cubicBezTo>
                    <a:cubicBezTo>
                      <a:pt x="408" y="51"/>
                      <a:pt x="416" y="50"/>
                      <a:pt x="422" y="51"/>
                    </a:cubicBezTo>
                    <a:cubicBezTo>
                      <a:pt x="433" y="53"/>
                      <a:pt x="444" y="56"/>
                      <a:pt x="455" y="58"/>
                    </a:cubicBezTo>
                    <a:cubicBezTo>
                      <a:pt x="478" y="62"/>
                      <a:pt x="501" y="61"/>
                      <a:pt x="523" y="53"/>
                    </a:cubicBezTo>
                    <a:cubicBezTo>
                      <a:pt x="530" y="49"/>
                      <a:pt x="538" y="46"/>
                      <a:pt x="546" y="49"/>
                    </a:cubicBezTo>
                    <a:cubicBezTo>
                      <a:pt x="548" y="49"/>
                      <a:pt x="550" y="49"/>
                      <a:pt x="551" y="48"/>
                    </a:cubicBezTo>
                    <a:cubicBezTo>
                      <a:pt x="564" y="40"/>
                      <a:pt x="572" y="48"/>
                      <a:pt x="581" y="56"/>
                    </a:cubicBezTo>
                    <a:cubicBezTo>
                      <a:pt x="582" y="57"/>
                      <a:pt x="584" y="57"/>
                      <a:pt x="586" y="58"/>
                    </a:cubicBezTo>
                    <a:cubicBezTo>
                      <a:pt x="591" y="59"/>
                      <a:pt x="596" y="60"/>
                      <a:pt x="600" y="62"/>
                    </a:cubicBezTo>
                    <a:cubicBezTo>
                      <a:pt x="606" y="66"/>
                      <a:pt x="612" y="66"/>
                      <a:pt x="617" y="60"/>
                    </a:cubicBezTo>
                    <a:cubicBezTo>
                      <a:pt x="625" y="50"/>
                      <a:pt x="636" y="53"/>
                      <a:pt x="645" y="55"/>
                    </a:cubicBezTo>
                    <a:cubicBezTo>
                      <a:pt x="656" y="57"/>
                      <a:pt x="665" y="64"/>
                      <a:pt x="675" y="69"/>
                    </a:cubicBezTo>
                    <a:cubicBezTo>
                      <a:pt x="692" y="76"/>
                      <a:pt x="709" y="72"/>
                      <a:pt x="725" y="63"/>
                    </a:cubicBezTo>
                    <a:cubicBezTo>
                      <a:pt x="731" y="60"/>
                      <a:pt x="735" y="58"/>
                      <a:pt x="741" y="65"/>
                    </a:cubicBezTo>
                    <a:cubicBezTo>
                      <a:pt x="744" y="69"/>
                      <a:pt x="751" y="69"/>
                      <a:pt x="756" y="71"/>
                    </a:cubicBezTo>
                    <a:cubicBezTo>
                      <a:pt x="757" y="71"/>
                      <a:pt x="759" y="71"/>
                      <a:pt x="760" y="71"/>
                    </a:cubicBezTo>
                    <a:cubicBezTo>
                      <a:pt x="777" y="74"/>
                      <a:pt x="784" y="73"/>
                      <a:pt x="778" y="95"/>
                    </a:cubicBezTo>
                    <a:cubicBezTo>
                      <a:pt x="777" y="98"/>
                      <a:pt x="775" y="101"/>
                      <a:pt x="774" y="104"/>
                    </a:cubicBezTo>
                    <a:cubicBezTo>
                      <a:pt x="775" y="104"/>
                      <a:pt x="776" y="105"/>
                      <a:pt x="777" y="105"/>
                    </a:cubicBezTo>
                    <a:cubicBezTo>
                      <a:pt x="777" y="101"/>
                      <a:pt x="777" y="98"/>
                      <a:pt x="777" y="95"/>
                    </a:cubicBezTo>
                    <a:cubicBezTo>
                      <a:pt x="783" y="96"/>
                      <a:pt x="790" y="93"/>
                      <a:pt x="793" y="103"/>
                    </a:cubicBezTo>
                    <a:cubicBezTo>
                      <a:pt x="794" y="107"/>
                      <a:pt x="805" y="108"/>
                      <a:pt x="812" y="110"/>
                    </a:cubicBezTo>
                    <a:cubicBezTo>
                      <a:pt x="820" y="113"/>
                      <a:pt x="827" y="117"/>
                      <a:pt x="836" y="113"/>
                    </a:cubicBezTo>
                    <a:cubicBezTo>
                      <a:pt x="838" y="112"/>
                      <a:pt x="842" y="115"/>
                      <a:pt x="842" y="116"/>
                    </a:cubicBezTo>
                    <a:cubicBezTo>
                      <a:pt x="843" y="125"/>
                      <a:pt x="853" y="126"/>
                      <a:pt x="856" y="132"/>
                    </a:cubicBezTo>
                    <a:cubicBezTo>
                      <a:pt x="857" y="132"/>
                      <a:pt x="858" y="133"/>
                      <a:pt x="858" y="133"/>
                    </a:cubicBezTo>
                    <a:cubicBezTo>
                      <a:pt x="865" y="132"/>
                      <a:pt x="871" y="130"/>
                      <a:pt x="878" y="129"/>
                    </a:cubicBezTo>
                    <a:cubicBezTo>
                      <a:pt x="889" y="126"/>
                      <a:pt x="897" y="133"/>
                      <a:pt x="903" y="139"/>
                    </a:cubicBezTo>
                    <a:cubicBezTo>
                      <a:pt x="909" y="146"/>
                      <a:pt x="913" y="145"/>
                      <a:pt x="921" y="144"/>
                    </a:cubicBezTo>
                    <a:cubicBezTo>
                      <a:pt x="932" y="142"/>
                      <a:pt x="944" y="144"/>
                      <a:pt x="955" y="144"/>
                    </a:cubicBezTo>
                    <a:cubicBezTo>
                      <a:pt x="960" y="144"/>
                      <a:pt x="964" y="144"/>
                      <a:pt x="969" y="143"/>
                    </a:cubicBezTo>
                    <a:cubicBezTo>
                      <a:pt x="977" y="143"/>
                      <a:pt x="973" y="136"/>
                      <a:pt x="974" y="132"/>
                    </a:cubicBezTo>
                    <a:cubicBezTo>
                      <a:pt x="978" y="120"/>
                      <a:pt x="978" y="120"/>
                      <a:pt x="990" y="123"/>
                    </a:cubicBezTo>
                    <a:cubicBezTo>
                      <a:pt x="1000" y="126"/>
                      <a:pt x="1011" y="126"/>
                      <a:pt x="1020" y="131"/>
                    </a:cubicBezTo>
                    <a:cubicBezTo>
                      <a:pt x="1029" y="136"/>
                      <a:pt x="1038" y="135"/>
                      <a:pt x="1046" y="138"/>
                    </a:cubicBezTo>
                    <a:cubicBezTo>
                      <a:pt x="1051" y="139"/>
                      <a:pt x="1055" y="148"/>
                      <a:pt x="1058" y="154"/>
                    </a:cubicBezTo>
                    <a:cubicBezTo>
                      <a:pt x="1061" y="160"/>
                      <a:pt x="1060" y="167"/>
                      <a:pt x="1062" y="175"/>
                    </a:cubicBezTo>
                    <a:cubicBezTo>
                      <a:pt x="1068" y="171"/>
                      <a:pt x="1072" y="165"/>
                      <a:pt x="1078" y="164"/>
                    </a:cubicBezTo>
                    <a:cubicBezTo>
                      <a:pt x="1084" y="163"/>
                      <a:pt x="1092" y="164"/>
                      <a:pt x="1098" y="167"/>
                    </a:cubicBezTo>
                    <a:cubicBezTo>
                      <a:pt x="1104" y="169"/>
                      <a:pt x="1112" y="169"/>
                      <a:pt x="1113" y="178"/>
                    </a:cubicBezTo>
                    <a:cubicBezTo>
                      <a:pt x="1113" y="178"/>
                      <a:pt x="1118" y="179"/>
                      <a:pt x="1118" y="179"/>
                    </a:cubicBezTo>
                    <a:cubicBezTo>
                      <a:pt x="1122" y="170"/>
                      <a:pt x="1131" y="170"/>
                      <a:pt x="1138" y="170"/>
                    </a:cubicBezTo>
                    <a:cubicBezTo>
                      <a:pt x="1145" y="171"/>
                      <a:pt x="1152" y="174"/>
                      <a:pt x="1159" y="177"/>
                    </a:cubicBezTo>
                    <a:cubicBezTo>
                      <a:pt x="1163" y="179"/>
                      <a:pt x="1173" y="177"/>
                      <a:pt x="1175" y="172"/>
                    </a:cubicBezTo>
                    <a:cubicBezTo>
                      <a:pt x="1176" y="171"/>
                      <a:pt x="1176" y="170"/>
                      <a:pt x="1177" y="170"/>
                    </a:cubicBezTo>
                    <a:cubicBezTo>
                      <a:pt x="1193" y="163"/>
                      <a:pt x="1209" y="153"/>
                      <a:pt x="1227" y="163"/>
                    </a:cubicBezTo>
                    <a:cubicBezTo>
                      <a:pt x="1227" y="164"/>
                      <a:pt x="1229" y="164"/>
                      <a:pt x="1229" y="164"/>
                    </a:cubicBezTo>
                    <a:cubicBezTo>
                      <a:pt x="1228" y="178"/>
                      <a:pt x="1241" y="173"/>
                      <a:pt x="1247" y="178"/>
                    </a:cubicBezTo>
                    <a:cubicBezTo>
                      <a:pt x="1244" y="192"/>
                      <a:pt x="1240" y="196"/>
                      <a:pt x="1228" y="194"/>
                    </a:cubicBezTo>
                    <a:cubicBezTo>
                      <a:pt x="1228" y="197"/>
                      <a:pt x="1227" y="201"/>
                      <a:pt x="1228" y="202"/>
                    </a:cubicBezTo>
                    <a:cubicBezTo>
                      <a:pt x="1240" y="206"/>
                      <a:pt x="1238" y="218"/>
                      <a:pt x="1240" y="226"/>
                    </a:cubicBezTo>
                    <a:cubicBezTo>
                      <a:pt x="1241" y="232"/>
                      <a:pt x="1239" y="241"/>
                      <a:pt x="1234" y="244"/>
                    </a:cubicBezTo>
                    <a:cubicBezTo>
                      <a:pt x="1224" y="251"/>
                      <a:pt x="1216" y="263"/>
                      <a:pt x="1204" y="270"/>
                    </a:cubicBezTo>
                    <a:cubicBezTo>
                      <a:pt x="1187" y="281"/>
                      <a:pt x="1168" y="290"/>
                      <a:pt x="1152" y="303"/>
                    </a:cubicBezTo>
                    <a:cubicBezTo>
                      <a:pt x="1147" y="307"/>
                      <a:pt x="1143" y="313"/>
                      <a:pt x="1141" y="320"/>
                    </a:cubicBezTo>
                    <a:cubicBezTo>
                      <a:pt x="1139" y="327"/>
                      <a:pt x="1133" y="329"/>
                      <a:pt x="1128" y="331"/>
                    </a:cubicBezTo>
                    <a:cubicBezTo>
                      <a:pt x="1112" y="336"/>
                      <a:pt x="1095" y="340"/>
                      <a:pt x="1079" y="346"/>
                    </a:cubicBezTo>
                    <a:cubicBezTo>
                      <a:pt x="1067" y="350"/>
                      <a:pt x="1056" y="357"/>
                      <a:pt x="1044" y="363"/>
                    </a:cubicBezTo>
                    <a:cubicBezTo>
                      <a:pt x="1043" y="363"/>
                      <a:pt x="1041" y="365"/>
                      <a:pt x="1040" y="364"/>
                    </a:cubicBezTo>
                    <a:cubicBezTo>
                      <a:pt x="1024" y="362"/>
                      <a:pt x="1019" y="374"/>
                      <a:pt x="1011" y="384"/>
                    </a:cubicBezTo>
                    <a:cubicBezTo>
                      <a:pt x="1009" y="388"/>
                      <a:pt x="1006" y="391"/>
                      <a:pt x="1003" y="396"/>
                    </a:cubicBezTo>
                    <a:cubicBezTo>
                      <a:pt x="1006" y="398"/>
                      <a:pt x="1010" y="400"/>
                      <a:pt x="1013" y="403"/>
                    </a:cubicBezTo>
                    <a:cubicBezTo>
                      <a:pt x="1018" y="407"/>
                      <a:pt x="1018" y="411"/>
                      <a:pt x="1014" y="415"/>
                    </a:cubicBezTo>
                    <a:cubicBezTo>
                      <a:pt x="1009" y="420"/>
                      <a:pt x="1004" y="426"/>
                      <a:pt x="999" y="430"/>
                    </a:cubicBezTo>
                    <a:cubicBezTo>
                      <a:pt x="994" y="433"/>
                      <a:pt x="989" y="434"/>
                      <a:pt x="982" y="437"/>
                    </a:cubicBezTo>
                    <a:cubicBezTo>
                      <a:pt x="975" y="449"/>
                      <a:pt x="967" y="464"/>
                      <a:pt x="957" y="479"/>
                    </a:cubicBezTo>
                    <a:cubicBezTo>
                      <a:pt x="951" y="488"/>
                      <a:pt x="941" y="496"/>
                      <a:pt x="937" y="506"/>
                    </a:cubicBezTo>
                    <a:cubicBezTo>
                      <a:pt x="928" y="528"/>
                      <a:pt x="910" y="547"/>
                      <a:pt x="904" y="571"/>
                    </a:cubicBezTo>
                    <a:cubicBezTo>
                      <a:pt x="903" y="576"/>
                      <a:pt x="901" y="583"/>
                      <a:pt x="903" y="587"/>
                    </a:cubicBezTo>
                    <a:cubicBezTo>
                      <a:pt x="911" y="609"/>
                      <a:pt x="911" y="633"/>
                      <a:pt x="930" y="650"/>
                    </a:cubicBezTo>
                    <a:cubicBezTo>
                      <a:pt x="933" y="652"/>
                      <a:pt x="937" y="653"/>
                      <a:pt x="940" y="655"/>
                    </a:cubicBezTo>
                    <a:cubicBezTo>
                      <a:pt x="945" y="657"/>
                      <a:pt x="950" y="658"/>
                      <a:pt x="955" y="661"/>
                    </a:cubicBezTo>
                    <a:cubicBezTo>
                      <a:pt x="964" y="668"/>
                      <a:pt x="964" y="674"/>
                      <a:pt x="956" y="681"/>
                    </a:cubicBezTo>
                    <a:cubicBezTo>
                      <a:pt x="951" y="686"/>
                      <a:pt x="945" y="688"/>
                      <a:pt x="940" y="692"/>
                    </a:cubicBezTo>
                    <a:cubicBezTo>
                      <a:pt x="938" y="693"/>
                      <a:pt x="935" y="694"/>
                      <a:pt x="935" y="696"/>
                    </a:cubicBezTo>
                    <a:cubicBezTo>
                      <a:pt x="933" y="706"/>
                      <a:pt x="925" y="707"/>
                      <a:pt x="917" y="709"/>
                    </a:cubicBezTo>
                    <a:cubicBezTo>
                      <a:pt x="908" y="713"/>
                      <a:pt x="898" y="715"/>
                      <a:pt x="898" y="728"/>
                    </a:cubicBezTo>
                    <a:cubicBezTo>
                      <a:pt x="898" y="729"/>
                      <a:pt x="897" y="731"/>
                      <a:pt x="897" y="731"/>
                    </a:cubicBezTo>
                    <a:cubicBezTo>
                      <a:pt x="885" y="731"/>
                      <a:pt x="888" y="740"/>
                      <a:pt x="887" y="746"/>
                    </a:cubicBezTo>
                    <a:cubicBezTo>
                      <a:pt x="887" y="749"/>
                      <a:pt x="884" y="751"/>
                      <a:pt x="883" y="753"/>
                    </a:cubicBezTo>
                    <a:cubicBezTo>
                      <a:pt x="880" y="757"/>
                      <a:pt x="874" y="761"/>
                      <a:pt x="875" y="764"/>
                    </a:cubicBezTo>
                    <a:cubicBezTo>
                      <a:pt x="875" y="775"/>
                      <a:pt x="871" y="783"/>
                      <a:pt x="866" y="792"/>
                    </a:cubicBezTo>
                    <a:cubicBezTo>
                      <a:pt x="864" y="794"/>
                      <a:pt x="863" y="797"/>
                      <a:pt x="864" y="800"/>
                    </a:cubicBezTo>
                    <a:cubicBezTo>
                      <a:pt x="865" y="807"/>
                      <a:pt x="867" y="814"/>
                      <a:pt x="869" y="821"/>
                    </a:cubicBezTo>
                    <a:cubicBezTo>
                      <a:pt x="871" y="828"/>
                      <a:pt x="867" y="834"/>
                      <a:pt x="856" y="836"/>
                    </a:cubicBezTo>
                    <a:cubicBezTo>
                      <a:pt x="849" y="838"/>
                      <a:pt x="842" y="837"/>
                      <a:pt x="835" y="837"/>
                    </a:cubicBezTo>
                    <a:cubicBezTo>
                      <a:pt x="833" y="837"/>
                      <a:pt x="829" y="838"/>
                      <a:pt x="829" y="839"/>
                    </a:cubicBezTo>
                    <a:cubicBezTo>
                      <a:pt x="826" y="846"/>
                      <a:pt x="822" y="843"/>
                      <a:pt x="818" y="841"/>
                    </a:cubicBezTo>
                    <a:cubicBezTo>
                      <a:pt x="806" y="836"/>
                      <a:pt x="796" y="841"/>
                      <a:pt x="789" y="852"/>
                    </a:cubicBezTo>
                    <a:cubicBezTo>
                      <a:pt x="787" y="855"/>
                      <a:pt x="784" y="859"/>
                      <a:pt x="781" y="860"/>
                    </a:cubicBezTo>
                    <a:cubicBezTo>
                      <a:pt x="766" y="867"/>
                      <a:pt x="758" y="879"/>
                      <a:pt x="753" y="894"/>
                    </a:cubicBezTo>
                    <a:cubicBezTo>
                      <a:pt x="749" y="906"/>
                      <a:pt x="747" y="919"/>
                      <a:pt x="738" y="929"/>
                    </a:cubicBezTo>
                    <a:cubicBezTo>
                      <a:pt x="732" y="935"/>
                      <a:pt x="728" y="943"/>
                      <a:pt x="722" y="949"/>
                    </a:cubicBezTo>
                    <a:cubicBezTo>
                      <a:pt x="716" y="955"/>
                      <a:pt x="711" y="954"/>
                      <a:pt x="705" y="947"/>
                    </a:cubicBezTo>
                    <a:cubicBezTo>
                      <a:pt x="700" y="942"/>
                      <a:pt x="697" y="935"/>
                      <a:pt x="688" y="942"/>
                    </a:cubicBezTo>
                    <a:cubicBezTo>
                      <a:pt x="676" y="937"/>
                      <a:pt x="672" y="945"/>
                      <a:pt x="667" y="954"/>
                    </a:cubicBezTo>
                    <a:cubicBezTo>
                      <a:pt x="664" y="961"/>
                      <a:pt x="647" y="962"/>
                      <a:pt x="638" y="956"/>
                    </a:cubicBezTo>
                    <a:cubicBezTo>
                      <a:pt x="622" y="946"/>
                      <a:pt x="605" y="950"/>
                      <a:pt x="589" y="954"/>
                    </a:cubicBezTo>
                    <a:cubicBezTo>
                      <a:pt x="582" y="956"/>
                      <a:pt x="575" y="958"/>
                      <a:pt x="567" y="956"/>
                    </a:cubicBezTo>
                    <a:cubicBezTo>
                      <a:pt x="561" y="954"/>
                      <a:pt x="554" y="950"/>
                      <a:pt x="547" y="955"/>
                    </a:cubicBezTo>
                    <a:cubicBezTo>
                      <a:pt x="546" y="955"/>
                      <a:pt x="544" y="955"/>
                      <a:pt x="543" y="954"/>
                    </a:cubicBezTo>
                    <a:cubicBezTo>
                      <a:pt x="538" y="950"/>
                      <a:pt x="532" y="952"/>
                      <a:pt x="526" y="952"/>
                    </a:cubicBezTo>
                    <a:cubicBezTo>
                      <a:pt x="512" y="954"/>
                      <a:pt x="499" y="955"/>
                      <a:pt x="485" y="955"/>
                    </a:cubicBezTo>
                    <a:cubicBezTo>
                      <a:pt x="478" y="955"/>
                      <a:pt x="474" y="958"/>
                      <a:pt x="469" y="963"/>
                    </a:cubicBezTo>
                    <a:cubicBezTo>
                      <a:pt x="463" y="971"/>
                      <a:pt x="454" y="977"/>
                      <a:pt x="446" y="984"/>
                    </a:cubicBezTo>
                    <a:cubicBezTo>
                      <a:pt x="443" y="986"/>
                      <a:pt x="437" y="987"/>
                      <a:pt x="434" y="985"/>
                    </a:cubicBezTo>
                    <a:cubicBezTo>
                      <a:pt x="418" y="979"/>
                      <a:pt x="405" y="989"/>
                      <a:pt x="393" y="996"/>
                    </a:cubicBezTo>
                    <a:cubicBezTo>
                      <a:pt x="385" y="1000"/>
                      <a:pt x="383" y="1012"/>
                      <a:pt x="378" y="1020"/>
                    </a:cubicBezTo>
                    <a:cubicBezTo>
                      <a:pt x="376" y="1023"/>
                      <a:pt x="373" y="1025"/>
                      <a:pt x="371" y="1028"/>
                    </a:cubicBezTo>
                    <a:cubicBezTo>
                      <a:pt x="370" y="1029"/>
                      <a:pt x="368" y="1031"/>
                      <a:pt x="367" y="1033"/>
                    </a:cubicBezTo>
                    <a:cubicBezTo>
                      <a:pt x="365" y="1043"/>
                      <a:pt x="348" y="1050"/>
                      <a:pt x="338" y="1044"/>
                    </a:cubicBezTo>
                    <a:cubicBezTo>
                      <a:pt x="336" y="1042"/>
                      <a:pt x="332" y="1042"/>
                      <a:pt x="329" y="1040"/>
                    </a:cubicBezTo>
                    <a:cubicBezTo>
                      <a:pt x="326" y="1038"/>
                      <a:pt x="321" y="1037"/>
                      <a:pt x="318" y="1034"/>
                    </a:cubicBezTo>
                    <a:cubicBezTo>
                      <a:pt x="313" y="1026"/>
                      <a:pt x="308" y="1021"/>
                      <a:pt x="298" y="1023"/>
                    </a:cubicBezTo>
                    <a:cubicBezTo>
                      <a:pt x="297" y="1023"/>
                      <a:pt x="294" y="1021"/>
                      <a:pt x="293" y="1019"/>
                    </a:cubicBezTo>
                    <a:cubicBezTo>
                      <a:pt x="284" y="1005"/>
                      <a:pt x="276" y="991"/>
                      <a:pt x="267" y="977"/>
                    </a:cubicBezTo>
                    <a:cubicBezTo>
                      <a:pt x="272" y="966"/>
                      <a:pt x="263" y="965"/>
                      <a:pt x="258" y="959"/>
                    </a:cubicBezTo>
                    <a:cubicBezTo>
                      <a:pt x="254" y="954"/>
                      <a:pt x="252" y="948"/>
                      <a:pt x="256" y="939"/>
                    </a:cubicBezTo>
                    <a:cubicBezTo>
                      <a:pt x="258" y="935"/>
                      <a:pt x="254" y="925"/>
                      <a:pt x="249" y="920"/>
                    </a:cubicBezTo>
                    <a:cubicBezTo>
                      <a:pt x="237" y="906"/>
                      <a:pt x="220" y="897"/>
                      <a:pt x="204" y="889"/>
                    </a:cubicBezTo>
                    <a:cubicBezTo>
                      <a:pt x="190" y="882"/>
                      <a:pt x="176" y="880"/>
                      <a:pt x="161" y="887"/>
                    </a:cubicBezTo>
                    <a:cubicBezTo>
                      <a:pt x="157" y="889"/>
                      <a:pt x="153" y="887"/>
                      <a:pt x="152" y="881"/>
                    </a:cubicBezTo>
                    <a:cubicBezTo>
                      <a:pt x="151" y="871"/>
                      <a:pt x="150" y="861"/>
                      <a:pt x="148" y="851"/>
                    </a:cubicBezTo>
                    <a:cubicBezTo>
                      <a:pt x="148" y="850"/>
                      <a:pt x="148" y="849"/>
                      <a:pt x="148" y="848"/>
                    </a:cubicBezTo>
                    <a:cubicBezTo>
                      <a:pt x="139" y="833"/>
                      <a:pt x="146" y="820"/>
                      <a:pt x="154" y="807"/>
                    </a:cubicBezTo>
                    <a:cubicBezTo>
                      <a:pt x="156" y="805"/>
                      <a:pt x="158" y="802"/>
                      <a:pt x="160" y="800"/>
                    </a:cubicBezTo>
                    <a:cubicBezTo>
                      <a:pt x="166" y="794"/>
                      <a:pt x="172" y="787"/>
                      <a:pt x="172" y="778"/>
                    </a:cubicBezTo>
                    <a:cubicBezTo>
                      <a:pt x="172" y="776"/>
                      <a:pt x="174" y="773"/>
                      <a:pt x="175" y="772"/>
                    </a:cubicBezTo>
                    <a:cubicBezTo>
                      <a:pt x="183" y="770"/>
                      <a:pt x="191" y="768"/>
                      <a:pt x="200" y="766"/>
                    </a:cubicBezTo>
                    <a:cubicBezTo>
                      <a:pt x="201" y="764"/>
                      <a:pt x="203" y="759"/>
                      <a:pt x="205" y="754"/>
                    </a:cubicBezTo>
                    <a:cubicBezTo>
                      <a:pt x="203" y="754"/>
                      <a:pt x="201" y="753"/>
                      <a:pt x="200" y="754"/>
                    </a:cubicBezTo>
                    <a:cubicBezTo>
                      <a:pt x="194" y="757"/>
                      <a:pt x="191" y="754"/>
                      <a:pt x="189" y="749"/>
                    </a:cubicBezTo>
                    <a:cubicBezTo>
                      <a:pt x="182" y="739"/>
                      <a:pt x="175" y="729"/>
                      <a:pt x="169" y="718"/>
                    </a:cubicBezTo>
                    <a:cubicBezTo>
                      <a:pt x="168" y="715"/>
                      <a:pt x="168" y="711"/>
                      <a:pt x="169" y="708"/>
                    </a:cubicBezTo>
                    <a:cubicBezTo>
                      <a:pt x="171" y="700"/>
                      <a:pt x="174" y="692"/>
                      <a:pt x="175" y="684"/>
                    </a:cubicBezTo>
                    <a:cubicBezTo>
                      <a:pt x="176" y="674"/>
                      <a:pt x="184" y="669"/>
                      <a:pt x="191" y="665"/>
                    </a:cubicBezTo>
                    <a:cubicBezTo>
                      <a:pt x="201" y="659"/>
                      <a:pt x="202" y="647"/>
                      <a:pt x="208" y="639"/>
                    </a:cubicBezTo>
                    <a:cubicBezTo>
                      <a:pt x="210" y="636"/>
                      <a:pt x="206" y="630"/>
                      <a:pt x="200" y="630"/>
                    </a:cubicBezTo>
                    <a:cubicBezTo>
                      <a:pt x="194" y="630"/>
                      <a:pt x="189" y="631"/>
                      <a:pt x="189" y="622"/>
                    </a:cubicBezTo>
                    <a:cubicBezTo>
                      <a:pt x="189" y="621"/>
                      <a:pt x="183" y="619"/>
                      <a:pt x="182" y="617"/>
                    </a:cubicBezTo>
                    <a:cubicBezTo>
                      <a:pt x="179" y="607"/>
                      <a:pt x="176" y="598"/>
                      <a:pt x="175" y="588"/>
                    </a:cubicBezTo>
                    <a:cubicBezTo>
                      <a:pt x="174" y="584"/>
                      <a:pt x="174" y="582"/>
                      <a:pt x="171" y="579"/>
                    </a:cubicBezTo>
                    <a:cubicBezTo>
                      <a:pt x="164" y="572"/>
                      <a:pt x="159" y="564"/>
                      <a:pt x="154" y="555"/>
                    </a:cubicBezTo>
                    <a:cubicBezTo>
                      <a:pt x="151" y="551"/>
                      <a:pt x="150" y="547"/>
                      <a:pt x="159" y="548"/>
                    </a:cubicBezTo>
                    <a:cubicBezTo>
                      <a:pt x="174" y="550"/>
                      <a:pt x="188" y="550"/>
                      <a:pt x="203" y="550"/>
                    </a:cubicBezTo>
                    <a:cubicBezTo>
                      <a:pt x="205" y="550"/>
                      <a:pt x="209" y="545"/>
                      <a:pt x="209" y="542"/>
                    </a:cubicBezTo>
                    <a:cubicBezTo>
                      <a:pt x="210" y="537"/>
                      <a:pt x="210" y="533"/>
                      <a:pt x="215" y="528"/>
                    </a:cubicBezTo>
                    <a:cubicBezTo>
                      <a:pt x="219" y="524"/>
                      <a:pt x="220" y="516"/>
                      <a:pt x="221" y="510"/>
                    </a:cubicBezTo>
                    <a:cubicBezTo>
                      <a:pt x="222" y="503"/>
                      <a:pt x="218" y="499"/>
                      <a:pt x="212" y="496"/>
                    </a:cubicBezTo>
                    <a:cubicBezTo>
                      <a:pt x="204" y="491"/>
                      <a:pt x="207" y="476"/>
                      <a:pt x="217" y="474"/>
                    </a:cubicBezTo>
                    <a:cubicBezTo>
                      <a:pt x="222" y="472"/>
                      <a:pt x="224" y="469"/>
                      <a:pt x="227" y="466"/>
                    </a:cubicBezTo>
                    <a:cubicBezTo>
                      <a:pt x="234" y="462"/>
                      <a:pt x="227" y="458"/>
                      <a:pt x="227" y="454"/>
                    </a:cubicBezTo>
                    <a:cubicBezTo>
                      <a:pt x="227" y="452"/>
                      <a:pt x="228" y="449"/>
                      <a:pt x="228" y="447"/>
                    </a:cubicBezTo>
                    <a:cubicBezTo>
                      <a:pt x="228" y="443"/>
                      <a:pt x="229" y="440"/>
                      <a:pt x="229" y="436"/>
                    </a:cubicBezTo>
                    <a:cubicBezTo>
                      <a:pt x="230" y="434"/>
                      <a:pt x="229" y="431"/>
                      <a:pt x="230" y="429"/>
                    </a:cubicBezTo>
                    <a:cubicBezTo>
                      <a:pt x="235" y="416"/>
                      <a:pt x="231" y="403"/>
                      <a:pt x="229" y="390"/>
                    </a:cubicBezTo>
                    <a:cubicBezTo>
                      <a:pt x="229" y="388"/>
                      <a:pt x="228" y="387"/>
                      <a:pt x="227" y="385"/>
                    </a:cubicBezTo>
                    <a:cubicBezTo>
                      <a:pt x="226" y="381"/>
                      <a:pt x="223" y="377"/>
                      <a:pt x="223" y="373"/>
                    </a:cubicBezTo>
                    <a:cubicBezTo>
                      <a:pt x="224" y="371"/>
                      <a:pt x="230" y="370"/>
                      <a:pt x="233" y="368"/>
                    </a:cubicBezTo>
                    <a:cubicBezTo>
                      <a:pt x="235" y="367"/>
                      <a:pt x="237" y="366"/>
                      <a:pt x="238" y="364"/>
                    </a:cubicBezTo>
                    <a:cubicBezTo>
                      <a:pt x="241" y="358"/>
                      <a:pt x="244" y="351"/>
                      <a:pt x="248" y="345"/>
                    </a:cubicBezTo>
                    <a:cubicBezTo>
                      <a:pt x="250" y="343"/>
                      <a:pt x="253" y="341"/>
                      <a:pt x="255" y="341"/>
                    </a:cubicBezTo>
                    <a:cubicBezTo>
                      <a:pt x="266" y="341"/>
                      <a:pt x="271" y="335"/>
                      <a:pt x="277" y="327"/>
                    </a:cubicBezTo>
                    <a:cubicBezTo>
                      <a:pt x="283" y="319"/>
                      <a:pt x="290" y="311"/>
                      <a:pt x="297" y="304"/>
                    </a:cubicBezTo>
                    <a:cubicBezTo>
                      <a:pt x="290" y="294"/>
                      <a:pt x="283" y="290"/>
                      <a:pt x="272" y="294"/>
                    </a:cubicBezTo>
                    <a:cubicBezTo>
                      <a:pt x="266" y="296"/>
                      <a:pt x="263" y="292"/>
                      <a:pt x="262" y="286"/>
                    </a:cubicBezTo>
                    <a:cubicBezTo>
                      <a:pt x="262" y="281"/>
                      <a:pt x="264" y="276"/>
                      <a:pt x="264" y="271"/>
                    </a:cubicBezTo>
                    <a:cubicBezTo>
                      <a:pt x="264" y="266"/>
                      <a:pt x="263" y="262"/>
                      <a:pt x="262" y="257"/>
                    </a:cubicBezTo>
                    <a:cubicBezTo>
                      <a:pt x="261" y="256"/>
                      <a:pt x="259" y="255"/>
                      <a:pt x="258" y="255"/>
                    </a:cubicBezTo>
                    <a:cubicBezTo>
                      <a:pt x="245" y="254"/>
                      <a:pt x="233" y="254"/>
                      <a:pt x="220" y="253"/>
                    </a:cubicBezTo>
                    <a:cubicBezTo>
                      <a:pt x="216" y="252"/>
                      <a:pt x="213" y="251"/>
                      <a:pt x="208" y="250"/>
                    </a:cubicBezTo>
                    <a:cubicBezTo>
                      <a:pt x="208" y="262"/>
                      <a:pt x="198" y="263"/>
                      <a:pt x="189" y="267"/>
                    </a:cubicBezTo>
                    <a:cubicBezTo>
                      <a:pt x="178" y="272"/>
                      <a:pt x="171" y="262"/>
                      <a:pt x="162" y="266"/>
                    </a:cubicBezTo>
                    <a:cubicBezTo>
                      <a:pt x="161" y="266"/>
                      <a:pt x="160" y="264"/>
                      <a:pt x="159" y="263"/>
                    </a:cubicBezTo>
                    <a:cubicBezTo>
                      <a:pt x="157" y="261"/>
                      <a:pt x="154" y="258"/>
                      <a:pt x="152" y="258"/>
                    </a:cubicBezTo>
                    <a:cubicBezTo>
                      <a:pt x="142" y="260"/>
                      <a:pt x="133" y="261"/>
                      <a:pt x="124" y="263"/>
                    </a:cubicBezTo>
                    <a:cubicBezTo>
                      <a:pt x="118" y="265"/>
                      <a:pt x="109" y="267"/>
                      <a:pt x="105" y="264"/>
                    </a:cubicBezTo>
                    <a:cubicBezTo>
                      <a:pt x="96" y="256"/>
                      <a:pt x="96" y="252"/>
                      <a:pt x="103" y="242"/>
                    </a:cubicBezTo>
                    <a:cubicBezTo>
                      <a:pt x="105" y="239"/>
                      <a:pt x="107" y="237"/>
                      <a:pt x="108" y="235"/>
                    </a:cubicBezTo>
                    <a:cubicBezTo>
                      <a:pt x="105" y="232"/>
                      <a:pt x="103" y="229"/>
                      <a:pt x="101" y="227"/>
                    </a:cubicBezTo>
                    <a:cubicBezTo>
                      <a:pt x="92" y="228"/>
                      <a:pt x="83" y="229"/>
                      <a:pt x="74" y="231"/>
                    </a:cubicBezTo>
                    <a:cubicBezTo>
                      <a:pt x="61" y="233"/>
                      <a:pt x="54" y="244"/>
                      <a:pt x="44" y="250"/>
                    </a:cubicBezTo>
                    <a:cubicBezTo>
                      <a:pt x="41" y="252"/>
                      <a:pt x="37" y="253"/>
                      <a:pt x="33" y="254"/>
                    </a:cubicBezTo>
                    <a:cubicBezTo>
                      <a:pt x="33" y="251"/>
                      <a:pt x="32" y="248"/>
                      <a:pt x="32" y="245"/>
                    </a:cubicBezTo>
                    <a:cubicBezTo>
                      <a:pt x="32" y="240"/>
                      <a:pt x="32" y="234"/>
                      <a:pt x="32" y="229"/>
                    </a:cubicBezTo>
                    <a:cubicBezTo>
                      <a:pt x="31" y="222"/>
                      <a:pt x="31" y="215"/>
                      <a:pt x="39" y="211"/>
                    </a:cubicBezTo>
                    <a:cubicBezTo>
                      <a:pt x="41" y="210"/>
                      <a:pt x="45" y="206"/>
                      <a:pt x="38" y="204"/>
                    </a:cubicBezTo>
                    <a:cubicBezTo>
                      <a:pt x="37" y="204"/>
                      <a:pt x="36" y="199"/>
                      <a:pt x="37" y="197"/>
                    </a:cubicBezTo>
                    <a:cubicBezTo>
                      <a:pt x="43" y="189"/>
                      <a:pt x="38" y="183"/>
                      <a:pt x="34" y="176"/>
                    </a:cubicBezTo>
                    <a:cubicBezTo>
                      <a:pt x="33" y="173"/>
                      <a:pt x="32" y="170"/>
                      <a:pt x="31" y="167"/>
                    </a:cubicBezTo>
                    <a:cubicBezTo>
                      <a:pt x="33" y="166"/>
                      <a:pt x="35" y="165"/>
                      <a:pt x="37" y="164"/>
                    </a:cubicBezTo>
                    <a:cubicBezTo>
                      <a:pt x="37" y="163"/>
                      <a:pt x="36" y="162"/>
                      <a:pt x="36" y="162"/>
                    </a:cubicBezTo>
                    <a:cubicBezTo>
                      <a:pt x="34" y="164"/>
                      <a:pt x="33" y="166"/>
                      <a:pt x="32" y="167"/>
                    </a:cubicBezTo>
                    <a:close/>
                    <a:moveTo>
                      <a:pt x="857" y="813"/>
                    </a:moveTo>
                    <a:cubicBezTo>
                      <a:pt x="857" y="812"/>
                      <a:pt x="857" y="811"/>
                      <a:pt x="858" y="811"/>
                    </a:cubicBezTo>
                    <a:cubicBezTo>
                      <a:pt x="857" y="812"/>
                      <a:pt x="857" y="812"/>
                      <a:pt x="857" y="813"/>
                    </a:cubicBezTo>
                    <a:cubicBezTo>
                      <a:pt x="857" y="813"/>
                      <a:pt x="856" y="814"/>
                      <a:pt x="856" y="814"/>
                    </a:cubicBezTo>
                    <a:cubicBezTo>
                      <a:pt x="856" y="814"/>
                      <a:pt x="856" y="813"/>
                      <a:pt x="857" y="813"/>
                    </a:cubicBezTo>
                    <a:close/>
                    <a:moveTo>
                      <a:pt x="27" y="136"/>
                    </a:moveTo>
                    <a:cubicBezTo>
                      <a:pt x="27" y="135"/>
                      <a:pt x="26" y="135"/>
                      <a:pt x="26" y="135"/>
                    </a:cubicBezTo>
                    <a:cubicBezTo>
                      <a:pt x="26" y="135"/>
                      <a:pt x="25" y="135"/>
                      <a:pt x="25" y="135"/>
                    </a:cubicBezTo>
                    <a:cubicBezTo>
                      <a:pt x="25" y="136"/>
                      <a:pt x="26" y="136"/>
                      <a:pt x="26" y="136"/>
                    </a:cubicBezTo>
                    <a:cubicBezTo>
                      <a:pt x="26" y="136"/>
                      <a:pt x="27" y="136"/>
                      <a:pt x="27" y="136"/>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30" name="Freeform 6">
                <a:extLst>
                  <a:ext uri="{FF2B5EF4-FFF2-40B4-BE49-F238E27FC236}">
                    <a16:creationId xmlns:a16="http://schemas.microsoft.com/office/drawing/2014/main" id="{5A3E5CB4-E13B-863B-4889-C77D50355141}"/>
                  </a:ext>
                </a:extLst>
              </p:cNvPr>
              <p:cNvSpPr>
                <a:spLocks/>
              </p:cNvSpPr>
              <p:nvPr/>
            </p:nvSpPr>
            <p:spPr bwMode="auto">
              <a:xfrm>
                <a:off x="4950" y="1892"/>
                <a:ext cx="878" cy="846"/>
              </a:xfrm>
              <a:custGeom>
                <a:avLst/>
                <a:gdLst>
                  <a:gd name="T0" fmla="*/ 293 w 459"/>
                  <a:gd name="T1" fmla="*/ 438 h 442"/>
                  <a:gd name="T2" fmla="*/ 303 w 459"/>
                  <a:gd name="T3" fmla="*/ 401 h 442"/>
                  <a:gd name="T4" fmla="*/ 267 w 459"/>
                  <a:gd name="T5" fmla="*/ 375 h 442"/>
                  <a:gd name="T6" fmla="*/ 226 w 459"/>
                  <a:gd name="T7" fmla="*/ 380 h 442"/>
                  <a:gd name="T8" fmla="*/ 168 w 459"/>
                  <a:gd name="T9" fmla="*/ 391 h 442"/>
                  <a:gd name="T10" fmla="*/ 112 w 459"/>
                  <a:gd name="T11" fmla="*/ 393 h 442"/>
                  <a:gd name="T12" fmla="*/ 63 w 459"/>
                  <a:gd name="T13" fmla="*/ 368 h 442"/>
                  <a:gd name="T14" fmla="*/ 29 w 459"/>
                  <a:gd name="T15" fmla="*/ 347 h 442"/>
                  <a:gd name="T16" fmla="*/ 39 w 459"/>
                  <a:gd name="T17" fmla="*/ 335 h 442"/>
                  <a:gd name="T18" fmla="*/ 51 w 459"/>
                  <a:gd name="T19" fmla="*/ 316 h 442"/>
                  <a:gd name="T20" fmla="*/ 52 w 459"/>
                  <a:gd name="T21" fmla="*/ 304 h 442"/>
                  <a:gd name="T22" fmla="*/ 70 w 459"/>
                  <a:gd name="T23" fmla="*/ 285 h 442"/>
                  <a:gd name="T24" fmla="*/ 69 w 459"/>
                  <a:gd name="T25" fmla="*/ 254 h 442"/>
                  <a:gd name="T26" fmla="*/ 32 w 459"/>
                  <a:gd name="T27" fmla="*/ 244 h 442"/>
                  <a:gd name="T28" fmla="*/ 22 w 459"/>
                  <a:gd name="T29" fmla="*/ 204 h 442"/>
                  <a:gd name="T30" fmla="*/ 1 w 459"/>
                  <a:gd name="T31" fmla="*/ 183 h 442"/>
                  <a:gd name="T32" fmla="*/ 14 w 459"/>
                  <a:gd name="T33" fmla="*/ 158 h 442"/>
                  <a:gd name="T34" fmla="*/ 36 w 459"/>
                  <a:gd name="T35" fmla="*/ 156 h 442"/>
                  <a:gd name="T36" fmla="*/ 53 w 459"/>
                  <a:gd name="T37" fmla="*/ 146 h 442"/>
                  <a:gd name="T38" fmla="*/ 72 w 459"/>
                  <a:gd name="T39" fmla="*/ 147 h 442"/>
                  <a:gd name="T40" fmla="*/ 83 w 459"/>
                  <a:gd name="T41" fmla="*/ 149 h 442"/>
                  <a:gd name="T42" fmla="*/ 116 w 459"/>
                  <a:gd name="T43" fmla="*/ 140 h 442"/>
                  <a:gd name="T44" fmla="*/ 153 w 459"/>
                  <a:gd name="T45" fmla="*/ 151 h 442"/>
                  <a:gd name="T46" fmla="*/ 179 w 459"/>
                  <a:gd name="T47" fmla="*/ 166 h 442"/>
                  <a:gd name="T48" fmla="*/ 157 w 459"/>
                  <a:gd name="T49" fmla="*/ 191 h 442"/>
                  <a:gd name="T50" fmla="*/ 211 w 459"/>
                  <a:gd name="T51" fmla="*/ 170 h 442"/>
                  <a:gd name="T52" fmla="*/ 236 w 459"/>
                  <a:gd name="T53" fmla="*/ 164 h 442"/>
                  <a:gd name="T54" fmla="*/ 221 w 459"/>
                  <a:gd name="T55" fmla="*/ 142 h 442"/>
                  <a:gd name="T56" fmla="*/ 214 w 459"/>
                  <a:gd name="T57" fmla="*/ 103 h 442"/>
                  <a:gd name="T58" fmla="*/ 197 w 459"/>
                  <a:gd name="T59" fmla="*/ 84 h 442"/>
                  <a:gd name="T60" fmla="*/ 201 w 459"/>
                  <a:gd name="T61" fmla="*/ 43 h 442"/>
                  <a:gd name="T62" fmla="*/ 193 w 459"/>
                  <a:gd name="T63" fmla="*/ 16 h 442"/>
                  <a:gd name="T64" fmla="*/ 228 w 459"/>
                  <a:gd name="T65" fmla="*/ 4 h 442"/>
                  <a:gd name="T66" fmla="*/ 260 w 459"/>
                  <a:gd name="T67" fmla="*/ 7 h 442"/>
                  <a:gd name="T68" fmla="*/ 295 w 459"/>
                  <a:gd name="T69" fmla="*/ 30 h 442"/>
                  <a:gd name="T70" fmla="*/ 335 w 459"/>
                  <a:gd name="T71" fmla="*/ 31 h 442"/>
                  <a:gd name="T72" fmla="*/ 349 w 459"/>
                  <a:gd name="T73" fmla="*/ 21 h 442"/>
                  <a:gd name="T74" fmla="*/ 376 w 459"/>
                  <a:gd name="T75" fmla="*/ 44 h 442"/>
                  <a:gd name="T76" fmla="*/ 391 w 459"/>
                  <a:gd name="T77" fmla="*/ 99 h 442"/>
                  <a:gd name="T78" fmla="*/ 374 w 459"/>
                  <a:gd name="T79" fmla="*/ 111 h 442"/>
                  <a:gd name="T80" fmla="*/ 371 w 459"/>
                  <a:gd name="T81" fmla="*/ 132 h 442"/>
                  <a:gd name="T82" fmla="*/ 403 w 459"/>
                  <a:gd name="T83" fmla="*/ 161 h 442"/>
                  <a:gd name="T84" fmla="*/ 428 w 459"/>
                  <a:gd name="T85" fmla="*/ 178 h 442"/>
                  <a:gd name="T86" fmla="*/ 427 w 459"/>
                  <a:gd name="T87" fmla="*/ 186 h 442"/>
                  <a:gd name="T88" fmla="*/ 419 w 459"/>
                  <a:gd name="T89" fmla="*/ 221 h 442"/>
                  <a:gd name="T90" fmla="*/ 399 w 459"/>
                  <a:gd name="T91" fmla="*/ 236 h 442"/>
                  <a:gd name="T92" fmla="*/ 398 w 459"/>
                  <a:gd name="T93" fmla="*/ 254 h 442"/>
                  <a:gd name="T94" fmla="*/ 422 w 459"/>
                  <a:gd name="T95" fmla="*/ 264 h 442"/>
                  <a:gd name="T96" fmla="*/ 423 w 459"/>
                  <a:gd name="T97" fmla="*/ 294 h 442"/>
                  <a:gd name="T98" fmla="*/ 439 w 459"/>
                  <a:gd name="T99" fmla="*/ 322 h 442"/>
                  <a:gd name="T100" fmla="*/ 457 w 459"/>
                  <a:gd name="T101" fmla="*/ 334 h 442"/>
                  <a:gd name="T102" fmla="*/ 445 w 459"/>
                  <a:gd name="T103" fmla="*/ 358 h 442"/>
                  <a:gd name="T104" fmla="*/ 420 w 459"/>
                  <a:gd name="T105" fmla="*/ 349 h 442"/>
                  <a:gd name="T106" fmla="*/ 402 w 459"/>
                  <a:gd name="T107" fmla="*/ 362 h 442"/>
                  <a:gd name="T108" fmla="*/ 396 w 459"/>
                  <a:gd name="T109" fmla="*/ 402 h 442"/>
                  <a:gd name="T110" fmla="*/ 367 w 459"/>
                  <a:gd name="T111" fmla="*/ 398 h 442"/>
                  <a:gd name="T112" fmla="*/ 320 w 459"/>
                  <a:gd name="T113" fmla="*/ 42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9" h="442">
                    <a:moveTo>
                      <a:pt x="312" y="442"/>
                    </a:moveTo>
                    <a:cubicBezTo>
                      <a:pt x="304" y="442"/>
                      <a:pt x="307" y="441"/>
                      <a:pt x="302" y="441"/>
                    </a:cubicBezTo>
                    <a:cubicBezTo>
                      <a:pt x="298" y="441"/>
                      <a:pt x="295" y="440"/>
                      <a:pt x="293" y="438"/>
                    </a:cubicBezTo>
                    <a:cubicBezTo>
                      <a:pt x="290" y="435"/>
                      <a:pt x="291" y="431"/>
                      <a:pt x="291" y="430"/>
                    </a:cubicBezTo>
                    <a:cubicBezTo>
                      <a:pt x="292" y="425"/>
                      <a:pt x="295" y="423"/>
                      <a:pt x="298" y="419"/>
                    </a:cubicBezTo>
                    <a:cubicBezTo>
                      <a:pt x="300" y="414"/>
                      <a:pt x="305" y="407"/>
                      <a:pt x="303" y="401"/>
                    </a:cubicBezTo>
                    <a:cubicBezTo>
                      <a:pt x="301" y="397"/>
                      <a:pt x="297" y="398"/>
                      <a:pt x="291" y="391"/>
                    </a:cubicBezTo>
                    <a:cubicBezTo>
                      <a:pt x="285" y="385"/>
                      <a:pt x="287" y="382"/>
                      <a:pt x="282" y="378"/>
                    </a:cubicBezTo>
                    <a:cubicBezTo>
                      <a:pt x="278" y="375"/>
                      <a:pt x="272" y="374"/>
                      <a:pt x="267" y="375"/>
                    </a:cubicBezTo>
                    <a:cubicBezTo>
                      <a:pt x="262" y="377"/>
                      <a:pt x="262" y="379"/>
                      <a:pt x="256" y="382"/>
                    </a:cubicBezTo>
                    <a:cubicBezTo>
                      <a:pt x="248" y="385"/>
                      <a:pt x="241" y="384"/>
                      <a:pt x="240" y="384"/>
                    </a:cubicBezTo>
                    <a:cubicBezTo>
                      <a:pt x="233" y="383"/>
                      <a:pt x="231" y="379"/>
                      <a:pt x="226" y="380"/>
                    </a:cubicBezTo>
                    <a:cubicBezTo>
                      <a:pt x="223" y="381"/>
                      <a:pt x="221" y="383"/>
                      <a:pt x="219" y="386"/>
                    </a:cubicBezTo>
                    <a:cubicBezTo>
                      <a:pt x="211" y="392"/>
                      <a:pt x="200" y="392"/>
                      <a:pt x="189" y="392"/>
                    </a:cubicBezTo>
                    <a:cubicBezTo>
                      <a:pt x="179" y="391"/>
                      <a:pt x="177" y="389"/>
                      <a:pt x="168" y="391"/>
                    </a:cubicBezTo>
                    <a:cubicBezTo>
                      <a:pt x="164" y="391"/>
                      <a:pt x="164" y="392"/>
                      <a:pt x="158" y="394"/>
                    </a:cubicBezTo>
                    <a:cubicBezTo>
                      <a:pt x="143" y="398"/>
                      <a:pt x="135" y="400"/>
                      <a:pt x="125" y="398"/>
                    </a:cubicBezTo>
                    <a:cubicBezTo>
                      <a:pt x="120" y="397"/>
                      <a:pt x="120" y="395"/>
                      <a:pt x="112" y="393"/>
                    </a:cubicBezTo>
                    <a:cubicBezTo>
                      <a:pt x="105" y="391"/>
                      <a:pt x="104" y="392"/>
                      <a:pt x="99" y="391"/>
                    </a:cubicBezTo>
                    <a:cubicBezTo>
                      <a:pt x="95" y="390"/>
                      <a:pt x="80" y="386"/>
                      <a:pt x="71" y="376"/>
                    </a:cubicBezTo>
                    <a:cubicBezTo>
                      <a:pt x="69" y="374"/>
                      <a:pt x="67" y="371"/>
                      <a:pt x="63" y="368"/>
                    </a:cubicBezTo>
                    <a:cubicBezTo>
                      <a:pt x="60" y="366"/>
                      <a:pt x="58" y="366"/>
                      <a:pt x="54" y="365"/>
                    </a:cubicBezTo>
                    <a:cubicBezTo>
                      <a:pt x="49" y="363"/>
                      <a:pt x="49" y="361"/>
                      <a:pt x="37" y="352"/>
                    </a:cubicBezTo>
                    <a:cubicBezTo>
                      <a:pt x="33" y="349"/>
                      <a:pt x="31" y="347"/>
                      <a:pt x="29" y="347"/>
                    </a:cubicBezTo>
                    <a:cubicBezTo>
                      <a:pt x="29" y="347"/>
                      <a:pt x="29" y="347"/>
                      <a:pt x="29" y="347"/>
                    </a:cubicBezTo>
                    <a:cubicBezTo>
                      <a:pt x="30" y="341"/>
                      <a:pt x="31" y="342"/>
                      <a:pt x="33" y="340"/>
                    </a:cubicBezTo>
                    <a:cubicBezTo>
                      <a:pt x="35" y="337"/>
                      <a:pt x="35" y="339"/>
                      <a:pt x="39" y="335"/>
                    </a:cubicBezTo>
                    <a:cubicBezTo>
                      <a:pt x="42" y="330"/>
                      <a:pt x="42" y="330"/>
                      <a:pt x="44" y="328"/>
                    </a:cubicBezTo>
                    <a:cubicBezTo>
                      <a:pt x="49" y="324"/>
                      <a:pt x="54" y="325"/>
                      <a:pt x="55" y="322"/>
                    </a:cubicBezTo>
                    <a:cubicBezTo>
                      <a:pt x="56" y="319"/>
                      <a:pt x="52" y="316"/>
                      <a:pt x="51" y="316"/>
                    </a:cubicBezTo>
                    <a:cubicBezTo>
                      <a:pt x="47" y="313"/>
                      <a:pt x="45" y="315"/>
                      <a:pt x="42" y="312"/>
                    </a:cubicBezTo>
                    <a:cubicBezTo>
                      <a:pt x="39" y="310"/>
                      <a:pt x="38" y="304"/>
                      <a:pt x="40" y="302"/>
                    </a:cubicBezTo>
                    <a:cubicBezTo>
                      <a:pt x="43" y="300"/>
                      <a:pt x="50" y="306"/>
                      <a:pt x="52" y="304"/>
                    </a:cubicBezTo>
                    <a:cubicBezTo>
                      <a:pt x="54" y="302"/>
                      <a:pt x="50" y="296"/>
                      <a:pt x="53" y="293"/>
                    </a:cubicBezTo>
                    <a:cubicBezTo>
                      <a:pt x="54" y="291"/>
                      <a:pt x="55" y="292"/>
                      <a:pt x="61" y="290"/>
                    </a:cubicBezTo>
                    <a:cubicBezTo>
                      <a:pt x="66" y="288"/>
                      <a:pt x="69" y="287"/>
                      <a:pt x="70" y="285"/>
                    </a:cubicBezTo>
                    <a:cubicBezTo>
                      <a:pt x="70" y="283"/>
                      <a:pt x="64" y="282"/>
                      <a:pt x="63" y="277"/>
                    </a:cubicBezTo>
                    <a:cubicBezTo>
                      <a:pt x="62" y="273"/>
                      <a:pt x="66" y="272"/>
                      <a:pt x="68" y="264"/>
                    </a:cubicBezTo>
                    <a:cubicBezTo>
                      <a:pt x="69" y="261"/>
                      <a:pt x="71" y="256"/>
                      <a:pt x="69" y="254"/>
                    </a:cubicBezTo>
                    <a:cubicBezTo>
                      <a:pt x="65" y="251"/>
                      <a:pt x="59" y="259"/>
                      <a:pt x="50" y="257"/>
                    </a:cubicBezTo>
                    <a:cubicBezTo>
                      <a:pt x="43" y="256"/>
                      <a:pt x="37" y="251"/>
                      <a:pt x="36" y="249"/>
                    </a:cubicBezTo>
                    <a:cubicBezTo>
                      <a:pt x="34" y="247"/>
                      <a:pt x="35" y="247"/>
                      <a:pt x="32" y="244"/>
                    </a:cubicBezTo>
                    <a:cubicBezTo>
                      <a:pt x="25" y="235"/>
                      <a:pt x="22" y="236"/>
                      <a:pt x="21" y="232"/>
                    </a:cubicBezTo>
                    <a:cubicBezTo>
                      <a:pt x="20" y="229"/>
                      <a:pt x="21" y="228"/>
                      <a:pt x="22" y="215"/>
                    </a:cubicBezTo>
                    <a:cubicBezTo>
                      <a:pt x="23" y="206"/>
                      <a:pt x="22" y="204"/>
                      <a:pt x="22" y="204"/>
                    </a:cubicBezTo>
                    <a:cubicBezTo>
                      <a:pt x="19" y="202"/>
                      <a:pt x="14" y="212"/>
                      <a:pt x="10" y="210"/>
                    </a:cubicBezTo>
                    <a:cubicBezTo>
                      <a:pt x="7" y="209"/>
                      <a:pt x="7" y="206"/>
                      <a:pt x="6" y="199"/>
                    </a:cubicBezTo>
                    <a:cubicBezTo>
                      <a:pt x="3" y="188"/>
                      <a:pt x="1" y="189"/>
                      <a:pt x="1" y="183"/>
                    </a:cubicBezTo>
                    <a:cubicBezTo>
                      <a:pt x="0" y="175"/>
                      <a:pt x="2" y="167"/>
                      <a:pt x="3" y="163"/>
                    </a:cubicBezTo>
                    <a:cubicBezTo>
                      <a:pt x="4" y="160"/>
                      <a:pt x="4" y="158"/>
                      <a:pt x="5" y="156"/>
                    </a:cubicBezTo>
                    <a:cubicBezTo>
                      <a:pt x="13" y="154"/>
                      <a:pt x="12" y="156"/>
                      <a:pt x="14" y="158"/>
                    </a:cubicBezTo>
                    <a:cubicBezTo>
                      <a:pt x="17" y="160"/>
                      <a:pt x="17" y="162"/>
                      <a:pt x="21" y="164"/>
                    </a:cubicBezTo>
                    <a:cubicBezTo>
                      <a:pt x="25" y="166"/>
                      <a:pt x="30" y="166"/>
                      <a:pt x="33" y="163"/>
                    </a:cubicBezTo>
                    <a:cubicBezTo>
                      <a:pt x="35" y="161"/>
                      <a:pt x="34" y="159"/>
                      <a:pt x="36" y="156"/>
                    </a:cubicBezTo>
                    <a:cubicBezTo>
                      <a:pt x="38" y="154"/>
                      <a:pt x="41" y="153"/>
                      <a:pt x="44" y="152"/>
                    </a:cubicBezTo>
                    <a:cubicBezTo>
                      <a:pt x="47" y="151"/>
                      <a:pt x="48" y="151"/>
                      <a:pt x="50" y="150"/>
                    </a:cubicBezTo>
                    <a:cubicBezTo>
                      <a:pt x="52" y="149"/>
                      <a:pt x="52" y="148"/>
                      <a:pt x="53" y="146"/>
                    </a:cubicBezTo>
                    <a:cubicBezTo>
                      <a:pt x="54" y="145"/>
                      <a:pt x="57" y="141"/>
                      <a:pt x="63" y="139"/>
                    </a:cubicBezTo>
                    <a:cubicBezTo>
                      <a:pt x="65" y="138"/>
                      <a:pt x="67" y="138"/>
                      <a:pt x="69" y="139"/>
                    </a:cubicBezTo>
                    <a:cubicBezTo>
                      <a:pt x="71" y="140"/>
                      <a:pt x="70" y="142"/>
                      <a:pt x="72" y="147"/>
                    </a:cubicBezTo>
                    <a:cubicBezTo>
                      <a:pt x="73" y="148"/>
                      <a:pt x="75" y="154"/>
                      <a:pt x="77" y="154"/>
                    </a:cubicBezTo>
                    <a:cubicBezTo>
                      <a:pt x="81" y="154"/>
                      <a:pt x="81" y="151"/>
                      <a:pt x="82" y="148"/>
                    </a:cubicBezTo>
                    <a:cubicBezTo>
                      <a:pt x="82" y="149"/>
                      <a:pt x="83" y="149"/>
                      <a:pt x="83" y="149"/>
                    </a:cubicBezTo>
                    <a:cubicBezTo>
                      <a:pt x="87" y="150"/>
                      <a:pt x="91" y="141"/>
                      <a:pt x="97" y="142"/>
                    </a:cubicBezTo>
                    <a:cubicBezTo>
                      <a:pt x="102" y="142"/>
                      <a:pt x="104" y="149"/>
                      <a:pt x="108" y="148"/>
                    </a:cubicBezTo>
                    <a:cubicBezTo>
                      <a:pt x="111" y="147"/>
                      <a:pt x="111" y="142"/>
                      <a:pt x="116" y="140"/>
                    </a:cubicBezTo>
                    <a:cubicBezTo>
                      <a:pt x="116" y="140"/>
                      <a:pt x="118" y="139"/>
                      <a:pt x="123" y="141"/>
                    </a:cubicBezTo>
                    <a:cubicBezTo>
                      <a:pt x="133" y="144"/>
                      <a:pt x="134" y="149"/>
                      <a:pt x="141" y="150"/>
                    </a:cubicBezTo>
                    <a:cubicBezTo>
                      <a:pt x="147" y="152"/>
                      <a:pt x="148" y="149"/>
                      <a:pt x="153" y="151"/>
                    </a:cubicBezTo>
                    <a:cubicBezTo>
                      <a:pt x="159" y="153"/>
                      <a:pt x="158" y="158"/>
                      <a:pt x="164" y="159"/>
                    </a:cubicBezTo>
                    <a:cubicBezTo>
                      <a:pt x="169" y="161"/>
                      <a:pt x="172" y="157"/>
                      <a:pt x="176" y="159"/>
                    </a:cubicBezTo>
                    <a:cubicBezTo>
                      <a:pt x="178" y="161"/>
                      <a:pt x="180" y="163"/>
                      <a:pt x="179" y="166"/>
                    </a:cubicBezTo>
                    <a:cubicBezTo>
                      <a:pt x="179" y="173"/>
                      <a:pt x="167" y="179"/>
                      <a:pt x="162" y="181"/>
                    </a:cubicBezTo>
                    <a:cubicBezTo>
                      <a:pt x="155" y="184"/>
                      <a:pt x="149" y="184"/>
                      <a:pt x="149" y="186"/>
                    </a:cubicBezTo>
                    <a:cubicBezTo>
                      <a:pt x="149" y="188"/>
                      <a:pt x="153" y="190"/>
                      <a:pt x="157" y="191"/>
                    </a:cubicBezTo>
                    <a:cubicBezTo>
                      <a:pt x="162" y="192"/>
                      <a:pt x="170" y="187"/>
                      <a:pt x="185" y="176"/>
                    </a:cubicBezTo>
                    <a:cubicBezTo>
                      <a:pt x="191" y="172"/>
                      <a:pt x="194" y="170"/>
                      <a:pt x="197" y="170"/>
                    </a:cubicBezTo>
                    <a:cubicBezTo>
                      <a:pt x="203" y="169"/>
                      <a:pt x="205" y="172"/>
                      <a:pt x="211" y="170"/>
                    </a:cubicBezTo>
                    <a:cubicBezTo>
                      <a:pt x="216" y="168"/>
                      <a:pt x="217" y="165"/>
                      <a:pt x="221" y="165"/>
                    </a:cubicBezTo>
                    <a:cubicBezTo>
                      <a:pt x="224" y="165"/>
                      <a:pt x="224" y="168"/>
                      <a:pt x="228" y="168"/>
                    </a:cubicBezTo>
                    <a:cubicBezTo>
                      <a:pt x="231" y="168"/>
                      <a:pt x="235" y="167"/>
                      <a:pt x="236" y="164"/>
                    </a:cubicBezTo>
                    <a:cubicBezTo>
                      <a:pt x="238" y="161"/>
                      <a:pt x="235" y="160"/>
                      <a:pt x="234" y="155"/>
                    </a:cubicBezTo>
                    <a:cubicBezTo>
                      <a:pt x="231" y="146"/>
                      <a:pt x="235" y="141"/>
                      <a:pt x="233" y="139"/>
                    </a:cubicBezTo>
                    <a:cubicBezTo>
                      <a:pt x="230" y="137"/>
                      <a:pt x="223" y="144"/>
                      <a:pt x="221" y="142"/>
                    </a:cubicBezTo>
                    <a:cubicBezTo>
                      <a:pt x="219" y="141"/>
                      <a:pt x="228" y="134"/>
                      <a:pt x="228" y="123"/>
                    </a:cubicBezTo>
                    <a:cubicBezTo>
                      <a:pt x="228" y="123"/>
                      <a:pt x="228" y="112"/>
                      <a:pt x="221" y="107"/>
                    </a:cubicBezTo>
                    <a:cubicBezTo>
                      <a:pt x="218" y="105"/>
                      <a:pt x="217" y="106"/>
                      <a:pt x="214" y="103"/>
                    </a:cubicBezTo>
                    <a:cubicBezTo>
                      <a:pt x="213" y="102"/>
                      <a:pt x="210" y="99"/>
                      <a:pt x="208" y="94"/>
                    </a:cubicBezTo>
                    <a:cubicBezTo>
                      <a:pt x="206" y="89"/>
                      <a:pt x="207" y="87"/>
                      <a:pt x="205" y="85"/>
                    </a:cubicBezTo>
                    <a:cubicBezTo>
                      <a:pt x="202" y="83"/>
                      <a:pt x="200" y="86"/>
                      <a:pt x="197" y="84"/>
                    </a:cubicBezTo>
                    <a:cubicBezTo>
                      <a:pt x="194" y="82"/>
                      <a:pt x="194" y="76"/>
                      <a:pt x="194" y="71"/>
                    </a:cubicBezTo>
                    <a:cubicBezTo>
                      <a:pt x="194" y="67"/>
                      <a:pt x="195" y="64"/>
                      <a:pt x="195" y="63"/>
                    </a:cubicBezTo>
                    <a:cubicBezTo>
                      <a:pt x="197" y="52"/>
                      <a:pt x="201" y="50"/>
                      <a:pt x="201" y="43"/>
                    </a:cubicBezTo>
                    <a:cubicBezTo>
                      <a:pt x="200" y="40"/>
                      <a:pt x="199" y="37"/>
                      <a:pt x="196" y="32"/>
                    </a:cubicBezTo>
                    <a:cubicBezTo>
                      <a:pt x="192" y="25"/>
                      <a:pt x="191" y="22"/>
                      <a:pt x="188" y="21"/>
                    </a:cubicBezTo>
                    <a:cubicBezTo>
                      <a:pt x="190" y="16"/>
                      <a:pt x="191" y="17"/>
                      <a:pt x="193" y="16"/>
                    </a:cubicBezTo>
                    <a:cubicBezTo>
                      <a:pt x="195" y="14"/>
                      <a:pt x="198" y="13"/>
                      <a:pt x="205" y="10"/>
                    </a:cubicBezTo>
                    <a:cubicBezTo>
                      <a:pt x="211" y="7"/>
                      <a:pt x="214" y="6"/>
                      <a:pt x="217" y="6"/>
                    </a:cubicBezTo>
                    <a:cubicBezTo>
                      <a:pt x="219" y="5"/>
                      <a:pt x="223" y="4"/>
                      <a:pt x="228" y="4"/>
                    </a:cubicBezTo>
                    <a:cubicBezTo>
                      <a:pt x="236" y="4"/>
                      <a:pt x="237" y="7"/>
                      <a:pt x="242" y="6"/>
                    </a:cubicBezTo>
                    <a:cubicBezTo>
                      <a:pt x="249" y="5"/>
                      <a:pt x="250" y="0"/>
                      <a:pt x="254" y="1"/>
                    </a:cubicBezTo>
                    <a:cubicBezTo>
                      <a:pt x="257" y="2"/>
                      <a:pt x="256" y="5"/>
                      <a:pt x="260" y="7"/>
                    </a:cubicBezTo>
                    <a:cubicBezTo>
                      <a:pt x="265" y="11"/>
                      <a:pt x="270" y="6"/>
                      <a:pt x="277" y="9"/>
                    </a:cubicBezTo>
                    <a:cubicBezTo>
                      <a:pt x="279" y="10"/>
                      <a:pt x="282" y="13"/>
                      <a:pt x="286" y="19"/>
                    </a:cubicBezTo>
                    <a:cubicBezTo>
                      <a:pt x="290" y="25"/>
                      <a:pt x="291" y="27"/>
                      <a:pt x="295" y="30"/>
                    </a:cubicBezTo>
                    <a:cubicBezTo>
                      <a:pt x="297" y="32"/>
                      <a:pt x="299" y="34"/>
                      <a:pt x="302" y="35"/>
                    </a:cubicBezTo>
                    <a:cubicBezTo>
                      <a:pt x="307" y="36"/>
                      <a:pt x="309" y="33"/>
                      <a:pt x="317" y="32"/>
                    </a:cubicBezTo>
                    <a:cubicBezTo>
                      <a:pt x="321" y="31"/>
                      <a:pt x="327" y="31"/>
                      <a:pt x="335" y="31"/>
                    </a:cubicBezTo>
                    <a:cubicBezTo>
                      <a:pt x="338" y="31"/>
                      <a:pt x="341" y="31"/>
                      <a:pt x="341" y="30"/>
                    </a:cubicBezTo>
                    <a:cubicBezTo>
                      <a:pt x="343" y="28"/>
                      <a:pt x="337" y="24"/>
                      <a:pt x="339" y="22"/>
                    </a:cubicBezTo>
                    <a:cubicBezTo>
                      <a:pt x="340" y="19"/>
                      <a:pt x="345" y="19"/>
                      <a:pt x="349" y="21"/>
                    </a:cubicBezTo>
                    <a:cubicBezTo>
                      <a:pt x="352" y="22"/>
                      <a:pt x="352" y="24"/>
                      <a:pt x="357" y="28"/>
                    </a:cubicBezTo>
                    <a:cubicBezTo>
                      <a:pt x="362" y="32"/>
                      <a:pt x="364" y="31"/>
                      <a:pt x="369" y="36"/>
                    </a:cubicBezTo>
                    <a:cubicBezTo>
                      <a:pt x="369" y="36"/>
                      <a:pt x="371" y="38"/>
                      <a:pt x="376" y="44"/>
                    </a:cubicBezTo>
                    <a:cubicBezTo>
                      <a:pt x="381" y="50"/>
                      <a:pt x="383" y="54"/>
                      <a:pt x="386" y="57"/>
                    </a:cubicBezTo>
                    <a:cubicBezTo>
                      <a:pt x="387" y="60"/>
                      <a:pt x="391" y="66"/>
                      <a:pt x="393" y="75"/>
                    </a:cubicBezTo>
                    <a:cubicBezTo>
                      <a:pt x="395" y="83"/>
                      <a:pt x="396" y="97"/>
                      <a:pt x="391" y="99"/>
                    </a:cubicBezTo>
                    <a:cubicBezTo>
                      <a:pt x="388" y="101"/>
                      <a:pt x="385" y="97"/>
                      <a:pt x="378" y="98"/>
                    </a:cubicBezTo>
                    <a:cubicBezTo>
                      <a:pt x="376" y="98"/>
                      <a:pt x="375" y="99"/>
                      <a:pt x="374" y="100"/>
                    </a:cubicBezTo>
                    <a:cubicBezTo>
                      <a:pt x="372" y="102"/>
                      <a:pt x="376" y="106"/>
                      <a:pt x="374" y="111"/>
                    </a:cubicBezTo>
                    <a:cubicBezTo>
                      <a:pt x="374" y="112"/>
                      <a:pt x="373" y="113"/>
                      <a:pt x="372" y="116"/>
                    </a:cubicBezTo>
                    <a:cubicBezTo>
                      <a:pt x="369" y="121"/>
                      <a:pt x="368" y="121"/>
                      <a:pt x="368" y="123"/>
                    </a:cubicBezTo>
                    <a:cubicBezTo>
                      <a:pt x="368" y="124"/>
                      <a:pt x="367" y="127"/>
                      <a:pt x="371" y="132"/>
                    </a:cubicBezTo>
                    <a:cubicBezTo>
                      <a:pt x="381" y="145"/>
                      <a:pt x="401" y="149"/>
                      <a:pt x="400" y="154"/>
                    </a:cubicBezTo>
                    <a:cubicBezTo>
                      <a:pt x="400" y="155"/>
                      <a:pt x="400" y="156"/>
                      <a:pt x="400" y="157"/>
                    </a:cubicBezTo>
                    <a:cubicBezTo>
                      <a:pt x="400" y="159"/>
                      <a:pt x="402" y="160"/>
                      <a:pt x="403" y="161"/>
                    </a:cubicBezTo>
                    <a:cubicBezTo>
                      <a:pt x="405" y="165"/>
                      <a:pt x="404" y="167"/>
                      <a:pt x="405" y="170"/>
                    </a:cubicBezTo>
                    <a:cubicBezTo>
                      <a:pt x="406" y="171"/>
                      <a:pt x="409" y="172"/>
                      <a:pt x="415" y="175"/>
                    </a:cubicBezTo>
                    <a:cubicBezTo>
                      <a:pt x="422" y="177"/>
                      <a:pt x="425" y="179"/>
                      <a:pt x="428" y="178"/>
                    </a:cubicBezTo>
                    <a:cubicBezTo>
                      <a:pt x="429" y="177"/>
                      <a:pt x="431" y="176"/>
                      <a:pt x="432" y="177"/>
                    </a:cubicBezTo>
                    <a:cubicBezTo>
                      <a:pt x="432" y="178"/>
                      <a:pt x="432" y="179"/>
                      <a:pt x="432" y="179"/>
                    </a:cubicBezTo>
                    <a:cubicBezTo>
                      <a:pt x="432" y="182"/>
                      <a:pt x="428" y="183"/>
                      <a:pt x="427" y="186"/>
                    </a:cubicBezTo>
                    <a:cubicBezTo>
                      <a:pt x="425" y="189"/>
                      <a:pt x="428" y="191"/>
                      <a:pt x="427" y="197"/>
                    </a:cubicBezTo>
                    <a:cubicBezTo>
                      <a:pt x="427" y="202"/>
                      <a:pt x="424" y="203"/>
                      <a:pt x="422" y="212"/>
                    </a:cubicBezTo>
                    <a:cubicBezTo>
                      <a:pt x="421" y="218"/>
                      <a:pt x="421" y="221"/>
                      <a:pt x="419" y="221"/>
                    </a:cubicBezTo>
                    <a:cubicBezTo>
                      <a:pt x="417" y="223"/>
                      <a:pt x="414" y="218"/>
                      <a:pt x="410" y="219"/>
                    </a:cubicBezTo>
                    <a:cubicBezTo>
                      <a:pt x="407" y="220"/>
                      <a:pt x="406" y="223"/>
                      <a:pt x="403" y="227"/>
                    </a:cubicBezTo>
                    <a:cubicBezTo>
                      <a:pt x="401" y="232"/>
                      <a:pt x="402" y="233"/>
                      <a:pt x="399" y="236"/>
                    </a:cubicBezTo>
                    <a:cubicBezTo>
                      <a:pt x="398" y="238"/>
                      <a:pt x="397" y="239"/>
                      <a:pt x="396" y="241"/>
                    </a:cubicBezTo>
                    <a:cubicBezTo>
                      <a:pt x="396" y="243"/>
                      <a:pt x="397" y="243"/>
                      <a:pt x="397" y="246"/>
                    </a:cubicBezTo>
                    <a:cubicBezTo>
                      <a:pt x="398" y="251"/>
                      <a:pt x="397" y="252"/>
                      <a:pt x="398" y="254"/>
                    </a:cubicBezTo>
                    <a:cubicBezTo>
                      <a:pt x="398" y="256"/>
                      <a:pt x="400" y="257"/>
                      <a:pt x="403" y="259"/>
                    </a:cubicBezTo>
                    <a:cubicBezTo>
                      <a:pt x="405" y="260"/>
                      <a:pt x="407" y="260"/>
                      <a:pt x="416" y="262"/>
                    </a:cubicBezTo>
                    <a:cubicBezTo>
                      <a:pt x="421" y="264"/>
                      <a:pt x="421" y="264"/>
                      <a:pt x="422" y="264"/>
                    </a:cubicBezTo>
                    <a:cubicBezTo>
                      <a:pt x="427" y="265"/>
                      <a:pt x="429" y="264"/>
                      <a:pt x="430" y="266"/>
                    </a:cubicBezTo>
                    <a:cubicBezTo>
                      <a:pt x="431" y="267"/>
                      <a:pt x="432" y="269"/>
                      <a:pt x="430" y="275"/>
                    </a:cubicBezTo>
                    <a:cubicBezTo>
                      <a:pt x="427" y="284"/>
                      <a:pt x="425" y="286"/>
                      <a:pt x="423" y="294"/>
                    </a:cubicBezTo>
                    <a:cubicBezTo>
                      <a:pt x="421" y="301"/>
                      <a:pt x="422" y="303"/>
                      <a:pt x="422" y="304"/>
                    </a:cubicBezTo>
                    <a:cubicBezTo>
                      <a:pt x="422" y="306"/>
                      <a:pt x="423" y="307"/>
                      <a:pt x="428" y="313"/>
                    </a:cubicBezTo>
                    <a:cubicBezTo>
                      <a:pt x="434" y="319"/>
                      <a:pt x="437" y="322"/>
                      <a:pt x="439" y="322"/>
                    </a:cubicBezTo>
                    <a:cubicBezTo>
                      <a:pt x="443" y="322"/>
                      <a:pt x="445" y="316"/>
                      <a:pt x="450" y="317"/>
                    </a:cubicBezTo>
                    <a:cubicBezTo>
                      <a:pt x="453" y="317"/>
                      <a:pt x="454" y="320"/>
                      <a:pt x="455" y="321"/>
                    </a:cubicBezTo>
                    <a:cubicBezTo>
                      <a:pt x="458" y="325"/>
                      <a:pt x="458" y="330"/>
                      <a:pt x="457" y="334"/>
                    </a:cubicBezTo>
                    <a:cubicBezTo>
                      <a:pt x="457" y="338"/>
                      <a:pt x="456" y="338"/>
                      <a:pt x="457" y="341"/>
                    </a:cubicBezTo>
                    <a:cubicBezTo>
                      <a:pt x="457" y="346"/>
                      <a:pt x="459" y="348"/>
                      <a:pt x="458" y="351"/>
                    </a:cubicBezTo>
                    <a:cubicBezTo>
                      <a:pt x="457" y="356"/>
                      <a:pt x="449" y="360"/>
                      <a:pt x="445" y="358"/>
                    </a:cubicBezTo>
                    <a:cubicBezTo>
                      <a:pt x="441" y="356"/>
                      <a:pt x="443" y="349"/>
                      <a:pt x="437" y="344"/>
                    </a:cubicBezTo>
                    <a:cubicBezTo>
                      <a:pt x="437" y="343"/>
                      <a:pt x="433" y="340"/>
                      <a:pt x="429" y="341"/>
                    </a:cubicBezTo>
                    <a:cubicBezTo>
                      <a:pt x="426" y="342"/>
                      <a:pt x="425" y="346"/>
                      <a:pt x="420" y="349"/>
                    </a:cubicBezTo>
                    <a:cubicBezTo>
                      <a:pt x="418" y="350"/>
                      <a:pt x="416" y="351"/>
                      <a:pt x="415" y="351"/>
                    </a:cubicBezTo>
                    <a:cubicBezTo>
                      <a:pt x="410" y="352"/>
                      <a:pt x="409" y="350"/>
                      <a:pt x="407" y="351"/>
                    </a:cubicBezTo>
                    <a:cubicBezTo>
                      <a:pt x="404" y="352"/>
                      <a:pt x="405" y="356"/>
                      <a:pt x="402" y="362"/>
                    </a:cubicBezTo>
                    <a:cubicBezTo>
                      <a:pt x="399" y="367"/>
                      <a:pt x="397" y="366"/>
                      <a:pt x="396" y="369"/>
                    </a:cubicBezTo>
                    <a:cubicBezTo>
                      <a:pt x="394" y="374"/>
                      <a:pt x="399" y="377"/>
                      <a:pt x="401" y="384"/>
                    </a:cubicBezTo>
                    <a:cubicBezTo>
                      <a:pt x="402" y="391"/>
                      <a:pt x="401" y="400"/>
                      <a:pt x="396" y="402"/>
                    </a:cubicBezTo>
                    <a:cubicBezTo>
                      <a:pt x="391" y="405"/>
                      <a:pt x="380" y="397"/>
                      <a:pt x="380" y="397"/>
                    </a:cubicBezTo>
                    <a:cubicBezTo>
                      <a:pt x="380" y="398"/>
                      <a:pt x="383" y="400"/>
                      <a:pt x="382" y="400"/>
                    </a:cubicBezTo>
                    <a:cubicBezTo>
                      <a:pt x="382" y="401"/>
                      <a:pt x="375" y="397"/>
                      <a:pt x="367" y="398"/>
                    </a:cubicBezTo>
                    <a:cubicBezTo>
                      <a:pt x="362" y="398"/>
                      <a:pt x="362" y="401"/>
                      <a:pt x="350" y="408"/>
                    </a:cubicBezTo>
                    <a:cubicBezTo>
                      <a:pt x="348" y="410"/>
                      <a:pt x="344" y="413"/>
                      <a:pt x="339" y="415"/>
                    </a:cubicBezTo>
                    <a:cubicBezTo>
                      <a:pt x="327" y="422"/>
                      <a:pt x="325" y="420"/>
                      <a:pt x="320" y="425"/>
                    </a:cubicBezTo>
                    <a:cubicBezTo>
                      <a:pt x="318" y="426"/>
                      <a:pt x="313" y="431"/>
                      <a:pt x="312" y="439"/>
                    </a:cubicBezTo>
                    <a:cubicBezTo>
                      <a:pt x="312" y="440"/>
                      <a:pt x="312" y="441"/>
                      <a:pt x="312" y="442"/>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31" name="Freeform 7">
                <a:extLst>
                  <a:ext uri="{FF2B5EF4-FFF2-40B4-BE49-F238E27FC236}">
                    <a16:creationId xmlns:a16="http://schemas.microsoft.com/office/drawing/2014/main" id="{3B12A0AB-A01F-475D-8FA2-F992C71E399C}"/>
                  </a:ext>
                </a:extLst>
              </p:cNvPr>
              <p:cNvSpPr>
                <a:spLocks/>
              </p:cNvSpPr>
              <p:nvPr/>
            </p:nvSpPr>
            <p:spPr bwMode="auto">
              <a:xfrm>
                <a:off x="6451" y="2177"/>
                <a:ext cx="248" cy="192"/>
              </a:xfrm>
              <a:custGeom>
                <a:avLst/>
                <a:gdLst>
                  <a:gd name="T0" fmla="*/ 28 w 130"/>
                  <a:gd name="T1" fmla="*/ 79 h 100"/>
                  <a:gd name="T2" fmla="*/ 24 w 130"/>
                  <a:gd name="T3" fmla="*/ 78 h 100"/>
                  <a:gd name="T4" fmla="*/ 5 w 130"/>
                  <a:gd name="T5" fmla="*/ 64 h 100"/>
                  <a:gd name="T6" fmla="*/ 5 w 130"/>
                  <a:gd name="T7" fmla="*/ 55 h 100"/>
                  <a:gd name="T8" fmla="*/ 49 w 130"/>
                  <a:gd name="T9" fmla="*/ 18 h 100"/>
                  <a:gd name="T10" fmla="*/ 93 w 130"/>
                  <a:gd name="T11" fmla="*/ 0 h 100"/>
                  <a:gd name="T12" fmla="*/ 97 w 130"/>
                  <a:gd name="T13" fmla="*/ 4 h 100"/>
                  <a:gd name="T14" fmla="*/ 95 w 130"/>
                  <a:gd name="T15" fmla="*/ 20 h 100"/>
                  <a:gd name="T16" fmla="*/ 93 w 130"/>
                  <a:gd name="T17" fmla="*/ 27 h 100"/>
                  <a:gd name="T18" fmla="*/ 104 w 130"/>
                  <a:gd name="T19" fmla="*/ 26 h 100"/>
                  <a:gd name="T20" fmla="*/ 114 w 130"/>
                  <a:gd name="T21" fmla="*/ 24 h 100"/>
                  <a:gd name="T22" fmla="*/ 123 w 130"/>
                  <a:gd name="T23" fmla="*/ 46 h 100"/>
                  <a:gd name="T24" fmla="*/ 106 w 130"/>
                  <a:gd name="T25" fmla="*/ 82 h 100"/>
                  <a:gd name="T26" fmla="*/ 86 w 130"/>
                  <a:gd name="T27" fmla="*/ 99 h 100"/>
                  <a:gd name="T28" fmla="*/ 79 w 130"/>
                  <a:gd name="T29" fmla="*/ 97 h 100"/>
                  <a:gd name="T30" fmla="*/ 63 w 130"/>
                  <a:gd name="T31" fmla="*/ 88 h 100"/>
                  <a:gd name="T32" fmla="*/ 46 w 130"/>
                  <a:gd name="T33" fmla="*/ 76 h 100"/>
                  <a:gd name="T34" fmla="*/ 40 w 130"/>
                  <a:gd name="T35" fmla="*/ 66 h 100"/>
                  <a:gd name="T36" fmla="*/ 32 w 130"/>
                  <a:gd name="T37" fmla="*/ 75 h 100"/>
                  <a:gd name="T38" fmla="*/ 28 w 130"/>
                  <a:gd name="T39"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00">
                    <a:moveTo>
                      <a:pt x="28" y="79"/>
                    </a:moveTo>
                    <a:cubicBezTo>
                      <a:pt x="26" y="78"/>
                      <a:pt x="25" y="79"/>
                      <a:pt x="24" y="78"/>
                    </a:cubicBezTo>
                    <a:cubicBezTo>
                      <a:pt x="18" y="73"/>
                      <a:pt x="11" y="68"/>
                      <a:pt x="5" y="64"/>
                    </a:cubicBezTo>
                    <a:cubicBezTo>
                      <a:pt x="0" y="61"/>
                      <a:pt x="1" y="58"/>
                      <a:pt x="5" y="55"/>
                    </a:cubicBezTo>
                    <a:cubicBezTo>
                      <a:pt x="19" y="43"/>
                      <a:pt x="34" y="29"/>
                      <a:pt x="49" y="18"/>
                    </a:cubicBezTo>
                    <a:cubicBezTo>
                      <a:pt x="62" y="8"/>
                      <a:pt x="77" y="4"/>
                      <a:pt x="93" y="0"/>
                    </a:cubicBezTo>
                    <a:cubicBezTo>
                      <a:pt x="94" y="0"/>
                      <a:pt x="97" y="3"/>
                      <a:pt x="97" y="4"/>
                    </a:cubicBezTo>
                    <a:cubicBezTo>
                      <a:pt x="97" y="10"/>
                      <a:pt x="96" y="15"/>
                      <a:pt x="95" y="20"/>
                    </a:cubicBezTo>
                    <a:cubicBezTo>
                      <a:pt x="95" y="23"/>
                      <a:pt x="94" y="25"/>
                      <a:pt x="93" y="27"/>
                    </a:cubicBezTo>
                    <a:cubicBezTo>
                      <a:pt x="97" y="27"/>
                      <a:pt x="101" y="26"/>
                      <a:pt x="104" y="26"/>
                    </a:cubicBezTo>
                    <a:cubicBezTo>
                      <a:pt x="107" y="25"/>
                      <a:pt x="111" y="23"/>
                      <a:pt x="114" y="24"/>
                    </a:cubicBezTo>
                    <a:cubicBezTo>
                      <a:pt x="126" y="28"/>
                      <a:pt x="130" y="35"/>
                      <a:pt x="123" y="46"/>
                    </a:cubicBezTo>
                    <a:cubicBezTo>
                      <a:pt x="117" y="58"/>
                      <a:pt x="110" y="69"/>
                      <a:pt x="106" y="82"/>
                    </a:cubicBezTo>
                    <a:cubicBezTo>
                      <a:pt x="103" y="89"/>
                      <a:pt x="93" y="94"/>
                      <a:pt x="86" y="99"/>
                    </a:cubicBezTo>
                    <a:cubicBezTo>
                      <a:pt x="85" y="100"/>
                      <a:pt x="80" y="98"/>
                      <a:pt x="79" y="97"/>
                    </a:cubicBezTo>
                    <a:cubicBezTo>
                      <a:pt x="75" y="91"/>
                      <a:pt x="70" y="89"/>
                      <a:pt x="63" y="88"/>
                    </a:cubicBezTo>
                    <a:cubicBezTo>
                      <a:pt x="52" y="88"/>
                      <a:pt x="49" y="86"/>
                      <a:pt x="46" y="76"/>
                    </a:cubicBezTo>
                    <a:cubicBezTo>
                      <a:pt x="45" y="72"/>
                      <a:pt x="42" y="67"/>
                      <a:pt x="40" y="66"/>
                    </a:cubicBezTo>
                    <a:cubicBezTo>
                      <a:pt x="36" y="66"/>
                      <a:pt x="30" y="68"/>
                      <a:pt x="32" y="75"/>
                    </a:cubicBezTo>
                    <a:cubicBezTo>
                      <a:pt x="32" y="76"/>
                      <a:pt x="29" y="78"/>
                      <a:pt x="28" y="79"/>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2" name="Freeform 11">
                <a:extLst>
                  <a:ext uri="{FF2B5EF4-FFF2-40B4-BE49-F238E27FC236}">
                    <a16:creationId xmlns:a16="http://schemas.microsoft.com/office/drawing/2014/main" id="{CDDDE1EC-1185-F907-F865-45CAC1E80893}"/>
                  </a:ext>
                </a:extLst>
              </p:cNvPr>
              <p:cNvSpPr>
                <a:spLocks/>
              </p:cNvSpPr>
              <p:nvPr/>
            </p:nvSpPr>
            <p:spPr bwMode="auto">
              <a:xfrm>
                <a:off x="6726" y="2132"/>
                <a:ext cx="134" cy="82"/>
              </a:xfrm>
              <a:custGeom>
                <a:avLst/>
                <a:gdLst>
                  <a:gd name="T0" fmla="*/ 59 w 70"/>
                  <a:gd name="T1" fmla="*/ 43 h 43"/>
                  <a:gd name="T2" fmla="*/ 39 w 70"/>
                  <a:gd name="T3" fmla="*/ 34 h 43"/>
                  <a:gd name="T4" fmla="*/ 19 w 70"/>
                  <a:gd name="T5" fmla="*/ 30 h 43"/>
                  <a:gd name="T6" fmla="*/ 9 w 70"/>
                  <a:gd name="T7" fmla="*/ 28 h 43"/>
                  <a:gd name="T8" fmla="*/ 8 w 70"/>
                  <a:gd name="T9" fmla="*/ 9 h 43"/>
                  <a:gd name="T10" fmla="*/ 22 w 70"/>
                  <a:gd name="T11" fmla="*/ 5 h 43"/>
                  <a:gd name="T12" fmla="*/ 35 w 70"/>
                  <a:gd name="T13" fmla="*/ 1 h 43"/>
                  <a:gd name="T14" fmla="*/ 42 w 70"/>
                  <a:gd name="T15" fmla="*/ 1 h 43"/>
                  <a:gd name="T16" fmla="*/ 67 w 70"/>
                  <a:gd name="T17" fmla="*/ 28 h 43"/>
                  <a:gd name="T18" fmla="*/ 59 w 70"/>
                  <a:gd name="T1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59" y="43"/>
                    </a:moveTo>
                    <a:cubicBezTo>
                      <a:pt x="52" y="40"/>
                      <a:pt x="45" y="38"/>
                      <a:pt x="39" y="34"/>
                    </a:cubicBezTo>
                    <a:cubicBezTo>
                      <a:pt x="32" y="30"/>
                      <a:pt x="27" y="27"/>
                      <a:pt x="19" y="30"/>
                    </a:cubicBezTo>
                    <a:cubicBezTo>
                      <a:pt x="16" y="31"/>
                      <a:pt x="13" y="29"/>
                      <a:pt x="9" y="28"/>
                    </a:cubicBezTo>
                    <a:cubicBezTo>
                      <a:pt x="11" y="21"/>
                      <a:pt x="0" y="15"/>
                      <a:pt x="8" y="9"/>
                    </a:cubicBezTo>
                    <a:cubicBezTo>
                      <a:pt x="12" y="6"/>
                      <a:pt x="17" y="6"/>
                      <a:pt x="22" y="5"/>
                    </a:cubicBezTo>
                    <a:cubicBezTo>
                      <a:pt x="26" y="3"/>
                      <a:pt x="30" y="1"/>
                      <a:pt x="35" y="1"/>
                    </a:cubicBezTo>
                    <a:cubicBezTo>
                      <a:pt x="37" y="0"/>
                      <a:pt x="40" y="0"/>
                      <a:pt x="42" y="1"/>
                    </a:cubicBezTo>
                    <a:cubicBezTo>
                      <a:pt x="54" y="7"/>
                      <a:pt x="62" y="16"/>
                      <a:pt x="67" y="28"/>
                    </a:cubicBezTo>
                    <a:cubicBezTo>
                      <a:pt x="70" y="32"/>
                      <a:pt x="63" y="43"/>
                      <a:pt x="59" y="43"/>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3" name="Freeform 12">
                <a:extLst>
                  <a:ext uri="{FF2B5EF4-FFF2-40B4-BE49-F238E27FC236}">
                    <a16:creationId xmlns:a16="http://schemas.microsoft.com/office/drawing/2014/main" id="{92395F7E-C20E-022B-1BA5-B5CF061B5BA2}"/>
                  </a:ext>
                </a:extLst>
              </p:cNvPr>
              <p:cNvSpPr>
                <a:spLocks/>
              </p:cNvSpPr>
              <p:nvPr/>
            </p:nvSpPr>
            <p:spPr bwMode="auto">
              <a:xfrm>
                <a:off x="6248" y="2409"/>
                <a:ext cx="102" cy="92"/>
              </a:xfrm>
              <a:custGeom>
                <a:avLst/>
                <a:gdLst>
                  <a:gd name="T0" fmla="*/ 27 w 53"/>
                  <a:gd name="T1" fmla="*/ 48 h 48"/>
                  <a:gd name="T2" fmla="*/ 18 w 53"/>
                  <a:gd name="T3" fmla="*/ 46 h 48"/>
                  <a:gd name="T4" fmla="*/ 10 w 53"/>
                  <a:gd name="T5" fmla="*/ 45 h 48"/>
                  <a:gd name="T6" fmla="*/ 0 w 53"/>
                  <a:gd name="T7" fmla="*/ 36 h 48"/>
                  <a:gd name="T8" fmla="*/ 8 w 53"/>
                  <a:gd name="T9" fmla="*/ 23 h 48"/>
                  <a:gd name="T10" fmla="*/ 32 w 53"/>
                  <a:gd name="T11" fmla="*/ 4 h 48"/>
                  <a:gd name="T12" fmla="*/ 48 w 53"/>
                  <a:gd name="T13" fmla="*/ 13 h 48"/>
                  <a:gd name="T14" fmla="*/ 44 w 53"/>
                  <a:gd name="T15" fmla="*/ 23 h 48"/>
                  <a:gd name="T16" fmla="*/ 29 w 53"/>
                  <a:gd name="T17" fmla="*/ 38 h 48"/>
                  <a:gd name="T18" fmla="*/ 27 w 53"/>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8">
                    <a:moveTo>
                      <a:pt x="27" y="48"/>
                    </a:moveTo>
                    <a:cubicBezTo>
                      <a:pt x="24" y="47"/>
                      <a:pt x="21" y="47"/>
                      <a:pt x="18" y="46"/>
                    </a:cubicBezTo>
                    <a:cubicBezTo>
                      <a:pt x="15" y="46"/>
                      <a:pt x="13" y="45"/>
                      <a:pt x="10" y="45"/>
                    </a:cubicBezTo>
                    <a:cubicBezTo>
                      <a:pt x="2" y="46"/>
                      <a:pt x="0" y="44"/>
                      <a:pt x="0" y="36"/>
                    </a:cubicBezTo>
                    <a:cubicBezTo>
                      <a:pt x="0" y="29"/>
                      <a:pt x="0" y="23"/>
                      <a:pt x="8" y="23"/>
                    </a:cubicBezTo>
                    <a:cubicBezTo>
                      <a:pt x="10" y="8"/>
                      <a:pt x="22" y="8"/>
                      <a:pt x="32" y="4"/>
                    </a:cubicBezTo>
                    <a:cubicBezTo>
                      <a:pt x="41" y="0"/>
                      <a:pt x="44" y="8"/>
                      <a:pt x="48" y="13"/>
                    </a:cubicBezTo>
                    <a:cubicBezTo>
                      <a:pt x="53" y="19"/>
                      <a:pt x="47" y="20"/>
                      <a:pt x="44" y="23"/>
                    </a:cubicBezTo>
                    <a:cubicBezTo>
                      <a:pt x="39" y="28"/>
                      <a:pt x="33" y="32"/>
                      <a:pt x="29" y="38"/>
                    </a:cubicBezTo>
                    <a:cubicBezTo>
                      <a:pt x="27" y="40"/>
                      <a:pt x="28" y="44"/>
                      <a:pt x="27" y="48"/>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4" name="Freeform 17">
                <a:extLst>
                  <a:ext uri="{FF2B5EF4-FFF2-40B4-BE49-F238E27FC236}">
                    <a16:creationId xmlns:a16="http://schemas.microsoft.com/office/drawing/2014/main" id="{7369839A-7340-737A-E9E8-36910C243257}"/>
                  </a:ext>
                </a:extLst>
              </p:cNvPr>
              <p:cNvSpPr>
                <a:spLocks/>
              </p:cNvSpPr>
              <p:nvPr/>
            </p:nvSpPr>
            <p:spPr bwMode="auto">
              <a:xfrm>
                <a:off x="6285" y="2507"/>
                <a:ext cx="49" cy="42"/>
              </a:xfrm>
              <a:custGeom>
                <a:avLst/>
                <a:gdLst>
                  <a:gd name="T0" fmla="*/ 1 w 26"/>
                  <a:gd name="T1" fmla="*/ 22 h 22"/>
                  <a:gd name="T2" fmla="*/ 1 w 26"/>
                  <a:gd name="T3" fmla="*/ 10 h 22"/>
                  <a:gd name="T4" fmla="*/ 14 w 26"/>
                  <a:gd name="T5" fmla="*/ 5 h 22"/>
                  <a:gd name="T6" fmla="*/ 22 w 26"/>
                  <a:gd name="T7" fmla="*/ 8 h 22"/>
                  <a:gd name="T8" fmla="*/ 26 w 26"/>
                  <a:gd name="T9" fmla="*/ 14 h 22"/>
                  <a:gd name="T10" fmla="*/ 22 w 26"/>
                  <a:gd name="T11" fmla="*/ 18 h 22"/>
                  <a:gd name="T12" fmla="*/ 1 w 2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 y="22"/>
                    </a:moveTo>
                    <a:cubicBezTo>
                      <a:pt x="1" y="18"/>
                      <a:pt x="0" y="14"/>
                      <a:pt x="1" y="10"/>
                    </a:cubicBezTo>
                    <a:cubicBezTo>
                      <a:pt x="2" y="2"/>
                      <a:pt x="7" y="0"/>
                      <a:pt x="14" y="5"/>
                    </a:cubicBezTo>
                    <a:cubicBezTo>
                      <a:pt x="16" y="6"/>
                      <a:pt x="20" y="7"/>
                      <a:pt x="22" y="8"/>
                    </a:cubicBezTo>
                    <a:cubicBezTo>
                      <a:pt x="24" y="9"/>
                      <a:pt x="26" y="12"/>
                      <a:pt x="26" y="14"/>
                    </a:cubicBezTo>
                    <a:cubicBezTo>
                      <a:pt x="26" y="15"/>
                      <a:pt x="24" y="18"/>
                      <a:pt x="22" y="18"/>
                    </a:cubicBezTo>
                    <a:cubicBezTo>
                      <a:pt x="16" y="20"/>
                      <a:pt x="9" y="20"/>
                      <a:pt x="1" y="22"/>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 name="Freeform 18">
                <a:extLst>
                  <a:ext uri="{FF2B5EF4-FFF2-40B4-BE49-F238E27FC236}">
                    <a16:creationId xmlns:a16="http://schemas.microsoft.com/office/drawing/2014/main" id="{DBF131EC-BCC6-BC1D-51AC-15F6A9DA8A27}"/>
                  </a:ext>
                </a:extLst>
              </p:cNvPr>
              <p:cNvSpPr>
                <a:spLocks/>
              </p:cNvSpPr>
              <p:nvPr/>
            </p:nvSpPr>
            <p:spPr bwMode="auto">
              <a:xfrm>
                <a:off x="4230" y="1238"/>
                <a:ext cx="481" cy="520"/>
              </a:xfrm>
              <a:custGeom>
                <a:avLst/>
                <a:gdLst>
                  <a:gd name="T0" fmla="*/ 225 w 252"/>
                  <a:gd name="T1" fmla="*/ 253 h 272"/>
                  <a:gd name="T2" fmla="*/ 220 w 252"/>
                  <a:gd name="T3" fmla="*/ 253 h 272"/>
                  <a:gd name="T4" fmla="*/ 208 w 252"/>
                  <a:gd name="T5" fmla="*/ 250 h 272"/>
                  <a:gd name="T6" fmla="*/ 189 w 252"/>
                  <a:gd name="T7" fmla="*/ 267 h 272"/>
                  <a:gd name="T8" fmla="*/ 161 w 252"/>
                  <a:gd name="T9" fmla="*/ 266 h 272"/>
                  <a:gd name="T10" fmla="*/ 159 w 252"/>
                  <a:gd name="T11" fmla="*/ 263 h 272"/>
                  <a:gd name="T12" fmla="*/ 151 w 252"/>
                  <a:gd name="T13" fmla="*/ 258 h 272"/>
                  <a:gd name="T14" fmla="*/ 124 w 252"/>
                  <a:gd name="T15" fmla="*/ 263 h 272"/>
                  <a:gd name="T16" fmla="*/ 105 w 252"/>
                  <a:gd name="T17" fmla="*/ 264 h 272"/>
                  <a:gd name="T18" fmla="*/ 103 w 252"/>
                  <a:gd name="T19" fmla="*/ 242 h 272"/>
                  <a:gd name="T20" fmla="*/ 108 w 252"/>
                  <a:gd name="T21" fmla="*/ 235 h 272"/>
                  <a:gd name="T22" fmla="*/ 100 w 252"/>
                  <a:gd name="T23" fmla="*/ 227 h 272"/>
                  <a:gd name="T24" fmla="*/ 74 w 252"/>
                  <a:gd name="T25" fmla="*/ 231 h 272"/>
                  <a:gd name="T26" fmla="*/ 43 w 252"/>
                  <a:gd name="T27" fmla="*/ 250 h 272"/>
                  <a:gd name="T28" fmla="*/ 33 w 252"/>
                  <a:gd name="T29" fmla="*/ 254 h 272"/>
                  <a:gd name="T30" fmla="*/ 31 w 252"/>
                  <a:gd name="T31" fmla="*/ 245 h 272"/>
                  <a:gd name="T32" fmla="*/ 31 w 252"/>
                  <a:gd name="T33" fmla="*/ 229 h 272"/>
                  <a:gd name="T34" fmla="*/ 38 w 252"/>
                  <a:gd name="T35" fmla="*/ 211 h 272"/>
                  <a:gd name="T36" fmla="*/ 37 w 252"/>
                  <a:gd name="T37" fmla="*/ 204 h 272"/>
                  <a:gd name="T38" fmla="*/ 36 w 252"/>
                  <a:gd name="T39" fmla="*/ 197 h 272"/>
                  <a:gd name="T40" fmla="*/ 34 w 252"/>
                  <a:gd name="T41" fmla="*/ 176 h 272"/>
                  <a:gd name="T42" fmla="*/ 31 w 252"/>
                  <a:gd name="T43" fmla="*/ 167 h 272"/>
                  <a:gd name="T44" fmla="*/ 37 w 252"/>
                  <a:gd name="T45" fmla="*/ 164 h 272"/>
                  <a:gd name="T46" fmla="*/ 36 w 252"/>
                  <a:gd name="T47" fmla="*/ 162 h 272"/>
                  <a:gd name="T48" fmla="*/ 31 w 252"/>
                  <a:gd name="T49" fmla="*/ 167 h 272"/>
                  <a:gd name="T50" fmla="*/ 20 w 252"/>
                  <a:gd name="T51" fmla="*/ 149 h 272"/>
                  <a:gd name="T52" fmla="*/ 21 w 252"/>
                  <a:gd name="T53" fmla="*/ 139 h 272"/>
                  <a:gd name="T54" fmla="*/ 14 w 252"/>
                  <a:gd name="T55" fmla="*/ 118 h 272"/>
                  <a:gd name="T56" fmla="*/ 13 w 252"/>
                  <a:gd name="T57" fmla="*/ 115 h 272"/>
                  <a:gd name="T58" fmla="*/ 1 w 252"/>
                  <a:gd name="T59" fmla="*/ 120 h 272"/>
                  <a:gd name="T60" fmla="*/ 1 w 252"/>
                  <a:gd name="T61" fmla="*/ 93 h 272"/>
                  <a:gd name="T62" fmla="*/ 9 w 252"/>
                  <a:gd name="T63" fmla="*/ 79 h 272"/>
                  <a:gd name="T64" fmla="*/ 22 w 252"/>
                  <a:gd name="T65" fmla="*/ 71 h 272"/>
                  <a:gd name="T66" fmla="*/ 29 w 252"/>
                  <a:gd name="T67" fmla="*/ 68 h 272"/>
                  <a:gd name="T68" fmla="*/ 47 w 252"/>
                  <a:gd name="T69" fmla="*/ 53 h 272"/>
                  <a:gd name="T70" fmla="*/ 55 w 252"/>
                  <a:gd name="T71" fmla="*/ 54 h 272"/>
                  <a:gd name="T72" fmla="*/ 62 w 252"/>
                  <a:gd name="T73" fmla="*/ 60 h 272"/>
                  <a:gd name="T74" fmla="*/ 79 w 252"/>
                  <a:gd name="T75" fmla="*/ 56 h 272"/>
                  <a:gd name="T76" fmla="*/ 97 w 252"/>
                  <a:gd name="T77" fmla="*/ 47 h 272"/>
                  <a:gd name="T78" fmla="*/ 100 w 252"/>
                  <a:gd name="T79" fmla="*/ 25 h 272"/>
                  <a:gd name="T80" fmla="*/ 122 w 252"/>
                  <a:gd name="T81" fmla="*/ 14 h 272"/>
                  <a:gd name="T82" fmla="*/ 146 w 252"/>
                  <a:gd name="T83" fmla="*/ 1 h 272"/>
                  <a:gd name="T84" fmla="*/ 149 w 252"/>
                  <a:gd name="T85" fmla="*/ 2 h 272"/>
                  <a:gd name="T86" fmla="*/ 161 w 252"/>
                  <a:gd name="T87" fmla="*/ 2 h 272"/>
                  <a:gd name="T88" fmla="*/ 167 w 252"/>
                  <a:gd name="T89" fmla="*/ 1 h 272"/>
                  <a:gd name="T90" fmla="*/ 204 w 252"/>
                  <a:gd name="T91" fmla="*/ 25 h 272"/>
                  <a:gd name="T92" fmla="*/ 221 w 252"/>
                  <a:gd name="T93" fmla="*/ 33 h 272"/>
                  <a:gd name="T94" fmla="*/ 216 w 252"/>
                  <a:gd name="T95" fmla="*/ 47 h 272"/>
                  <a:gd name="T96" fmla="*/ 226 w 252"/>
                  <a:gd name="T97" fmla="*/ 70 h 272"/>
                  <a:gd name="T98" fmla="*/ 232 w 252"/>
                  <a:gd name="T99" fmla="*/ 81 h 272"/>
                  <a:gd name="T100" fmla="*/ 243 w 252"/>
                  <a:gd name="T101" fmla="*/ 88 h 272"/>
                  <a:gd name="T102" fmla="*/ 233 w 252"/>
                  <a:gd name="T103" fmla="*/ 105 h 272"/>
                  <a:gd name="T104" fmla="*/ 243 w 252"/>
                  <a:gd name="T105" fmla="*/ 123 h 272"/>
                  <a:gd name="T106" fmla="*/ 226 w 252"/>
                  <a:gd name="T107" fmla="*/ 149 h 272"/>
                  <a:gd name="T108" fmla="*/ 218 w 252"/>
                  <a:gd name="T109" fmla="*/ 169 h 272"/>
                  <a:gd name="T110" fmla="*/ 245 w 252"/>
                  <a:gd name="T111" fmla="*/ 181 h 272"/>
                  <a:gd name="T112" fmla="*/ 250 w 252"/>
                  <a:gd name="T113" fmla="*/ 202 h 272"/>
                  <a:gd name="T114" fmla="*/ 231 w 252"/>
                  <a:gd name="T115" fmla="*/ 223 h 272"/>
                  <a:gd name="T116" fmla="*/ 226 w 252"/>
                  <a:gd name="T117" fmla="*/ 238 h 272"/>
                  <a:gd name="T118" fmla="*/ 226 w 252"/>
                  <a:gd name="T119" fmla="*/ 242 h 272"/>
                  <a:gd name="T120" fmla="*/ 225 w 252"/>
                  <a:gd name="T121" fmla="*/ 25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272">
                    <a:moveTo>
                      <a:pt x="225" y="253"/>
                    </a:moveTo>
                    <a:cubicBezTo>
                      <a:pt x="224" y="253"/>
                      <a:pt x="222" y="253"/>
                      <a:pt x="220" y="253"/>
                    </a:cubicBezTo>
                    <a:cubicBezTo>
                      <a:pt x="216" y="252"/>
                      <a:pt x="212" y="251"/>
                      <a:pt x="208" y="250"/>
                    </a:cubicBezTo>
                    <a:cubicBezTo>
                      <a:pt x="208" y="262"/>
                      <a:pt x="198" y="263"/>
                      <a:pt x="189" y="267"/>
                    </a:cubicBezTo>
                    <a:cubicBezTo>
                      <a:pt x="178" y="272"/>
                      <a:pt x="170" y="262"/>
                      <a:pt x="161" y="266"/>
                    </a:cubicBezTo>
                    <a:cubicBezTo>
                      <a:pt x="161" y="266"/>
                      <a:pt x="160" y="264"/>
                      <a:pt x="159" y="263"/>
                    </a:cubicBezTo>
                    <a:cubicBezTo>
                      <a:pt x="156" y="261"/>
                      <a:pt x="153" y="258"/>
                      <a:pt x="151" y="258"/>
                    </a:cubicBezTo>
                    <a:cubicBezTo>
                      <a:pt x="142" y="260"/>
                      <a:pt x="133" y="261"/>
                      <a:pt x="124" y="263"/>
                    </a:cubicBezTo>
                    <a:cubicBezTo>
                      <a:pt x="118" y="265"/>
                      <a:pt x="109" y="267"/>
                      <a:pt x="105" y="264"/>
                    </a:cubicBezTo>
                    <a:cubicBezTo>
                      <a:pt x="95" y="256"/>
                      <a:pt x="96" y="252"/>
                      <a:pt x="103" y="242"/>
                    </a:cubicBezTo>
                    <a:cubicBezTo>
                      <a:pt x="105" y="239"/>
                      <a:pt x="106" y="237"/>
                      <a:pt x="108" y="235"/>
                    </a:cubicBezTo>
                    <a:cubicBezTo>
                      <a:pt x="105" y="232"/>
                      <a:pt x="102" y="229"/>
                      <a:pt x="100" y="227"/>
                    </a:cubicBezTo>
                    <a:cubicBezTo>
                      <a:pt x="92" y="228"/>
                      <a:pt x="83" y="229"/>
                      <a:pt x="74" y="231"/>
                    </a:cubicBezTo>
                    <a:cubicBezTo>
                      <a:pt x="61" y="233"/>
                      <a:pt x="53" y="244"/>
                      <a:pt x="43" y="250"/>
                    </a:cubicBezTo>
                    <a:cubicBezTo>
                      <a:pt x="40" y="252"/>
                      <a:pt x="36" y="253"/>
                      <a:pt x="33" y="254"/>
                    </a:cubicBezTo>
                    <a:cubicBezTo>
                      <a:pt x="32" y="251"/>
                      <a:pt x="32" y="248"/>
                      <a:pt x="31" y="245"/>
                    </a:cubicBezTo>
                    <a:cubicBezTo>
                      <a:pt x="31" y="240"/>
                      <a:pt x="32" y="234"/>
                      <a:pt x="31" y="229"/>
                    </a:cubicBezTo>
                    <a:cubicBezTo>
                      <a:pt x="31" y="222"/>
                      <a:pt x="31" y="215"/>
                      <a:pt x="38" y="211"/>
                    </a:cubicBezTo>
                    <a:cubicBezTo>
                      <a:pt x="40" y="210"/>
                      <a:pt x="45" y="206"/>
                      <a:pt x="37" y="204"/>
                    </a:cubicBezTo>
                    <a:cubicBezTo>
                      <a:pt x="37" y="204"/>
                      <a:pt x="35" y="199"/>
                      <a:pt x="36" y="197"/>
                    </a:cubicBezTo>
                    <a:cubicBezTo>
                      <a:pt x="43" y="189"/>
                      <a:pt x="37" y="183"/>
                      <a:pt x="34" y="176"/>
                    </a:cubicBezTo>
                    <a:cubicBezTo>
                      <a:pt x="32" y="173"/>
                      <a:pt x="32" y="170"/>
                      <a:pt x="31" y="167"/>
                    </a:cubicBezTo>
                    <a:cubicBezTo>
                      <a:pt x="33" y="166"/>
                      <a:pt x="35" y="165"/>
                      <a:pt x="37" y="164"/>
                    </a:cubicBezTo>
                    <a:cubicBezTo>
                      <a:pt x="36" y="163"/>
                      <a:pt x="36" y="163"/>
                      <a:pt x="36" y="162"/>
                    </a:cubicBezTo>
                    <a:cubicBezTo>
                      <a:pt x="34" y="164"/>
                      <a:pt x="33" y="166"/>
                      <a:pt x="31" y="167"/>
                    </a:cubicBezTo>
                    <a:cubicBezTo>
                      <a:pt x="17" y="167"/>
                      <a:pt x="14" y="161"/>
                      <a:pt x="20" y="149"/>
                    </a:cubicBezTo>
                    <a:cubicBezTo>
                      <a:pt x="22" y="146"/>
                      <a:pt x="22" y="140"/>
                      <a:pt x="21" y="139"/>
                    </a:cubicBezTo>
                    <a:cubicBezTo>
                      <a:pt x="12" y="134"/>
                      <a:pt x="11" y="127"/>
                      <a:pt x="14" y="118"/>
                    </a:cubicBezTo>
                    <a:cubicBezTo>
                      <a:pt x="14" y="117"/>
                      <a:pt x="13" y="116"/>
                      <a:pt x="13" y="115"/>
                    </a:cubicBezTo>
                    <a:cubicBezTo>
                      <a:pt x="9" y="116"/>
                      <a:pt x="6" y="118"/>
                      <a:pt x="1" y="120"/>
                    </a:cubicBezTo>
                    <a:cubicBezTo>
                      <a:pt x="1" y="110"/>
                      <a:pt x="0" y="101"/>
                      <a:pt x="1" y="93"/>
                    </a:cubicBezTo>
                    <a:cubicBezTo>
                      <a:pt x="2" y="88"/>
                      <a:pt x="7" y="84"/>
                      <a:pt x="9" y="79"/>
                    </a:cubicBezTo>
                    <a:cubicBezTo>
                      <a:pt x="12" y="72"/>
                      <a:pt x="16" y="72"/>
                      <a:pt x="22" y="71"/>
                    </a:cubicBezTo>
                    <a:cubicBezTo>
                      <a:pt x="24" y="71"/>
                      <a:pt x="27" y="69"/>
                      <a:pt x="29" y="68"/>
                    </a:cubicBezTo>
                    <a:cubicBezTo>
                      <a:pt x="35" y="63"/>
                      <a:pt x="41" y="58"/>
                      <a:pt x="47" y="53"/>
                    </a:cubicBezTo>
                    <a:cubicBezTo>
                      <a:pt x="49" y="52"/>
                      <a:pt x="53" y="53"/>
                      <a:pt x="55" y="54"/>
                    </a:cubicBezTo>
                    <a:cubicBezTo>
                      <a:pt x="58" y="55"/>
                      <a:pt x="59" y="60"/>
                      <a:pt x="62" y="60"/>
                    </a:cubicBezTo>
                    <a:cubicBezTo>
                      <a:pt x="67" y="59"/>
                      <a:pt x="74" y="58"/>
                      <a:pt x="79" y="56"/>
                    </a:cubicBezTo>
                    <a:cubicBezTo>
                      <a:pt x="85" y="54"/>
                      <a:pt x="91" y="50"/>
                      <a:pt x="97" y="47"/>
                    </a:cubicBezTo>
                    <a:cubicBezTo>
                      <a:pt x="98" y="41"/>
                      <a:pt x="99" y="33"/>
                      <a:pt x="100" y="25"/>
                    </a:cubicBezTo>
                    <a:cubicBezTo>
                      <a:pt x="110" y="26"/>
                      <a:pt x="117" y="21"/>
                      <a:pt x="122" y="14"/>
                    </a:cubicBezTo>
                    <a:cubicBezTo>
                      <a:pt x="128" y="5"/>
                      <a:pt x="139" y="6"/>
                      <a:pt x="146" y="1"/>
                    </a:cubicBezTo>
                    <a:cubicBezTo>
                      <a:pt x="147" y="1"/>
                      <a:pt x="149" y="1"/>
                      <a:pt x="149" y="2"/>
                    </a:cubicBezTo>
                    <a:cubicBezTo>
                      <a:pt x="153" y="8"/>
                      <a:pt x="157" y="6"/>
                      <a:pt x="161" y="2"/>
                    </a:cubicBezTo>
                    <a:cubicBezTo>
                      <a:pt x="162" y="1"/>
                      <a:pt x="166" y="0"/>
                      <a:pt x="167" y="1"/>
                    </a:cubicBezTo>
                    <a:cubicBezTo>
                      <a:pt x="178" y="10"/>
                      <a:pt x="196" y="9"/>
                      <a:pt x="204" y="25"/>
                    </a:cubicBezTo>
                    <a:cubicBezTo>
                      <a:pt x="207" y="32"/>
                      <a:pt x="214" y="33"/>
                      <a:pt x="221" y="33"/>
                    </a:cubicBezTo>
                    <a:cubicBezTo>
                      <a:pt x="218" y="35"/>
                      <a:pt x="219" y="33"/>
                      <a:pt x="216" y="47"/>
                    </a:cubicBezTo>
                    <a:cubicBezTo>
                      <a:pt x="215" y="51"/>
                      <a:pt x="219" y="52"/>
                      <a:pt x="226" y="70"/>
                    </a:cubicBezTo>
                    <a:cubicBezTo>
                      <a:pt x="228" y="75"/>
                      <a:pt x="229" y="78"/>
                      <a:pt x="232" y="81"/>
                    </a:cubicBezTo>
                    <a:cubicBezTo>
                      <a:pt x="237" y="86"/>
                      <a:pt x="242" y="85"/>
                      <a:pt x="243" y="88"/>
                    </a:cubicBezTo>
                    <a:cubicBezTo>
                      <a:pt x="245" y="92"/>
                      <a:pt x="233" y="96"/>
                      <a:pt x="233" y="105"/>
                    </a:cubicBezTo>
                    <a:cubicBezTo>
                      <a:pt x="232" y="112"/>
                      <a:pt x="243" y="114"/>
                      <a:pt x="243" y="123"/>
                    </a:cubicBezTo>
                    <a:cubicBezTo>
                      <a:pt x="244" y="130"/>
                      <a:pt x="237" y="132"/>
                      <a:pt x="226" y="149"/>
                    </a:cubicBezTo>
                    <a:cubicBezTo>
                      <a:pt x="220" y="159"/>
                      <a:pt x="216" y="165"/>
                      <a:pt x="218" y="169"/>
                    </a:cubicBezTo>
                    <a:cubicBezTo>
                      <a:pt x="222" y="177"/>
                      <a:pt x="237" y="171"/>
                      <a:pt x="245" y="181"/>
                    </a:cubicBezTo>
                    <a:cubicBezTo>
                      <a:pt x="250" y="187"/>
                      <a:pt x="252" y="196"/>
                      <a:pt x="250" y="202"/>
                    </a:cubicBezTo>
                    <a:cubicBezTo>
                      <a:pt x="247" y="211"/>
                      <a:pt x="240" y="210"/>
                      <a:pt x="231" y="223"/>
                    </a:cubicBezTo>
                    <a:cubicBezTo>
                      <a:pt x="229" y="226"/>
                      <a:pt x="226" y="231"/>
                      <a:pt x="226" y="238"/>
                    </a:cubicBezTo>
                    <a:cubicBezTo>
                      <a:pt x="226" y="240"/>
                      <a:pt x="226" y="242"/>
                      <a:pt x="226" y="242"/>
                    </a:cubicBezTo>
                    <a:cubicBezTo>
                      <a:pt x="227" y="248"/>
                      <a:pt x="226" y="249"/>
                      <a:pt x="225" y="253"/>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 name="Freeform 19">
                <a:extLst>
                  <a:ext uri="{FF2B5EF4-FFF2-40B4-BE49-F238E27FC236}">
                    <a16:creationId xmlns:a16="http://schemas.microsoft.com/office/drawing/2014/main" id="{AE551BED-45C8-E2DA-F41E-7A7E6E476FFF}"/>
                  </a:ext>
                </a:extLst>
              </p:cNvPr>
              <p:cNvSpPr>
                <a:spLocks/>
              </p:cNvSpPr>
              <p:nvPr/>
            </p:nvSpPr>
            <p:spPr bwMode="auto">
              <a:xfrm>
                <a:off x="5390" y="1550"/>
                <a:ext cx="270" cy="187"/>
              </a:xfrm>
              <a:custGeom>
                <a:avLst/>
                <a:gdLst>
                  <a:gd name="T0" fmla="*/ 68 w 141"/>
                  <a:gd name="T1" fmla="*/ 20 h 98"/>
                  <a:gd name="T2" fmla="*/ 82 w 141"/>
                  <a:gd name="T3" fmla="*/ 25 h 98"/>
                  <a:gd name="T4" fmla="*/ 97 w 141"/>
                  <a:gd name="T5" fmla="*/ 29 h 98"/>
                  <a:gd name="T6" fmla="*/ 100 w 141"/>
                  <a:gd name="T7" fmla="*/ 32 h 98"/>
                  <a:gd name="T8" fmla="*/ 100 w 141"/>
                  <a:gd name="T9" fmla="*/ 39 h 98"/>
                  <a:gd name="T10" fmla="*/ 109 w 141"/>
                  <a:gd name="T11" fmla="*/ 38 h 98"/>
                  <a:gd name="T12" fmla="*/ 114 w 141"/>
                  <a:gd name="T13" fmla="*/ 40 h 98"/>
                  <a:gd name="T14" fmla="*/ 119 w 141"/>
                  <a:gd name="T15" fmla="*/ 45 h 98"/>
                  <a:gd name="T16" fmla="*/ 121 w 141"/>
                  <a:gd name="T17" fmla="*/ 50 h 98"/>
                  <a:gd name="T18" fmla="*/ 129 w 141"/>
                  <a:gd name="T19" fmla="*/ 56 h 98"/>
                  <a:gd name="T20" fmla="*/ 140 w 141"/>
                  <a:gd name="T21" fmla="*/ 59 h 98"/>
                  <a:gd name="T22" fmla="*/ 140 w 141"/>
                  <a:gd name="T23" fmla="*/ 63 h 98"/>
                  <a:gd name="T24" fmla="*/ 137 w 141"/>
                  <a:gd name="T25" fmla="*/ 67 h 98"/>
                  <a:gd name="T26" fmla="*/ 128 w 141"/>
                  <a:gd name="T27" fmla="*/ 67 h 98"/>
                  <a:gd name="T28" fmla="*/ 125 w 141"/>
                  <a:gd name="T29" fmla="*/ 70 h 98"/>
                  <a:gd name="T30" fmla="*/ 120 w 141"/>
                  <a:gd name="T31" fmla="*/ 79 h 98"/>
                  <a:gd name="T32" fmla="*/ 125 w 141"/>
                  <a:gd name="T33" fmla="*/ 87 h 98"/>
                  <a:gd name="T34" fmla="*/ 121 w 141"/>
                  <a:gd name="T35" fmla="*/ 97 h 98"/>
                  <a:gd name="T36" fmla="*/ 113 w 141"/>
                  <a:gd name="T37" fmla="*/ 97 h 98"/>
                  <a:gd name="T38" fmla="*/ 98 w 141"/>
                  <a:gd name="T39" fmla="*/ 88 h 98"/>
                  <a:gd name="T40" fmla="*/ 96 w 141"/>
                  <a:gd name="T41" fmla="*/ 81 h 98"/>
                  <a:gd name="T42" fmla="*/ 99 w 141"/>
                  <a:gd name="T43" fmla="*/ 74 h 98"/>
                  <a:gd name="T44" fmla="*/ 93 w 141"/>
                  <a:gd name="T45" fmla="*/ 75 h 98"/>
                  <a:gd name="T46" fmla="*/ 85 w 141"/>
                  <a:gd name="T47" fmla="*/ 70 h 98"/>
                  <a:gd name="T48" fmla="*/ 79 w 141"/>
                  <a:gd name="T49" fmla="*/ 68 h 98"/>
                  <a:gd name="T50" fmla="*/ 69 w 141"/>
                  <a:gd name="T51" fmla="*/ 69 h 98"/>
                  <a:gd name="T52" fmla="*/ 61 w 141"/>
                  <a:gd name="T53" fmla="*/ 75 h 98"/>
                  <a:gd name="T54" fmla="*/ 51 w 141"/>
                  <a:gd name="T55" fmla="*/ 85 h 98"/>
                  <a:gd name="T56" fmla="*/ 41 w 141"/>
                  <a:gd name="T57" fmla="*/ 85 h 98"/>
                  <a:gd name="T58" fmla="*/ 38 w 141"/>
                  <a:gd name="T59" fmla="*/ 74 h 98"/>
                  <a:gd name="T60" fmla="*/ 36 w 141"/>
                  <a:gd name="T61" fmla="*/ 70 h 98"/>
                  <a:gd name="T62" fmla="*/ 29 w 141"/>
                  <a:gd name="T63" fmla="*/ 78 h 98"/>
                  <a:gd name="T64" fmla="*/ 21 w 141"/>
                  <a:gd name="T65" fmla="*/ 84 h 98"/>
                  <a:gd name="T66" fmla="*/ 18 w 141"/>
                  <a:gd name="T67" fmla="*/ 75 h 98"/>
                  <a:gd name="T68" fmla="*/ 4 w 141"/>
                  <a:gd name="T69" fmla="*/ 64 h 98"/>
                  <a:gd name="T70" fmla="*/ 3 w 141"/>
                  <a:gd name="T71" fmla="*/ 49 h 98"/>
                  <a:gd name="T72" fmla="*/ 9 w 141"/>
                  <a:gd name="T73" fmla="*/ 32 h 98"/>
                  <a:gd name="T74" fmla="*/ 1 w 141"/>
                  <a:gd name="T75" fmla="*/ 18 h 98"/>
                  <a:gd name="T76" fmla="*/ 4 w 141"/>
                  <a:gd name="T77" fmla="*/ 5 h 98"/>
                  <a:gd name="T78" fmla="*/ 12 w 141"/>
                  <a:gd name="T79" fmla="*/ 2 h 98"/>
                  <a:gd name="T80" fmla="*/ 23 w 141"/>
                  <a:gd name="T81" fmla="*/ 0 h 98"/>
                  <a:gd name="T82" fmla="*/ 23 w 141"/>
                  <a:gd name="T83" fmla="*/ 0 h 98"/>
                  <a:gd name="T84" fmla="*/ 27 w 141"/>
                  <a:gd name="T85" fmla="*/ 4 h 98"/>
                  <a:gd name="T86" fmla="*/ 31 w 141"/>
                  <a:gd name="T87" fmla="*/ 6 h 98"/>
                  <a:gd name="T88" fmla="*/ 28 w 141"/>
                  <a:gd name="T89" fmla="*/ 12 h 98"/>
                  <a:gd name="T90" fmla="*/ 39 w 141"/>
                  <a:gd name="T91" fmla="*/ 4 h 98"/>
                  <a:gd name="T92" fmla="*/ 45 w 141"/>
                  <a:gd name="T93" fmla="*/ 13 h 98"/>
                  <a:gd name="T94" fmla="*/ 49 w 141"/>
                  <a:gd name="T95" fmla="*/ 22 h 98"/>
                  <a:gd name="T96" fmla="*/ 68 w 141"/>
                  <a:gd name="T97"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98">
                    <a:moveTo>
                      <a:pt x="68" y="20"/>
                    </a:moveTo>
                    <a:cubicBezTo>
                      <a:pt x="76" y="25"/>
                      <a:pt x="77" y="25"/>
                      <a:pt x="82" y="25"/>
                    </a:cubicBezTo>
                    <a:cubicBezTo>
                      <a:pt x="85" y="25"/>
                      <a:pt x="92" y="25"/>
                      <a:pt x="97" y="29"/>
                    </a:cubicBezTo>
                    <a:cubicBezTo>
                      <a:pt x="99" y="30"/>
                      <a:pt x="100" y="31"/>
                      <a:pt x="100" y="32"/>
                    </a:cubicBezTo>
                    <a:cubicBezTo>
                      <a:pt x="102" y="35"/>
                      <a:pt x="99" y="38"/>
                      <a:pt x="100" y="39"/>
                    </a:cubicBezTo>
                    <a:cubicBezTo>
                      <a:pt x="102" y="40"/>
                      <a:pt x="104" y="37"/>
                      <a:pt x="109" y="38"/>
                    </a:cubicBezTo>
                    <a:cubicBezTo>
                      <a:pt x="111" y="38"/>
                      <a:pt x="113" y="39"/>
                      <a:pt x="114" y="40"/>
                    </a:cubicBezTo>
                    <a:cubicBezTo>
                      <a:pt x="116" y="41"/>
                      <a:pt x="118" y="43"/>
                      <a:pt x="119" y="45"/>
                    </a:cubicBezTo>
                    <a:cubicBezTo>
                      <a:pt x="121" y="48"/>
                      <a:pt x="120" y="48"/>
                      <a:pt x="121" y="50"/>
                    </a:cubicBezTo>
                    <a:cubicBezTo>
                      <a:pt x="124" y="54"/>
                      <a:pt x="127" y="55"/>
                      <a:pt x="129" y="56"/>
                    </a:cubicBezTo>
                    <a:cubicBezTo>
                      <a:pt x="135" y="58"/>
                      <a:pt x="139" y="56"/>
                      <a:pt x="140" y="59"/>
                    </a:cubicBezTo>
                    <a:cubicBezTo>
                      <a:pt x="141" y="60"/>
                      <a:pt x="141" y="62"/>
                      <a:pt x="140" y="63"/>
                    </a:cubicBezTo>
                    <a:cubicBezTo>
                      <a:pt x="140" y="64"/>
                      <a:pt x="139" y="66"/>
                      <a:pt x="137" y="67"/>
                    </a:cubicBezTo>
                    <a:cubicBezTo>
                      <a:pt x="134" y="69"/>
                      <a:pt x="131" y="65"/>
                      <a:pt x="128" y="67"/>
                    </a:cubicBezTo>
                    <a:cubicBezTo>
                      <a:pt x="127" y="67"/>
                      <a:pt x="127" y="68"/>
                      <a:pt x="125" y="70"/>
                    </a:cubicBezTo>
                    <a:cubicBezTo>
                      <a:pt x="121" y="77"/>
                      <a:pt x="120" y="77"/>
                      <a:pt x="120" y="79"/>
                    </a:cubicBezTo>
                    <a:cubicBezTo>
                      <a:pt x="120" y="82"/>
                      <a:pt x="124" y="83"/>
                      <a:pt x="125" y="87"/>
                    </a:cubicBezTo>
                    <a:cubicBezTo>
                      <a:pt x="126" y="90"/>
                      <a:pt x="124" y="95"/>
                      <a:pt x="121" y="97"/>
                    </a:cubicBezTo>
                    <a:cubicBezTo>
                      <a:pt x="118" y="98"/>
                      <a:pt x="116" y="98"/>
                      <a:pt x="113" y="97"/>
                    </a:cubicBezTo>
                    <a:cubicBezTo>
                      <a:pt x="109" y="96"/>
                      <a:pt x="102" y="94"/>
                      <a:pt x="98" y="88"/>
                    </a:cubicBezTo>
                    <a:cubicBezTo>
                      <a:pt x="97" y="87"/>
                      <a:pt x="96" y="84"/>
                      <a:pt x="96" y="81"/>
                    </a:cubicBezTo>
                    <a:cubicBezTo>
                      <a:pt x="97" y="77"/>
                      <a:pt x="100" y="75"/>
                      <a:pt x="99" y="74"/>
                    </a:cubicBezTo>
                    <a:cubicBezTo>
                      <a:pt x="98" y="73"/>
                      <a:pt x="96" y="76"/>
                      <a:pt x="93" y="75"/>
                    </a:cubicBezTo>
                    <a:cubicBezTo>
                      <a:pt x="91" y="75"/>
                      <a:pt x="90" y="73"/>
                      <a:pt x="85" y="70"/>
                    </a:cubicBezTo>
                    <a:cubicBezTo>
                      <a:pt x="83" y="69"/>
                      <a:pt x="81" y="68"/>
                      <a:pt x="79" y="68"/>
                    </a:cubicBezTo>
                    <a:cubicBezTo>
                      <a:pt x="74" y="67"/>
                      <a:pt x="71" y="68"/>
                      <a:pt x="69" y="69"/>
                    </a:cubicBezTo>
                    <a:cubicBezTo>
                      <a:pt x="66" y="71"/>
                      <a:pt x="64" y="72"/>
                      <a:pt x="61" y="75"/>
                    </a:cubicBezTo>
                    <a:cubicBezTo>
                      <a:pt x="55" y="81"/>
                      <a:pt x="55" y="84"/>
                      <a:pt x="51" y="85"/>
                    </a:cubicBezTo>
                    <a:cubicBezTo>
                      <a:pt x="48" y="87"/>
                      <a:pt x="43" y="87"/>
                      <a:pt x="41" y="85"/>
                    </a:cubicBezTo>
                    <a:cubicBezTo>
                      <a:pt x="39" y="83"/>
                      <a:pt x="41" y="80"/>
                      <a:pt x="38" y="74"/>
                    </a:cubicBezTo>
                    <a:cubicBezTo>
                      <a:pt x="38" y="72"/>
                      <a:pt x="37" y="70"/>
                      <a:pt x="36" y="70"/>
                    </a:cubicBezTo>
                    <a:cubicBezTo>
                      <a:pt x="34" y="70"/>
                      <a:pt x="33" y="73"/>
                      <a:pt x="29" y="78"/>
                    </a:cubicBezTo>
                    <a:cubicBezTo>
                      <a:pt x="26" y="82"/>
                      <a:pt x="23" y="85"/>
                      <a:pt x="21" y="84"/>
                    </a:cubicBezTo>
                    <a:cubicBezTo>
                      <a:pt x="19" y="84"/>
                      <a:pt x="20" y="80"/>
                      <a:pt x="18" y="75"/>
                    </a:cubicBezTo>
                    <a:cubicBezTo>
                      <a:pt x="14" y="68"/>
                      <a:pt x="8" y="70"/>
                      <a:pt x="4" y="64"/>
                    </a:cubicBezTo>
                    <a:cubicBezTo>
                      <a:pt x="1" y="58"/>
                      <a:pt x="2" y="52"/>
                      <a:pt x="3" y="49"/>
                    </a:cubicBezTo>
                    <a:cubicBezTo>
                      <a:pt x="5" y="39"/>
                      <a:pt x="10" y="38"/>
                      <a:pt x="9" y="32"/>
                    </a:cubicBezTo>
                    <a:cubicBezTo>
                      <a:pt x="9" y="26"/>
                      <a:pt x="3" y="26"/>
                      <a:pt x="1" y="18"/>
                    </a:cubicBezTo>
                    <a:cubicBezTo>
                      <a:pt x="1" y="16"/>
                      <a:pt x="0" y="10"/>
                      <a:pt x="4" y="5"/>
                    </a:cubicBezTo>
                    <a:cubicBezTo>
                      <a:pt x="7" y="2"/>
                      <a:pt x="11" y="2"/>
                      <a:pt x="12" y="2"/>
                    </a:cubicBezTo>
                    <a:cubicBezTo>
                      <a:pt x="17" y="1"/>
                      <a:pt x="20" y="0"/>
                      <a:pt x="23" y="0"/>
                    </a:cubicBezTo>
                    <a:cubicBezTo>
                      <a:pt x="23" y="0"/>
                      <a:pt x="23" y="0"/>
                      <a:pt x="23" y="0"/>
                    </a:cubicBezTo>
                    <a:cubicBezTo>
                      <a:pt x="24" y="1"/>
                      <a:pt x="25" y="2"/>
                      <a:pt x="27" y="4"/>
                    </a:cubicBezTo>
                    <a:cubicBezTo>
                      <a:pt x="29" y="5"/>
                      <a:pt x="30" y="5"/>
                      <a:pt x="31" y="6"/>
                    </a:cubicBezTo>
                    <a:cubicBezTo>
                      <a:pt x="31" y="9"/>
                      <a:pt x="28" y="12"/>
                      <a:pt x="28" y="12"/>
                    </a:cubicBezTo>
                    <a:cubicBezTo>
                      <a:pt x="29" y="12"/>
                      <a:pt x="35" y="3"/>
                      <a:pt x="39" y="4"/>
                    </a:cubicBezTo>
                    <a:cubicBezTo>
                      <a:pt x="41" y="5"/>
                      <a:pt x="42" y="8"/>
                      <a:pt x="45" y="13"/>
                    </a:cubicBezTo>
                    <a:cubicBezTo>
                      <a:pt x="48" y="20"/>
                      <a:pt x="47" y="20"/>
                      <a:pt x="49" y="22"/>
                    </a:cubicBezTo>
                    <a:cubicBezTo>
                      <a:pt x="53" y="25"/>
                      <a:pt x="59" y="23"/>
                      <a:pt x="68" y="20"/>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7" name="Freeform 20">
                <a:extLst>
                  <a:ext uri="{FF2B5EF4-FFF2-40B4-BE49-F238E27FC236}">
                    <a16:creationId xmlns:a16="http://schemas.microsoft.com/office/drawing/2014/main" id="{A5CF3376-C541-6FAD-AE5B-E612D65C3CD2}"/>
                  </a:ext>
                </a:extLst>
              </p:cNvPr>
              <p:cNvSpPr>
                <a:spLocks/>
              </p:cNvSpPr>
              <p:nvPr/>
            </p:nvSpPr>
            <p:spPr bwMode="auto">
              <a:xfrm>
                <a:off x="6023" y="1466"/>
                <a:ext cx="589" cy="618"/>
              </a:xfrm>
              <a:custGeom>
                <a:avLst/>
                <a:gdLst>
                  <a:gd name="T0" fmla="*/ 39 w 308"/>
                  <a:gd name="T1" fmla="*/ 323 h 323"/>
                  <a:gd name="T2" fmla="*/ 29 w 308"/>
                  <a:gd name="T3" fmla="*/ 318 h 323"/>
                  <a:gd name="T4" fmla="*/ 27 w 308"/>
                  <a:gd name="T5" fmla="*/ 316 h 323"/>
                  <a:gd name="T6" fmla="*/ 23 w 308"/>
                  <a:gd name="T7" fmla="*/ 311 h 323"/>
                  <a:gd name="T8" fmla="*/ 16 w 308"/>
                  <a:gd name="T9" fmla="*/ 301 h 323"/>
                  <a:gd name="T10" fmla="*/ 9 w 308"/>
                  <a:gd name="T11" fmla="*/ 297 h 323"/>
                  <a:gd name="T12" fmla="*/ 2 w 308"/>
                  <a:gd name="T13" fmla="*/ 290 h 323"/>
                  <a:gd name="T14" fmla="*/ 4 w 308"/>
                  <a:gd name="T15" fmla="*/ 279 h 323"/>
                  <a:gd name="T16" fmla="*/ 13 w 308"/>
                  <a:gd name="T17" fmla="*/ 268 h 323"/>
                  <a:gd name="T18" fmla="*/ 8 w 308"/>
                  <a:gd name="T19" fmla="*/ 258 h 323"/>
                  <a:gd name="T20" fmla="*/ 3 w 308"/>
                  <a:gd name="T21" fmla="*/ 243 h 323"/>
                  <a:gd name="T22" fmla="*/ 14 w 308"/>
                  <a:gd name="T23" fmla="*/ 230 h 323"/>
                  <a:gd name="T24" fmla="*/ 18 w 308"/>
                  <a:gd name="T25" fmla="*/ 222 h 323"/>
                  <a:gd name="T26" fmla="*/ 15 w 308"/>
                  <a:gd name="T27" fmla="*/ 211 h 323"/>
                  <a:gd name="T28" fmla="*/ 11 w 308"/>
                  <a:gd name="T29" fmla="*/ 199 h 323"/>
                  <a:gd name="T30" fmla="*/ 23 w 308"/>
                  <a:gd name="T31" fmla="*/ 187 h 323"/>
                  <a:gd name="T32" fmla="*/ 19 w 308"/>
                  <a:gd name="T33" fmla="*/ 181 h 323"/>
                  <a:gd name="T34" fmla="*/ 12 w 308"/>
                  <a:gd name="T35" fmla="*/ 175 h 323"/>
                  <a:gd name="T36" fmla="*/ 21 w 308"/>
                  <a:gd name="T37" fmla="*/ 158 h 323"/>
                  <a:gd name="T38" fmla="*/ 36 w 308"/>
                  <a:gd name="T39" fmla="*/ 147 h 323"/>
                  <a:gd name="T40" fmla="*/ 37 w 308"/>
                  <a:gd name="T41" fmla="*/ 137 h 323"/>
                  <a:gd name="T42" fmla="*/ 45 w 308"/>
                  <a:gd name="T43" fmla="*/ 116 h 323"/>
                  <a:gd name="T44" fmla="*/ 47 w 308"/>
                  <a:gd name="T45" fmla="*/ 86 h 323"/>
                  <a:gd name="T46" fmla="*/ 47 w 308"/>
                  <a:gd name="T47" fmla="*/ 66 h 323"/>
                  <a:gd name="T48" fmla="*/ 46 w 308"/>
                  <a:gd name="T49" fmla="*/ 55 h 323"/>
                  <a:gd name="T50" fmla="*/ 47 w 308"/>
                  <a:gd name="T51" fmla="*/ 42 h 323"/>
                  <a:gd name="T52" fmla="*/ 41 w 308"/>
                  <a:gd name="T53" fmla="*/ 30 h 323"/>
                  <a:gd name="T54" fmla="*/ 34 w 308"/>
                  <a:gd name="T55" fmla="*/ 20 h 323"/>
                  <a:gd name="T56" fmla="*/ 35 w 308"/>
                  <a:gd name="T57" fmla="*/ 12 h 323"/>
                  <a:gd name="T58" fmla="*/ 50 w 308"/>
                  <a:gd name="T59" fmla="*/ 3 h 323"/>
                  <a:gd name="T60" fmla="*/ 81 w 308"/>
                  <a:gd name="T61" fmla="*/ 10 h 323"/>
                  <a:gd name="T62" fmla="*/ 107 w 308"/>
                  <a:gd name="T63" fmla="*/ 17 h 323"/>
                  <a:gd name="T64" fmla="*/ 119 w 308"/>
                  <a:gd name="T65" fmla="*/ 34 h 323"/>
                  <a:gd name="T66" fmla="*/ 123 w 308"/>
                  <a:gd name="T67" fmla="*/ 54 h 323"/>
                  <a:gd name="T68" fmla="*/ 139 w 308"/>
                  <a:gd name="T69" fmla="*/ 44 h 323"/>
                  <a:gd name="T70" fmla="*/ 159 w 308"/>
                  <a:gd name="T71" fmla="*/ 46 h 323"/>
                  <a:gd name="T72" fmla="*/ 173 w 308"/>
                  <a:gd name="T73" fmla="*/ 58 h 323"/>
                  <a:gd name="T74" fmla="*/ 179 w 308"/>
                  <a:gd name="T75" fmla="*/ 58 h 323"/>
                  <a:gd name="T76" fmla="*/ 199 w 308"/>
                  <a:gd name="T77" fmla="*/ 50 h 323"/>
                  <a:gd name="T78" fmla="*/ 220 w 308"/>
                  <a:gd name="T79" fmla="*/ 57 h 323"/>
                  <a:gd name="T80" fmla="*/ 236 w 308"/>
                  <a:gd name="T81" fmla="*/ 52 h 323"/>
                  <a:gd name="T82" fmla="*/ 238 w 308"/>
                  <a:gd name="T83" fmla="*/ 50 h 323"/>
                  <a:gd name="T84" fmla="*/ 288 w 308"/>
                  <a:gd name="T85" fmla="*/ 43 h 323"/>
                  <a:gd name="T86" fmla="*/ 289 w 308"/>
                  <a:gd name="T87" fmla="*/ 44 h 323"/>
                  <a:gd name="T88" fmla="*/ 308 w 308"/>
                  <a:gd name="T89" fmla="*/ 57 h 323"/>
                  <a:gd name="T90" fmla="*/ 289 w 308"/>
                  <a:gd name="T91" fmla="*/ 74 h 323"/>
                  <a:gd name="T92" fmla="*/ 289 w 308"/>
                  <a:gd name="T93" fmla="*/ 81 h 323"/>
                  <a:gd name="T94" fmla="*/ 301 w 308"/>
                  <a:gd name="T95" fmla="*/ 106 h 323"/>
                  <a:gd name="T96" fmla="*/ 295 w 308"/>
                  <a:gd name="T97" fmla="*/ 123 h 323"/>
                  <a:gd name="T98" fmla="*/ 265 w 308"/>
                  <a:gd name="T99" fmla="*/ 150 h 323"/>
                  <a:gd name="T100" fmla="*/ 213 w 308"/>
                  <a:gd name="T101" fmla="*/ 183 h 323"/>
                  <a:gd name="T102" fmla="*/ 202 w 308"/>
                  <a:gd name="T103" fmla="*/ 199 h 323"/>
                  <a:gd name="T104" fmla="*/ 189 w 308"/>
                  <a:gd name="T105" fmla="*/ 211 h 323"/>
                  <a:gd name="T106" fmla="*/ 140 w 308"/>
                  <a:gd name="T107" fmla="*/ 225 h 323"/>
                  <a:gd name="T108" fmla="*/ 105 w 308"/>
                  <a:gd name="T109" fmla="*/ 242 h 323"/>
                  <a:gd name="T110" fmla="*/ 101 w 308"/>
                  <a:gd name="T111" fmla="*/ 244 h 323"/>
                  <a:gd name="T112" fmla="*/ 72 w 308"/>
                  <a:gd name="T113" fmla="*/ 264 h 323"/>
                  <a:gd name="T114" fmla="*/ 63 w 308"/>
                  <a:gd name="T115" fmla="*/ 275 h 323"/>
                  <a:gd name="T116" fmla="*/ 74 w 308"/>
                  <a:gd name="T117" fmla="*/ 282 h 323"/>
                  <a:gd name="T118" fmla="*/ 75 w 308"/>
                  <a:gd name="T119" fmla="*/ 294 h 323"/>
                  <a:gd name="T120" fmla="*/ 59 w 308"/>
                  <a:gd name="T121" fmla="*/ 309 h 323"/>
                  <a:gd name="T122" fmla="*/ 43 w 308"/>
                  <a:gd name="T123" fmla="*/ 316 h 323"/>
                  <a:gd name="T124" fmla="*/ 39 w 308"/>
                  <a:gd name="T125"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39" y="323"/>
                    </a:moveTo>
                    <a:cubicBezTo>
                      <a:pt x="35" y="322"/>
                      <a:pt x="30" y="320"/>
                      <a:pt x="29" y="318"/>
                    </a:cubicBezTo>
                    <a:cubicBezTo>
                      <a:pt x="29" y="318"/>
                      <a:pt x="28" y="317"/>
                      <a:pt x="27" y="316"/>
                    </a:cubicBezTo>
                    <a:cubicBezTo>
                      <a:pt x="27" y="316"/>
                      <a:pt x="24" y="312"/>
                      <a:pt x="23" y="311"/>
                    </a:cubicBezTo>
                    <a:cubicBezTo>
                      <a:pt x="18" y="305"/>
                      <a:pt x="19" y="304"/>
                      <a:pt x="16" y="301"/>
                    </a:cubicBezTo>
                    <a:cubicBezTo>
                      <a:pt x="15" y="299"/>
                      <a:pt x="14" y="300"/>
                      <a:pt x="9" y="297"/>
                    </a:cubicBezTo>
                    <a:cubicBezTo>
                      <a:pt x="5" y="294"/>
                      <a:pt x="2" y="292"/>
                      <a:pt x="2" y="290"/>
                    </a:cubicBezTo>
                    <a:cubicBezTo>
                      <a:pt x="0" y="286"/>
                      <a:pt x="3" y="282"/>
                      <a:pt x="4" y="279"/>
                    </a:cubicBezTo>
                    <a:cubicBezTo>
                      <a:pt x="8" y="272"/>
                      <a:pt x="12" y="272"/>
                      <a:pt x="13" y="268"/>
                    </a:cubicBezTo>
                    <a:cubicBezTo>
                      <a:pt x="13" y="265"/>
                      <a:pt x="11" y="264"/>
                      <a:pt x="8" y="258"/>
                    </a:cubicBezTo>
                    <a:cubicBezTo>
                      <a:pt x="4" y="251"/>
                      <a:pt x="2" y="247"/>
                      <a:pt x="3" y="243"/>
                    </a:cubicBezTo>
                    <a:cubicBezTo>
                      <a:pt x="4" y="239"/>
                      <a:pt x="7" y="240"/>
                      <a:pt x="14" y="230"/>
                    </a:cubicBezTo>
                    <a:cubicBezTo>
                      <a:pt x="17" y="225"/>
                      <a:pt x="18" y="223"/>
                      <a:pt x="18" y="222"/>
                    </a:cubicBezTo>
                    <a:cubicBezTo>
                      <a:pt x="18" y="219"/>
                      <a:pt x="17" y="217"/>
                      <a:pt x="15" y="211"/>
                    </a:cubicBezTo>
                    <a:cubicBezTo>
                      <a:pt x="12" y="204"/>
                      <a:pt x="11" y="201"/>
                      <a:pt x="11" y="199"/>
                    </a:cubicBezTo>
                    <a:cubicBezTo>
                      <a:pt x="13" y="193"/>
                      <a:pt x="23" y="192"/>
                      <a:pt x="23" y="187"/>
                    </a:cubicBezTo>
                    <a:cubicBezTo>
                      <a:pt x="23" y="186"/>
                      <a:pt x="22" y="184"/>
                      <a:pt x="19" y="181"/>
                    </a:cubicBezTo>
                    <a:cubicBezTo>
                      <a:pt x="14" y="177"/>
                      <a:pt x="13" y="177"/>
                      <a:pt x="12" y="175"/>
                    </a:cubicBezTo>
                    <a:cubicBezTo>
                      <a:pt x="10" y="171"/>
                      <a:pt x="16" y="163"/>
                      <a:pt x="21" y="158"/>
                    </a:cubicBezTo>
                    <a:cubicBezTo>
                      <a:pt x="28" y="152"/>
                      <a:pt x="33" y="153"/>
                      <a:pt x="36" y="147"/>
                    </a:cubicBezTo>
                    <a:cubicBezTo>
                      <a:pt x="37" y="144"/>
                      <a:pt x="36" y="142"/>
                      <a:pt x="37" y="137"/>
                    </a:cubicBezTo>
                    <a:cubicBezTo>
                      <a:pt x="38" y="127"/>
                      <a:pt x="42" y="125"/>
                      <a:pt x="45" y="116"/>
                    </a:cubicBezTo>
                    <a:cubicBezTo>
                      <a:pt x="47" y="111"/>
                      <a:pt x="45" y="112"/>
                      <a:pt x="47" y="86"/>
                    </a:cubicBezTo>
                    <a:cubicBezTo>
                      <a:pt x="47" y="75"/>
                      <a:pt x="48" y="72"/>
                      <a:pt x="47" y="66"/>
                    </a:cubicBezTo>
                    <a:cubicBezTo>
                      <a:pt x="46" y="62"/>
                      <a:pt x="45" y="59"/>
                      <a:pt x="46" y="55"/>
                    </a:cubicBezTo>
                    <a:cubicBezTo>
                      <a:pt x="46" y="48"/>
                      <a:pt x="48" y="47"/>
                      <a:pt x="47" y="42"/>
                    </a:cubicBezTo>
                    <a:cubicBezTo>
                      <a:pt x="47" y="37"/>
                      <a:pt x="43" y="33"/>
                      <a:pt x="41" y="30"/>
                    </a:cubicBezTo>
                    <a:cubicBezTo>
                      <a:pt x="37" y="25"/>
                      <a:pt x="39" y="28"/>
                      <a:pt x="34" y="20"/>
                    </a:cubicBezTo>
                    <a:cubicBezTo>
                      <a:pt x="35" y="18"/>
                      <a:pt x="34" y="14"/>
                      <a:pt x="35" y="12"/>
                    </a:cubicBezTo>
                    <a:cubicBezTo>
                      <a:pt x="39" y="0"/>
                      <a:pt x="38" y="0"/>
                      <a:pt x="50" y="3"/>
                    </a:cubicBezTo>
                    <a:cubicBezTo>
                      <a:pt x="61" y="5"/>
                      <a:pt x="72" y="6"/>
                      <a:pt x="81" y="10"/>
                    </a:cubicBezTo>
                    <a:cubicBezTo>
                      <a:pt x="89" y="15"/>
                      <a:pt x="98" y="15"/>
                      <a:pt x="107" y="17"/>
                    </a:cubicBezTo>
                    <a:cubicBezTo>
                      <a:pt x="112" y="19"/>
                      <a:pt x="116" y="27"/>
                      <a:pt x="119" y="34"/>
                    </a:cubicBezTo>
                    <a:cubicBezTo>
                      <a:pt x="121" y="39"/>
                      <a:pt x="121" y="46"/>
                      <a:pt x="123" y="54"/>
                    </a:cubicBezTo>
                    <a:cubicBezTo>
                      <a:pt x="128" y="50"/>
                      <a:pt x="133" y="45"/>
                      <a:pt x="139" y="44"/>
                    </a:cubicBezTo>
                    <a:cubicBezTo>
                      <a:pt x="145" y="43"/>
                      <a:pt x="153" y="44"/>
                      <a:pt x="159" y="46"/>
                    </a:cubicBezTo>
                    <a:cubicBezTo>
                      <a:pt x="164" y="48"/>
                      <a:pt x="173" y="48"/>
                      <a:pt x="173" y="58"/>
                    </a:cubicBezTo>
                    <a:cubicBezTo>
                      <a:pt x="173" y="58"/>
                      <a:pt x="179" y="59"/>
                      <a:pt x="179" y="58"/>
                    </a:cubicBezTo>
                    <a:cubicBezTo>
                      <a:pt x="183" y="50"/>
                      <a:pt x="192" y="49"/>
                      <a:pt x="199" y="50"/>
                    </a:cubicBezTo>
                    <a:cubicBezTo>
                      <a:pt x="206" y="50"/>
                      <a:pt x="213" y="54"/>
                      <a:pt x="220" y="57"/>
                    </a:cubicBezTo>
                    <a:cubicBezTo>
                      <a:pt x="224" y="59"/>
                      <a:pt x="234" y="57"/>
                      <a:pt x="236" y="52"/>
                    </a:cubicBezTo>
                    <a:cubicBezTo>
                      <a:pt x="237" y="51"/>
                      <a:pt x="237" y="50"/>
                      <a:pt x="238" y="50"/>
                    </a:cubicBezTo>
                    <a:cubicBezTo>
                      <a:pt x="254" y="43"/>
                      <a:pt x="270" y="33"/>
                      <a:pt x="288" y="43"/>
                    </a:cubicBezTo>
                    <a:cubicBezTo>
                      <a:pt x="288" y="43"/>
                      <a:pt x="289" y="44"/>
                      <a:pt x="289" y="44"/>
                    </a:cubicBezTo>
                    <a:cubicBezTo>
                      <a:pt x="289" y="58"/>
                      <a:pt x="302" y="52"/>
                      <a:pt x="308" y="57"/>
                    </a:cubicBezTo>
                    <a:cubicBezTo>
                      <a:pt x="305" y="72"/>
                      <a:pt x="301" y="75"/>
                      <a:pt x="289" y="74"/>
                    </a:cubicBezTo>
                    <a:cubicBezTo>
                      <a:pt x="289" y="77"/>
                      <a:pt x="288" y="81"/>
                      <a:pt x="289" y="81"/>
                    </a:cubicBezTo>
                    <a:cubicBezTo>
                      <a:pt x="301" y="86"/>
                      <a:pt x="299" y="97"/>
                      <a:pt x="301" y="106"/>
                    </a:cubicBezTo>
                    <a:cubicBezTo>
                      <a:pt x="302" y="111"/>
                      <a:pt x="299" y="120"/>
                      <a:pt x="295" y="123"/>
                    </a:cubicBezTo>
                    <a:cubicBezTo>
                      <a:pt x="284" y="131"/>
                      <a:pt x="277" y="142"/>
                      <a:pt x="265" y="150"/>
                    </a:cubicBezTo>
                    <a:cubicBezTo>
                      <a:pt x="248" y="161"/>
                      <a:pt x="229" y="169"/>
                      <a:pt x="213" y="183"/>
                    </a:cubicBezTo>
                    <a:cubicBezTo>
                      <a:pt x="208" y="187"/>
                      <a:pt x="203" y="193"/>
                      <a:pt x="202" y="199"/>
                    </a:cubicBezTo>
                    <a:cubicBezTo>
                      <a:pt x="200" y="207"/>
                      <a:pt x="194" y="209"/>
                      <a:pt x="189" y="211"/>
                    </a:cubicBezTo>
                    <a:cubicBezTo>
                      <a:pt x="173" y="216"/>
                      <a:pt x="156" y="220"/>
                      <a:pt x="140" y="225"/>
                    </a:cubicBezTo>
                    <a:cubicBezTo>
                      <a:pt x="128" y="230"/>
                      <a:pt x="117" y="237"/>
                      <a:pt x="105" y="242"/>
                    </a:cubicBezTo>
                    <a:cubicBezTo>
                      <a:pt x="104" y="243"/>
                      <a:pt x="102" y="244"/>
                      <a:pt x="101" y="244"/>
                    </a:cubicBezTo>
                    <a:cubicBezTo>
                      <a:pt x="85" y="242"/>
                      <a:pt x="79" y="254"/>
                      <a:pt x="72" y="264"/>
                    </a:cubicBezTo>
                    <a:cubicBezTo>
                      <a:pt x="70" y="268"/>
                      <a:pt x="67" y="271"/>
                      <a:pt x="63" y="275"/>
                    </a:cubicBezTo>
                    <a:cubicBezTo>
                      <a:pt x="67" y="277"/>
                      <a:pt x="71" y="280"/>
                      <a:pt x="74" y="282"/>
                    </a:cubicBezTo>
                    <a:cubicBezTo>
                      <a:pt x="79" y="286"/>
                      <a:pt x="79" y="290"/>
                      <a:pt x="75" y="294"/>
                    </a:cubicBezTo>
                    <a:cubicBezTo>
                      <a:pt x="70" y="300"/>
                      <a:pt x="65" y="305"/>
                      <a:pt x="59" y="309"/>
                    </a:cubicBezTo>
                    <a:cubicBezTo>
                      <a:pt x="55" y="312"/>
                      <a:pt x="50" y="314"/>
                      <a:pt x="43" y="316"/>
                    </a:cubicBezTo>
                    <a:cubicBezTo>
                      <a:pt x="42" y="319"/>
                      <a:pt x="41" y="321"/>
                      <a:pt x="39" y="323"/>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8" name="Freeform 21">
                <a:extLst>
                  <a:ext uri="{FF2B5EF4-FFF2-40B4-BE49-F238E27FC236}">
                    <a16:creationId xmlns:a16="http://schemas.microsoft.com/office/drawing/2014/main" id="{0DEE9CDF-9CEB-46B7-6F90-7C8053EAD158}"/>
                  </a:ext>
                </a:extLst>
              </p:cNvPr>
              <p:cNvSpPr>
                <a:spLocks/>
              </p:cNvSpPr>
              <p:nvPr/>
            </p:nvSpPr>
            <p:spPr bwMode="auto">
              <a:xfrm>
                <a:off x="5099" y="1929"/>
                <a:ext cx="306" cy="331"/>
              </a:xfrm>
              <a:custGeom>
                <a:avLst/>
                <a:gdLst>
                  <a:gd name="T0" fmla="*/ 5 w 160"/>
                  <a:gd name="T1" fmla="*/ 130 h 173"/>
                  <a:gd name="T2" fmla="*/ 4 w 160"/>
                  <a:gd name="T3" fmla="*/ 113 h 173"/>
                  <a:gd name="T4" fmla="*/ 26 w 160"/>
                  <a:gd name="T5" fmla="*/ 102 h 173"/>
                  <a:gd name="T6" fmla="*/ 34 w 160"/>
                  <a:gd name="T7" fmla="*/ 79 h 173"/>
                  <a:gd name="T8" fmla="*/ 46 w 160"/>
                  <a:gd name="T9" fmla="*/ 70 h 173"/>
                  <a:gd name="T10" fmla="*/ 55 w 160"/>
                  <a:gd name="T11" fmla="*/ 52 h 173"/>
                  <a:gd name="T12" fmla="*/ 64 w 160"/>
                  <a:gd name="T13" fmla="*/ 52 h 173"/>
                  <a:gd name="T14" fmla="*/ 71 w 160"/>
                  <a:gd name="T15" fmla="*/ 37 h 173"/>
                  <a:gd name="T16" fmla="*/ 84 w 160"/>
                  <a:gd name="T17" fmla="*/ 23 h 173"/>
                  <a:gd name="T18" fmla="*/ 110 w 160"/>
                  <a:gd name="T19" fmla="*/ 2 h 173"/>
                  <a:gd name="T20" fmla="*/ 118 w 160"/>
                  <a:gd name="T21" fmla="*/ 13 h 173"/>
                  <a:gd name="T22" fmla="*/ 123 w 160"/>
                  <a:gd name="T23" fmla="*/ 24 h 173"/>
                  <a:gd name="T24" fmla="*/ 117 w 160"/>
                  <a:gd name="T25" fmla="*/ 44 h 173"/>
                  <a:gd name="T26" fmla="*/ 116 w 160"/>
                  <a:gd name="T27" fmla="*/ 52 h 173"/>
                  <a:gd name="T28" fmla="*/ 119 w 160"/>
                  <a:gd name="T29" fmla="*/ 65 h 173"/>
                  <a:gd name="T30" fmla="*/ 127 w 160"/>
                  <a:gd name="T31" fmla="*/ 66 h 173"/>
                  <a:gd name="T32" fmla="*/ 130 w 160"/>
                  <a:gd name="T33" fmla="*/ 75 h 173"/>
                  <a:gd name="T34" fmla="*/ 136 w 160"/>
                  <a:gd name="T35" fmla="*/ 84 h 173"/>
                  <a:gd name="T36" fmla="*/ 143 w 160"/>
                  <a:gd name="T37" fmla="*/ 88 h 173"/>
                  <a:gd name="T38" fmla="*/ 150 w 160"/>
                  <a:gd name="T39" fmla="*/ 104 h 173"/>
                  <a:gd name="T40" fmla="*/ 143 w 160"/>
                  <a:gd name="T41" fmla="*/ 123 h 173"/>
                  <a:gd name="T42" fmla="*/ 155 w 160"/>
                  <a:gd name="T43" fmla="*/ 120 h 173"/>
                  <a:gd name="T44" fmla="*/ 156 w 160"/>
                  <a:gd name="T45" fmla="*/ 136 h 173"/>
                  <a:gd name="T46" fmla="*/ 159 w 160"/>
                  <a:gd name="T47" fmla="*/ 145 h 173"/>
                  <a:gd name="T48" fmla="*/ 150 w 160"/>
                  <a:gd name="T49" fmla="*/ 149 h 173"/>
                  <a:gd name="T50" fmla="*/ 143 w 160"/>
                  <a:gd name="T51" fmla="*/ 146 h 173"/>
                  <a:gd name="T52" fmla="*/ 133 w 160"/>
                  <a:gd name="T53" fmla="*/ 151 h 173"/>
                  <a:gd name="T54" fmla="*/ 119 w 160"/>
                  <a:gd name="T55" fmla="*/ 151 h 173"/>
                  <a:gd name="T56" fmla="*/ 107 w 160"/>
                  <a:gd name="T57" fmla="*/ 157 h 173"/>
                  <a:gd name="T58" fmla="*/ 79 w 160"/>
                  <a:gd name="T59" fmla="*/ 172 h 173"/>
                  <a:gd name="T60" fmla="*/ 71 w 160"/>
                  <a:gd name="T61" fmla="*/ 167 h 173"/>
                  <a:gd name="T62" fmla="*/ 85 w 160"/>
                  <a:gd name="T63" fmla="*/ 162 h 173"/>
                  <a:gd name="T64" fmla="*/ 102 w 160"/>
                  <a:gd name="T65" fmla="*/ 147 h 173"/>
                  <a:gd name="T66" fmla="*/ 98 w 160"/>
                  <a:gd name="T67" fmla="*/ 140 h 173"/>
                  <a:gd name="T68" fmla="*/ 86 w 160"/>
                  <a:gd name="T69" fmla="*/ 140 h 173"/>
                  <a:gd name="T70" fmla="*/ 75 w 160"/>
                  <a:gd name="T71" fmla="*/ 132 h 173"/>
                  <a:gd name="T72" fmla="*/ 63 w 160"/>
                  <a:gd name="T73" fmla="*/ 131 h 173"/>
                  <a:gd name="T74" fmla="*/ 45 w 160"/>
                  <a:gd name="T75" fmla="*/ 122 h 173"/>
                  <a:gd name="T76" fmla="*/ 38 w 160"/>
                  <a:gd name="T77" fmla="*/ 121 h 173"/>
                  <a:gd name="T78" fmla="*/ 30 w 160"/>
                  <a:gd name="T79" fmla="*/ 129 h 173"/>
                  <a:gd name="T80" fmla="*/ 19 w 160"/>
                  <a:gd name="T81" fmla="*/ 123 h 173"/>
                  <a:gd name="T82" fmla="*/ 5 w 160"/>
                  <a:gd name="T83"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73">
                    <a:moveTo>
                      <a:pt x="5" y="130"/>
                    </a:moveTo>
                    <a:cubicBezTo>
                      <a:pt x="2" y="129"/>
                      <a:pt x="0" y="119"/>
                      <a:pt x="4" y="113"/>
                    </a:cubicBezTo>
                    <a:cubicBezTo>
                      <a:pt x="9" y="105"/>
                      <a:pt x="19" y="110"/>
                      <a:pt x="26" y="102"/>
                    </a:cubicBezTo>
                    <a:cubicBezTo>
                      <a:pt x="32" y="95"/>
                      <a:pt x="27" y="88"/>
                      <a:pt x="34" y="79"/>
                    </a:cubicBezTo>
                    <a:cubicBezTo>
                      <a:pt x="38" y="74"/>
                      <a:pt x="41" y="76"/>
                      <a:pt x="46" y="70"/>
                    </a:cubicBezTo>
                    <a:cubicBezTo>
                      <a:pt x="52" y="62"/>
                      <a:pt x="50" y="54"/>
                      <a:pt x="55" y="52"/>
                    </a:cubicBezTo>
                    <a:cubicBezTo>
                      <a:pt x="59" y="50"/>
                      <a:pt x="61" y="54"/>
                      <a:pt x="64" y="52"/>
                    </a:cubicBezTo>
                    <a:cubicBezTo>
                      <a:pt x="68" y="50"/>
                      <a:pt x="68" y="44"/>
                      <a:pt x="71" y="37"/>
                    </a:cubicBezTo>
                    <a:cubicBezTo>
                      <a:pt x="73" y="33"/>
                      <a:pt x="75" y="32"/>
                      <a:pt x="84" y="23"/>
                    </a:cubicBezTo>
                    <a:cubicBezTo>
                      <a:pt x="103" y="6"/>
                      <a:pt x="106" y="0"/>
                      <a:pt x="110" y="2"/>
                    </a:cubicBezTo>
                    <a:cubicBezTo>
                      <a:pt x="113" y="3"/>
                      <a:pt x="115" y="6"/>
                      <a:pt x="118" y="13"/>
                    </a:cubicBezTo>
                    <a:cubicBezTo>
                      <a:pt x="121" y="18"/>
                      <a:pt x="123" y="21"/>
                      <a:pt x="123" y="24"/>
                    </a:cubicBezTo>
                    <a:cubicBezTo>
                      <a:pt x="123" y="31"/>
                      <a:pt x="119" y="33"/>
                      <a:pt x="117" y="44"/>
                    </a:cubicBezTo>
                    <a:cubicBezTo>
                      <a:pt x="117" y="45"/>
                      <a:pt x="116" y="48"/>
                      <a:pt x="116" y="52"/>
                    </a:cubicBezTo>
                    <a:cubicBezTo>
                      <a:pt x="116" y="57"/>
                      <a:pt x="116" y="63"/>
                      <a:pt x="119" y="65"/>
                    </a:cubicBezTo>
                    <a:cubicBezTo>
                      <a:pt x="122" y="67"/>
                      <a:pt x="124" y="64"/>
                      <a:pt x="127" y="66"/>
                    </a:cubicBezTo>
                    <a:cubicBezTo>
                      <a:pt x="129" y="68"/>
                      <a:pt x="128" y="70"/>
                      <a:pt x="130" y="75"/>
                    </a:cubicBezTo>
                    <a:cubicBezTo>
                      <a:pt x="132" y="80"/>
                      <a:pt x="135" y="83"/>
                      <a:pt x="136" y="84"/>
                    </a:cubicBezTo>
                    <a:cubicBezTo>
                      <a:pt x="139" y="87"/>
                      <a:pt x="140" y="86"/>
                      <a:pt x="143" y="88"/>
                    </a:cubicBezTo>
                    <a:cubicBezTo>
                      <a:pt x="150" y="93"/>
                      <a:pt x="150" y="104"/>
                      <a:pt x="150" y="104"/>
                    </a:cubicBezTo>
                    <a:cubicBezTo>
                      <a:pt x="150" y="115"/>
                      <a:pt x="141" y="122"/>
                      <a:pt x="143" y="123"/>
                    </a:cubicBezTo>
                    <a:cubicBezTo>
                      <a:pt x="145" y="125"/>
                      <a:pt x="152" y="118"/>
                      <a:pt x="155" y="120"/>
                    </a:cubicBezTo>
                    <a:cubicBezTo>
                      <a:pt x="157" y="122"/>
                      <a:pt x="153" y="127"/>
                      <a:pt x="156" y="136"/>
                    </a:cubicBezTo>
                    <a:cubicBezTo>
                      <a:pt x="157" y="141"/>
                      <a:pt x="160" y="142"/>
                      <a:pt x="159" y="145"/>
                    </a:cubicBezTo>
                    <a:cubicBezTo>
                      <a:pt x="157" y="148"/>
                      <a:pt x="153" y="149"/>
                      <a:pt x="150" y="149"/>
                    </a:cubicBezTo>
                    <a:cubicBezTo>
                      <a:pt x="147" y="149"/>
                      <a:pt x="146" y="146"/>
                      <a:pt x="143" y="146"/>
                    </a:cubicBezTo>
                    <a:cubicBezTo>
                      <a:pt x="139" y="146"/>
                      <a:pt x="138" y="149"/>
                      <a:pt x="133" y="151"/>
                    </a:cubicBezTo>
                    <a:cubicBezTo>
                      <a:pt x="128" y="153"/>
                      <a:pt x="125" y="150"/>
                      <a:pt x="119" y="151"/>
                    </a:cubicBezTo>
                    <a:cubicBezTo>
                      <a:pt x="116" y="151"/>
                      <a:pt x="113" y="153"/>
                      <a:pt x="107" y="157"/>
                    </a:cubicBezTo>
                    <a:cubicBezTo>
                      <a:pt x="92" y="168"/>
                      <a:pt x="84" y="173"/>
                      <a:pt x="79" y="172"/>
                    </a:cubicBezTo>
                    <a:cubicBezTo>
                      <a:pt x="75" y="171"/>
                      <a:pt x="71" y="169"/>
                      <a:pt x="71" y="167"/>
                    </a:cubicBezTo>
                    <a:cubicBezTo>
                      <a:pt x="72" y="165"/>
                      <a:pt x="77" y="165"/>
                      <a:pt x="85" y="162"/>
                    </a:cubicBezTo>
                    <a:cubicBezTo>
                      <a:pt x="89" y="160"/>
                      <a:pt x="102" y="154"/>
                      <a:pt x="102" y="147"/>
                    </a:cubicBezTo>
                    <a:cubicBezTo>
                      <a:pt x="102" y="144"/>
                      <a:pt x="100" y="142"/>
                      <a:pt x="98" y="140"/>
                    </a:cubicBezTo>
                    <a:cubicBezTo>
                      <a:pt x="95" y="138"/>
                      <a:pt x="91" y="142"/>
                      <a:pt x="86" y="140"/>
                    </a:cubicBezTo>
                    <a:cubicBezTo>
                      <a:pt x="80" y="139"/>
                      <a:pt x="81" y="134"/>
                      <a:pt x="75" y="132"/>
                    </a:cubicBezTo>
                    <a:cubicBezTo>
                      <a:pt x="70" y="130"/>
                      <a:pt x="69" y="133"/>
                      <a:pt x="63" y="131"/>
                    </a:cubicBezTo>
                    <a:cubicBezTo>
                      <a:pt x="56" y="130"/>
                      <a:pt x="55" y="125"/>
                      <a:pt x="45" y="122"/>
                    </a:cubicBezTo>
                    <a:cubicBezTo>
                      <a:pt x="40" y="120"/>
                      <a:pt x="39" y="121"/>
                      <a:pt x="38" y="121"/>
                    </a:cubicBezTo>
                    <a:cubicBezTo>
                      <a:pt x="33" y="123"/>
                      <a:pt x="33" y="128"/>
                      <a:pt x="30" y="129"/>
                    </a:cubicBezTo>
                    <a:cubicBezTo>
                      <a:pt x="26" y="130"/>
                      <a:pt x="24" y="123"/>
                      <a:pt x="19" y="123"/>
                    </a:cubicBezTo>
                    <a:cubicBezTo>
                      <a:pt x="13" y="122"/>
                      <a:pt x="9" y="131"/>
                      <a:pt x="5" y="130"/>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9" name="Freeform 22">
                <a:extLst>
                  <a:ext uri="{FF2B5EF4-FFF2-40B4-BE49-F238E27FC236}">
                    <a16:creationId xmlns:a16="http://schemas.microsoft.com/office/drawing/2014/main" id="{58CCD09A-4A83-FBDE-C92C-7B8D918CDAD3}"/>
                  </a:ext>
                </a:extLst>
              </p:cNvPr>
              <p:cNvSpPr>
                <a:spLocks/>
              </p:cNvSpPr>
              <p:nvPr/>
            </p:nvSpPr>
            <p:spPr bwMode="auto">
              <a:xfrm>
                <a:off x="5543" y="2543"/>
                <a:ext cx="350" cy="373"/>
              </a:xfrm>
              <a:custGeom>
                <a:avLst/>
                <a:gdLst>
                  <a:gd name="T0" fmla="*/ 1 w 183"/>
                  <a:gd name="T1" fmla="*/ 102 h 195"/>
                  <a:gd name="T2" fmla="*/ 2 w 183"/>
                  <a:gd name="T3" fmla="*/ 109 h 195"/>
                  <a:gd name="T4" fmla="*/ 31 w 183"/>
                  <a:gd name="T5" fmla="*/ 119 h 195"/>
                  <a:gd name="T6" fmla="*/ 34 w 183"/>
                  <a:gd name="T7" fmla="*/ 129 h 195"/>
                  <a:gd name="T8" fmla="*/ 35 w 183"/>
                  <a:gd name="T9" fmla="*/ 142 h 195"/>
                  <a:gd name="T10" fmla="*/ 46 w 183"/>
                  <a:gd name="T11" fmla="*/ 159 h 195"/>
                  <a:gd name="T12" fmla="*/ 46 w 183"/>
                  <a:gd name="T13" fmla="*/ 172 h 195"/>
                  <a:gd name="T14" fmla="*/ 60 w 183"/>
                  <a:gd name="T15" fmla="*/ 182 h 195"/>
                  <a:gd name="T16" fmla="*/ 56 w 183"/>
                  <a:gd name="T17" fmla="*/ 181 h 195"/>
                  <a:gd name="T18" fmla="*/ 73 w 183"/>
                  <a:gd name="T19" fmla="*/ 195 h 195"/>
                  <a:gd name="T20" fmla="*/ 92 w 183"/>
                  <a:gd name="T21" fmla="*/ 176 h 195"/>
                  <a:gd name="T22" fmla="*/ 101 w 183"/>
                  <a:gd name="T23" fmla="*/ 168 h 195"/>
                  <a:gd name="T24" fmla="*/ 130 w 183"/>
                  <a:gd name="T25" fmla="*/ 157 h 195"/>
                  <a:gd name="T26" fmla="*/ 140 w 183"/>
                  <a:gd name="T27" fmla="*/ 155 h 195"/>
                  <a:gd name="T28" fmla="*/ 147 w 183"/>
                  <a:gd name="T29" fmla="*/ 153 h 195"/>
                  <a:gd name="T30" fmla="*/ 168 w 183"/>
                  <a:gd name="T31" fmla="*/ 152 h 195"/>
                  <a:gd name="T32" fmla="*/ 181 w 183"/>
                  <a:gd name="T33" fmla="*/ 137 h 195"/>
                  <a:gd name="T34" fmla="*/ 178 w 183"/>
                  <a:gd name="T35" fmla="*/ 126 h 195"/>
                  <a:gd name="T36" fmla="*/ 166 w 183"/>
                  <a:gd name="T37" fmla="*/ 120 h 195"/>
                  <a:gd name="T38" fmla="*/ 159 w 183"/>
                  <a:gd name="T39" fmla="*/ 114 h 195"/>
                  <a:gd name="T40" fmla="*/ 149 w 183"/>
                  <a:gd name="T41" fmla="*/ 105 h 195"/>
                  <a:gd name="T42" fmla="*/ 135 w 183"/>
                  <a:gd name="T43" fmla="*/ 87 h 195"/>
                  <a:gd name="T44" fmla="*/ 140 w 183"/>
                  <a:gd name="T45" fmla="*/ 78 h 195"/>
                  <a:gd name="T46" fmla="*/ 141 w 183"/>
                  <a:gd name="T47" fmla="*/ 64 h 195"/>
                  <a:gd name="T48" fmla="*/ 129 w 183"/>
                  <a:gd name="T49" fmla="*/ 49 h 195"/>
                  <a:gd name="T50" fmla="*/ 135 w 183"/>
                  <a:gd name="T51" fmla="*/ 36 h 195"/>
                  <a:gd name="T52" fmla="*/ 139 w 183"/>
                  <a:gd name="T53" fmla="*/ 18 h 195"/>
                  <a:gd name="T54" fmla="*/ 134 w 183"/>
                  <a:gd name="T55" fmla="*/ 18 h 195"/>
                  <a:gd name="T56" fmla="*/ 127 w 183"/>
                  <a:gd name="T57" fmla="*/ 4 h 195"/>
                  <a:gd name="T58" fmla="*/ 118 w 183"/>
                  <a:gd name="T59" fmla="*/ 1 h 195"/>
                  <a:gd name="T60" fmla="*/ 109 w 183"/>
                  <a:gd name="T61" fmla="*/ 9 h 195"/>
                  <a:gd name="T62" fmla="*/ 104 w 183"/>
                  <a:gd name="T63" fmla="*/ 11 h 195"/>
                  <a:gd name="T64" fmla="*/ 96 w 183"/>
                  <a:gd name="T65" fmla="*/ 11 h 195"/>
                  <a:gd name="T66" fmla="*/ 91 w 183"/>
                  <a:gd name="T67" fmla="*/ 22 h 195"/>
                  <a:gd name="T68" fmla="*/ 85 w 183"/>
                  <a:gd name="T69" fmla="*/ 29 h 195"/>
                  <a:gd name="T70" fmla="*/ 90 w 183"/>
                  <a:gd name="T71" fmla="*/ 44 h 195"/>
                  <a:gd name="T72" fmla="*/ 86 w 183"/>
                  <a:gd name="T73" fmla="*/ 62 h 195"/>
                  <a:gd name="T74" fmla="*/ 69 w 183"/>
                  <a:gd name="T75" fmla="*/ 57 h 195"/>
                  <a:gd name="T76" fmla="*/ 72 w 183"/>
                  <a:gd name="T77" fmla="*/ 60 h 195"/>
                  <a:gd name="T78" fmla="*/ 56 w 183"/>
                  <a:gd name="T79" fmla="*/ 58 h 195"/>
                  <a:gd name="T80" fmla="*/ 39 w 183"/>
                  <a:gd name="T81" fmla="*/ 68 h 195"/>
                  <a:gd name="T82" fmla="*/ 28 w 183"/>
                  <a:gd name="T83" fmla="*/ 75 h 195"/>
                  <a:gd name="T84" fmla="*/ 9 w 183"/>
                  <a:gd name="T85" fmla="*/ 85 h 195"/>
                  <a:gd name="T86" fmla="*/ 1 w 183"/>
                  <a:gd name="T87" fmla="*/ 99 h 195"/>
                  <a:gd name="T88" fmla="*/ 1 w 183"/>
                  <a:gd name="T89" fmla="*/ 10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3" h="195">
                    <a:moveTo>
                      <a:pt x="1" y="102"/>
                    </a:moveTo>
                    <a:cubicBezTo>
                      <a:pt x="0" y="104"/>
                      <a:pt x="0" y="107"/>
                      <a:pt x="2" y="109"/>
                    </a:cubicBezTo>
                    <a:cubicBezTo>
                      <a:pt x="7" y="117"/>
                      <a:pt x="24" y="110"/>
                      <a:pt x="31" y="119"/>
                    </a:cubicBezTo>
                    <a:cubicBezTo>
                      <a:pt x="32" y="121"/>
                      <a:pt x="33" y="124"/>
                      <a:pt x="34" y="129"/>
                    </a:cubicBezTo>
                    <a:cubicBezTo>
                      <a:pt x="35" y="136"/>
                      <a:pt x="33" y="137"/>
                      <a:pt x="35" y="142"/>
                    </a:cubicBezTo>
                    <a:cubicBezTo>
                      <a:pt x="37" y="151"/>
                      <a:pt x="44" y="151"/>
                      <a:pt x="46" y="159"/>
                    </a:cubicBezTo>
                    <a:cubicBezTo>
                      <a:pt x="47" y="166"/>
                      <a:pt x="44" y="167"/>
                      <a:pt x="46" y="172"/>
                    </a:cubicBezTo>
                    <a:cubicBezTo>
                      <a:pt x="49" y="179"/>
                      <a:pt x="60" y="182"/>
                      <a:pt x="60" y="182"/>
                    </a:cubicBezTo>
                    <a:cubicBezTo>
                      <a:pt x="60" y="183"/>
                      <a:pt x="57" y="181"/>
                      <a:pt x="56" y="181"/>
                    </a:cubicBezTo>
                    <a:cubicBezTo>
                      <a:pt x="56" y="182"/>
                      <a:pt x="58" y="183"/>
                      <a:pt x="73" y="195"/>
                    </a:cubicBezTo>
                    <a:cubicBezTo>
                      <a:pt x="78" y="188"/>
                      <a:pt x="84" y="180"/>
                      <a:pt x="92" y="176"/>
                    </a:cubicBezTo>
                    <a:cubicBezTo>
                      <a:pt x="96" y="175"/>
                      <a:pt x="99" y="172"/>
                      <a:pt x="101" y="168"/>
                    </a:cubicBezTo>
                    <a:cubicBezTo>
                      <a:pt x="107" y="157"/>
                      <a:pt x="118" y="153"/>
                      <a:pt x="130" y="157"/>
                    </a:cubicBezTo>
                    <a:cubicBezTo>
                      <a:pt x="134" y="159"/>
                      <a:pt x="138" y="162"/>
                      <a:pt x="140" y="155"/>
                    </a:cubicBezTo>
                    <a:cubicBezTo>
                      <a:pt x="140" y="154"/>
                      <a:pt x="144" y="153"/>
                      <a:pt x="147" y="153"/>
                    </a:cubicBezTo>
                    <a:cubicBezTo>
                      <a:pt x="154" y="153"/>
                      <a:pt x="161" y="154"/>
                      <a:pt x="168" y="152"/>
                    </a:cubicBezTo>
                    <a:cubicBezTo>
                      <a:pt x="179" y="150"/>
                      <a:pt x="183" y="145"/>
                      <a:pt x="181" y="137"/>
                    </a:cubicBezTo>
                    <a:cubicBezTo>
                      <a:pt x="180" y="133"/>
                      <a:pt x="179" y="129"/>
                      <a:pt x="178" y="126"/>
                    </a:cubicBezTo>
                    <a:cubicBezTo>
                      <a:pt x="171" y="125"/>
                      <a:pt x="169" y="124"/>
                      <a:pt x="166" y="120"/>
                    </a:cubicBezTo>
                    <a:cubicBezTo>
                      <a:pt x="165" y="119"/>
                      <a:pt x="163" y="117"/>
                      <a:pt x="159" y="114"/>
                    </a:cubicBezTo>
                    <a:cubicBezTo>
                      <a:pt x="154" y="109"/>
                      <a:pt x="152" y="108"/>
                      <a:pt x="149" y="105"/>
                    </a:cubicBezTo>
                    <a:cubicBezTo>
                      <a:pt x="142" y="99"/>
                      <a:pt x="135" y="94"/>
                      <a:pt x="135" y="87"/>
                    </a:cubicBezTo>
                    <a:cubicBezTo>
                      <a:pt x="136" y="84"/>
                      <a:pt x="138" y="84"/>
                      <a:pt x="140" y="78"/>
                    </a:cubicBezTo>
                    <a:cubicBezTo>
                      <a:pt x="141" y="75"/>
                      <a:pt x="143" y="69"/>
                      <a:pt x="141" y="64"/>
                    </a:cubicBezTo>
                    <a:cubicBezTo>
                      <a:pt x="139" y="56"/>
                      <a:pt x="130" y="56"/>
                      <a:pt x="129" y="49"/>
                    </a:cubicBezTo>
                    <a:cubicBezTo>
                      <a:pt x="129" y="45"/>
                      <a:pt x="131" y="44"/>
                      <a:pt x="135" y="36"/>
                    </a:cubicBezTo>
                    <a:cubicBezTo>
                      <a:pt x="138" y="30"/>
                      <a:pt x="139" y="22"/>
                      <a:pt x="139" y="18"/>
                    </a:cubicBezTo>
                    <a:cubicBezTo>
                      <a:pt x="137" y="19"/>
                      <a:pt x="136" y="19"/>
                      <a:pt x="134" y="18"/>
                    </a:cubicBezTo>
                    <a:cubicBezTo>
                      <a:pt x="130" y="16"/>
                      <a:pt x="132" y="9"/>
                      <a:pt x="127" y="4"/>
                    </a:cubicBezTo>
                    <a:cubicBezTo>
                      <a:pt x="126" y="3"/>
                      <a:pt x="122" y="0"/>
                      <a:pt x="118" y="1"/>
                    </a:cubicBezTo>
                    <a:cubicBezTo>
                      <a:pt x="115" y="2"/>
                      <a:pt x="115" y="6"/>
                      <a:pt x="109" y="9"/>
                    </a:cubicBezTo>
                    <a:cubicBezTo>
                      <a:pt x="107" y="10"/>
                      <a:pt x="105" y="11"/>
                      <a:pt x="104" y="11"/>
                    </a:cubicBezTo>
                    <a:cubicBezTo>
                      <a:pt x="100" y="12"/>
                      <a:pt x="98" y="10"/>
                      <a:pt x="96" y="11"/>
                    </a:cubicBezTo>
                    <a:cubicBezTo>
                      <a:pt x="93" y="12"/>
                      <a:pt x="95" y="16"/>
                      <a:pt x="91" y="22"/>
                    </a:cubicBezTo>
                    <a:cubicBezTo>
                      <a:pt x="88" y="27"/>
                      <a:pt x="86" y="26"/>
                      <a:pt x="85" y="29"/>
                    </a:cubicBezTo>
                    <a:cubicBezTo>
                      <a:pt x="84" y="34"/>
                      <a:pt x="88" y="37"/>
                      <a:pt x="90" y="44"/>
                    </a:cubicBezTo>
                    <a:cubicBezTo>
                      <a:pt x="92" y="51"/>
                      <a:pt x="90" y="60"/>
                      <a:pt x="86" y="62"/>
                    </a:cubicBezTo>
                    <a:cubicBezTo>
                      <a:pt x="80" y="65"/>
                      <a:pt x="70" y="57"/>
                      <a:pt x="69" y="57"/>
                    </a:cubicBezTo>
                    <a:cubicBezTo>
                      <a:pt x="69" y="58"/>
                      <a:pt x="72" y="60"/>
                      <a:pt x="72" y="60"/>
                    </a:cubicBezTo>
                    <a:cubicBezTo>
                      <a:pt x="71" y="61"/>
                      <a:pt x="64" y="57"/>
                      <a:pt x="56" y="58"/>
                    </a:cubicBezTo>
                    <a:cubicBezTo>
                      <a:pt x="52" y="58"/>
                      <a:pt x="51" y="61"/>
                      <a:pt x="39" y="68"/>
                    </a:cubicBezTo>
                    <a:cubicBezTo>
                      <a:pt x="37" y="70"/>
                      <a:pt x="33" y="73"/>
                      <a:pt x="28" y="75"/>
                    </a:cubicBezTo>
                    <a:cubicBezTo>
                      <a:pt x="16" y="82"/>
                      <a:pt x="14" y="80"/>
                      <a:pt x="9" y="85"/>
                    </a:cubicBezTo>
                    <a:cubicBezTo>
                      <a:pt x="8" y="86"/>
                      <a:pt x="3" y="91"/>
                      <a:pt x="1" y="99"/>
                    </a:cubicBezTo>
                    <a:cubicBezTo>
                      <a:pt x="1" y="100"/>
                      <a:pt x="1" y="101"/>
                      <a:pt x="1" y="102"/>
                    </a:cubicBezTo>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0" name="Freeform 23">
                <a:extLst>
                  <a:ext uri="{FF2B5EF4-FFF2-40B4-BE49-F238E27FC236}">
                    <a16:creationId xmlns:a16="http://schemas.microsoft.com/office/drawing/2014/main" id="{92BABA55-9FB9-B872-8175-7583C3359DED}"/>
                  </a:ext>
                </a:extLst>
              </p:cNvPr>
              <p:cNvSpPr>
                <a:spLocks/>
              </p:cNvSpPr>
              <p:nvPr/>
            </p:nvSpPr>
            <p:spPr bwMode="auto">
              <a:xfrm>
                <a:off x="4493" y="2554"/>
                <a:ext cx="1189" cy="695"/>
              </a:xfrm>
              <a:custGeom>
                <a:avLst/>
                <a:gdLst>
                  <a:gd name="T0" fmla="*/ 551 w 622"/>
                  <a:gd name="T1" fmla="*/ 103 h 363"/>
                  <a:gd name="T2" fmla="*/ 583 w 622"/>
                  <a:gd name="T3" fmla="*/ 122 h 363"/>
                  <a:gd name="T4" fmla="*/ 595 w 622"/>
                  <a:gd name="T5" fmla="*/ 153 h 363"/>
                  <a:gd name="T6" fmla="*/ 609 w 622"/>
                  <a:gd name="T7" fmla="*/ 176 h 363"/>
                  <a:gd name="T8" fmla="*/ 622 w 622"/>
                  <a:gd name="T9" fmla="*/ 189 h 363"/>
                  <a:gd name="T10" fmla="*/ 614 w 622"/>
                  <a:gd name="T11" fmla="*/ 206 h 363"/>
                  <a:gd name="T12" fmla="*/ 583 w 622"/>
                  <a:gd name="T13" fmla="*/ 262 h 363"/>
                  <a:gd name="T14" fmla="*/ 549 w 622"/>
                  <a:gd name="T15" fmla="*/ 254 h 363"/>
                  <a:gd name="T16" fmla="*/ 499 w 622"/>
                  <a:gd name="T17" fmla="*/ 269 h 363"/>
                  <a:gd name="T18" fmla="*/ 428 w 622"/>
                  <a:gd name="T19" fmla="*/ 268 h 363"/>
                  <a:gd name="T20" fmla="*/ 404 w 622"/>
                  <a:gd name="T21" fmla="*/ 267 h 363"/>
                  <a:gd name="T22" fmla="*/ 346 w 622"/>
                  <a:gd name="T23" fmla="*/ 268 h 363"/>
                  <a:gd name="T24" fmla="*/ 307 w 622"/>
                  <a:gd name="T25" fmla="*/ 296 h 363"/>
                  <a:gd name="T26" fmla="*/ 254 w 622"/>
                  <a:gd name="T27" fmla="*/ 309 h 363"/>
                  <a:gd name="T28" fmla="*/ 232 w 622"/>
                  <a:gd name="T29" fmla="*/ 340 h 363"/>
                  <a:gd name="T30" fmla="*/ 199 w 622"/>
                  <a:gd name="T31" fmla="*/ 356 h 363"/>
                  <a:gd name="T32" fmla="*/ 179 w 622"/>
                  <a:gd name="T33" fmla="*/ 347 h 363"/>
                  <a:gd name="T34" fmla="*/ 154 w 622"/>
                  <a:gd name="T35" fmla="*/ 332 h 363"/>
                  <a:gd name="T36" fmla="*/ 119 w 622"/>
                  <a:gd name="T37" fmla="*/ 272 h 363"/>
                  <a:gd name="T38" fmla="*/ 110 w 622"/>
                  <a:gd name="T39" fmla="*/ 232 h 363"/>
                  <a:gd name="T40" fmla="*/ 22 w 622"/>
                  <a:gd name="T41" fmla="*/ 199 h 363"/>
                  <a:gd name="T42" fmla="*/ 9 w 622"/>
                  <a:gd name="T43" fmla="*/ 163 h 363"/>
                  <a:gd name="T44" fmla="*/ 15 w 622"/>
                  <a:gd name="T45" fmla="*/ 120 h 363"/>
                  <a:gd name="T46" fmla="*/ 33 w 622"/>
                  <a:gd name="T47" fmla="*/ 91 h 363"/>
                  <a:gd name="T48" fmla="*/ 61 w 622"/>
                  <a:gd name="T49" fmla="*/ 79 h 363"/>
                  <a:gd name="T50" fmla="*/ 75 w 622"/>
                  <a:gd name="T51" fmla="*/ 62 h 363"/>
                  <a:gd name="T52" fmla="*/ 93 w 622"/>
                  <a:gd name="T53" fmla="*/ 80 h 363"/>
                  <a:gd name="T54" fmla="*/ 117 w 622"/>
                  <a:gd name="T55" fmla="*/ 94 h 363"/>
                  <a:gd name="T56" fmla="*/ 126 w 622"/>
                  <a:gd name="T57" fmla="*/ 90 h 363"/>
                  <a:gd name="T58" fmla="*/ 165 w 622"/>
                  <a:gd name="T59" fmla="*/ 98 h 363"/>
                  <a:gd name="T60" fmla="*/ 179 w 622"/>
                  <a:gd name="T61" fmla="*/ 76 h 363"/>
                  <a:gd name="T62" fmla="*/ 201 w 622"/>
                  <a:gd name="T63" fmla="*/ 66 h 363"/>
                  <a:gd name="T64" fmla="*/ 210 w 622"/>
                  <a:gd name="T65" fmla="*/ 81 h 363"/>
                  <a:gd name="T66" fmla="*/ 217 w 622"/>
                  <a:gd name="T67" fmla="*/ 62 h 363"/>
                  <a:gd name="T68" fmla="*/ 224 w 622"/>
                  <a:gd name="T69" fmla="*/ 26 h 363"/>
                  <a:gd name="T70" fmla="*/ 258 w 622"/>
                  <a:gd name="T71" fmla="*/ 3 h 363"/>
                  <a:gd name="T72" fmla="*/ 276 w 622"/>
                  <a:gd name="T73" fmla="*/ 6 h 363"/>
                  <a:gd name="T74" fmla="*/ 302 w 622"/>
                  <a:gd name="T75" fmla="*/ 22 h 363"/>
                  <a:gd name="T76" fmla="*/ 338 w 622"/>
                  <a:gd name="T77" fmla="*/ 45 h 363"/>
                  <a:gd name="T78" fmla="*/ 364 w 622"/>
                  <a:gd name="T79" fmla="*/ 52 h 363"/>
                  <a:gd name="T80" fmla="*/ 407 w 622"/>
                  <a:gd name="T81" fmla="*/ 45 h 363"/>
                  <a:gd name="T82" fmla="*/ 457 w 622"/>
                  <a:gd name="T83" fmla="*/ 40 h 363"/>
                  <a:gd name="T84" fmla="*/ 478 w 622"/>
                  <a:gd name="T85" fmla="*/ 38 h 363"/>
                  <a:gd name="T86" fmla="*/ 505 w 622"/>
                  <a:gd name="T87" fmla="*/ 29 h 363"/>
                  <a:gd name="T88" fmla="*/ 530 w 622"/>
                  <a:gd name="T89" fmla="*/ 45 h 363"/>
                  <a:gd name="T90" fmla="*/ 536 w 622"/>
                  <a:gd name="T91" fmla="*/ 73 h 363"/>
                  <a:gd name="T92" fmla="*/ 531 w 622"/>
                  <a:gd name="T93" fmla="*/ 92 h 363"/>
                  <a:gd name="T94" fmla="*/ 550 w 622"/>
                  <a:gd name="T95" fmla="*/ 9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363">
                    <a:moveTo>
                      <a:pt x="550" y="96"/>
                    </a:moveTo>
                    <a:cubicBezTo>
                      <a:pt x="550" y="98"/>
                      <a:pt x="550" y="101"/>
                      <a:pt x="551" y="103"/>
                    </a:cubicBezTo>
                    <a:cubicBezTo>
                      <a:pt x="556" y="111"/>
                      <a:pt x="574" y="104"/>
                      <a:pt x="580" y="113"/>
                    </a:cubicBezTo>
                    <a:cubicBezTo>
                      <a:pt x="582" y="115"/>
                      <a:pt x="582" y="118"/>
                      <a:pt x="583" y="122"/>
                    </a:cubicBezTo>
                    <a:cubicBezTo>
                      <a:pt x="585" y="130"/>
                      <a:pt x="583" y="131"/>
                      <a:pt x="584" y="136"/>
                    </a:cubicBezTo>
                    <a:cubicBezTo>
                      <a:pt x="586" y="145"/>
                      <a:pt x="593" y="144"/>
                      <a:pt x="595" y="153"/>
                    </a:cubicBezTo>
                    <a:cubicBezTo>
                      <a:pt x="597" y="159"/>
                      <a:pt x="594" y="161"/>
                      <a:pt x="596" y="166"/>
                    </a:cubicBezTo>
                    <a:cubicBezTo>
                      <a:pt x="599" y="173"/>
                      <a:pt x="609" y="176"/>
                      <a:pt x="609" y="176"/>
                    </a:cubicBezTo>
                    <a:cubicBezTo>
                      <a:pt x="609" y="177"/>
                      <a:pt x="606" y="175"/>
                      <a:pt x="606" y="175"/>
                    </a:cubicBezTo>
                    <a:cubicBezTo>
                      <a:pt x="605" y="176"/>
                      <a:pt x="607" y="177"/>
                      <a:pt x="622" y="189"/>
                    </a:cubicBezTo>
                    <a:cubicBezTo>
                      <a:pt x="622" y="189"/>
                      <a:pt x="622" y="189"/>
                      <a:pt x="622" y="189"/>
                    </a:cubicBezTo>
                    <a:cubicBezTo>
                      <a:pt x="619" y="194"/>
                      <a:pt x="616" y="200"/>
                      <a:pt x="614" y="206"/>
                    </a:cubicBezTo>
                    <a:cubicBezTo>
                      <a:pt x="610" y="219"/>
                      <a:pt x="609" y="232"/>
                      <a:pt x="599" y="241"/>
                    </a:cubicBezTo>
                    <a:cubicBezTo>
                      <a:pt x="593" y="247"/>
                      <a:pt x="589" y="256"/>
                      <a:pt x="583" y="262"/>
                    </a:cubicBezTo>
                    <a:cubicBezTo>
                      <a:pt x="577" y="268"/>
                      <a:pt x="572" y="267"/>
                      <a:pt x="566" y="260"/>
                    </a:cubicBezTo>
                    <a:cubicBezTo>
                      <a:pt x="561" y="255"/>
                      <a:pt x="558" y="247"/>
                      <a:pt x="549" y="254"/>
                    </a:cubicBezTo>
                    <a:cubicBezTo>
                      <a:pt x="537" y="249"/>
                      <a:pt x="533" y="257"/>
                      <a:pt x="528" y="267"/>
                    </a:cubicBezTo>
                    <a:cubicBezTo>
                      <a:pt x="525" y="274"/>
                      <a:pt x="508" y="275"/>
                      <a:pt x="499" y="269"/>
                    </a:cubicBezTo>
                    <a:cubicBezTo>
                      <a:pt x="483" y="259"/>
                      <a:pt x="466" y="262"/>
                      <a:pt x="450" y="267"/>
                    </a:cubicBezTo>
                    <a:cubicBezTo>
                      <a:pt x="443" y="269"/>
                      <a:pt x="436" y="271"/>
                      <a:pt x="428" y="268"/>
                    </a:cubicBezTo>
                    <a:cubicBezTo>
                      <a:pt x="422" y="266"/>
                      <a:pt x="415" y="262"/>
                      <a:pt x="408" y="267"/>
                    </a:cubicBezTo>
                    <a:cubicBezTo>
                      <a:pt x="407" y="268"/>
                      <a:pt x="405" y="267"/>
                      <a:pt x="404" y="267"/>
                    </a:cubicBezTo>
                    <a:cubicBezTo>
                      <a:pt x="399" y="263"/>
                      <a:pt x="393" y="264"/>
                      <a:pt x="387" y="265"/>
                    </a:cubicBezTo>
                    <a:cubicBezTo>
                      <a:pt x="373" y="267"/>
                      <a:pt x="360" y="268"/>
                      <a:pt x="346" y="268"/>
                    </a:cubicBezTo>
                    <a:cubicBezTo>
                      <a:pt x="339" y="267"/>
                      <a:pt x="335" y="271"/>
                      <a:pt x="330" y="276"/>
                    </a:cubicBezTo>
                    <a:cubicBezTo>
                      <a:pt x="324" y="284"/>
                      <a:pt x="315" y="290"/>
                      <a:pt x="307" y="296"/>
                    </a:cubicBezTo>
                    <a:cubicBezTo>
                      <a:pt x="304" y="298"/>
                      <a:pt x="298" y="299"/>
                      <a:pt x="295" y="298"/>
                    </a:cubicBezTo>
                    <a:cubicBezTo>
                      <a:pt x="279" y="291"/>
                      <a:pt x="266" y="302"/>
                      <a:pt x="254" y="309"/>
                    </a:cubicBezTo>
                    <a:cubicBezTo>
                      <a:pt x="246" y="313"/>
                      <a:pt x="244" y="325"/>
                      <a:pt x="239" y="333"/>
                    </a:cubicBezTo>
                    <a:cubicBezTo>
                      <a:pt x="237" y="336"/>
                      <a:pt x="234" y="338"/>
                      <a:pt x="232" y="340"/>
                    </a:cubicBezTo>
                    <a:cubicBezTo>
                      <a:pt x="231" y="342"/>
                      <a:pt x="229" y="343"/>
                      <a:pt x="228" y="345"/>
                    </a:cubicBezTo>
                    <a:cubicBezTo>
                      <a:pt x="226" y="356"/>
                      <a:pt x="209" y="363"/>
                      <a:pt x="199" y="356"/>
                    </a:cubicBezTo>
                    <a:cubicBezTo>
                      <a:pt x="197" y="355"/>
                      <a:pt x="193" y="354"/>
                      <a:pt x="190" y="353"/>
                    </a:cubicBezTo>
                    <a:cubicBezTo>
                      <a:pt x="187" y="351"/>
                      <a:pt x="182" y="350"/>
                      <a:pt x="179" y="347"/>
                    </a:cubicBezTo>
                    <a:cubicBezTo>
                      <a:pt x="174" y="339"/>
                      <a:pt x="169" y="334"/>
                      <a:pt x="159" y="336"/>
                    </a:cubicBezTo>
                    <a:cubicBezTo>
                      <a:pt x="158" y="336"/>
                      <a:pt x="155" y="334"/>
                      <a:pt x="154" y="332"/>
                    </a:cubicBezTo>
                    <a:cubicBezTo>
                      <a:pt x="145" y="318"/>
                      <a:pt x="137" y="304"/>
                      <a:pt x="128" y="289"/>
                    </a:cubicBezTo>
                    <a:cubicBezTo>
                      <a:pt x="133" y="279"/>
                      <a:pt x="124" y="277"/>
                      <a:pt x="119" y="272"/>
                    </a:cubicBezTo>
                    <a:cubicBezTo>
                      <a:pt x="115" y="267"/>
                      <a:pt x="113" y="260"/>
                      <a:pt x="117" y="252"/>
                    </a:cubicBezTo>
                    <a:cubicBezTo>
                      <a:pt x="119" y="247"/>
                      <a:pt x="115" y="237"/>
                      <a:pt x="110" y="232"/>
                    </a:cubicBezTo>
                    <a:cubicBezTo>
                      <a:pt x="98" y="219"/>
                      <a:pt x="81" y="210"/>
                      <a:pt x="65" y="202"/>
                    </a:cubicBezTo>
                    <a:cubicBezTo>
                      <a:pt x="51" y="195"/>
                      <a:pt x="37" y="192"/>
                      <a:pt x="22" y="199"/>
                    </a:cubicBezTo>
                    <a:cubicBezTo>
                      <a:pt x="18" y="201"/>
                      <a:pt x="14" y="199"/>
                      <a:pt x="13" y="193"/>
                    </a:cubicBezTo>
                    <a:cubicBezTo>
                      <a:pt x="12" y="183"/>
                      <a:pt x="11" y="173"/>
                      <a:pt x="9" y="163"/>
                    </a:cubicBezTo>
                    <a:cubicBezTo>
                      <a:pt x="9" y="163"/>
                      <a:pt x="9" y="162"/>
                      <a:pt x="9" y="161"/>
                    </a:cubicBezTo>
                    <a:cubicBezTo>
                      <a:pt x="0" y="146"/>
                      <a:pt x="7" y="133"/>
                      <a:pt x="15" y="120"/>
                    </a:cubicBezTo>
                    <a:cubicBezTo>
                      <a:pt x="17" y="117"/>
                      <a:pt x="19" y="115"/>
                      <a:pt x="21" y="113"/>
                    </a:cubicBezTo>
                    <a:cubicBezTo>
                      <a:pt x="27" y="106"/>
                      <a:pt x="33" y="100"/>
                      <a:pt x="33" y="91"/>
                    </a:cubicBezTo>
                    <a:cubicBezTo>
                      <a:pt x="33" y="89"/>
                      <a:pt x="35" y="85"/>
                      <a:pt x="36" y="85"/>
                    </a:cubicBezTo>
                    <a:cubicBezTo>
                      <a:pt x="44" y="83"/>
                      <a:pt x="52" y="81"/>
                      <a:pt x="61" y="79"/>
                    </a:cubicBezTo>
                    <a:cubicBezTo>
                      <a:pt x="62" y="76"/>
                      <a:pt x="63" y="71"/>
                      <a:pt x="65" y="66"/>
                    </a:cubicBezTo>
                    <a:cubicBezTo>
                      <a:pt x="70" y="60"/>
                      <a:pt x="72" y="60"/>
                      <a:pt x="75" y="62"/>
                    </a:cubicBezTo>
                    <a:cubicBezTo>
                      <a:pt x="78" y="64"/>
                      <a:pt x="76" y="67"/>
                      <a:pt x="81" y="72"/>
                    </a:cubicBezTo>
                    <a:cubicBezTo>
                      <a:pt x="83" y="74"/>
                      <a:pt x="87" y="78"/>
                      <a:pt x="93" y="80"/>
                    </a:cubicBezTo>
                    <a:cubicBezTo>
                      <a:pt x="101" y="84"/>
                      <a:pt x="104" y="82"/>
                      <a:pt x="110" y="85"/>
                    </a:cubicBezTo>
                    <a:cubicBezTo>
                      <a:pt x="115" y="89"/>
                      <a:pt x="115" y="94"/>
                      <a:pt x="117" y="94"/>
                    </a:cubicBezTo>
                    <a:cubicBezTo>
                      <a:pt x="120" y="93"/>
                      <a:pt x="121" y="85"/>
                      <a:pt x="123" y="85"/>
                    </a:cubicBezTo>
                    <a:cubicBezTo>
                      <a:pt x="124" y="85"/>
                      <a:pt x="125" y="87"/>
                      <a:pt x="126" y="90"/>
                    </a:cubicBezTo>
                    <a:cubicBezTo>
                      <a:pt x="129" y="97"/>
                      <a:pt x="138" y="102"/>
                      <a:pt x="145" y="103"/>
                    </a:cubicBezTo>
                    <a:cubicBezTo>
                      <a:pt x="155" y="104"/>
                      <a:pt x="162" y="99"/>
                      <a:pt x="165" y="98"/>
                    </a:cubicBezTo>
                    <a:cubicBezTo>
                      <a:pt x="169" y="94"/>
                      <a:pt x="172" y="91"/>
                      <a:pt x="173" y="88"/>
                    </a:cubicBezTo>
                    <a:cubicBezTo>
                      <a:pt x="178" y="81"/>
                      <a:pt x="176" y="80"/>
                      <a:pt x="179" y="76"/>
                    </a:cubicBezTo>
                    <a:cubicBezTo>
                      <a:pt x="183" y="72"/>
                      <a:pt x="184" y="74"/>
                      <a:pt x="197" y="67"/>
                    </a:cubicBezTo>
                    <a:cubicBezTo>
                      <a:pt x="198" y="66"/>
                      <a:pt x="200" y="66"/>
                      <a:pt x="201" y="66"/>
                    </a:cubicBezTo>
                    <a:cubicBezTo>
                      <a:pt x="203" y="68"/>
                      <a:pt x="194" y="78"/>
                      <a:pt x="197" y="82"/>
                    </a:cubicBezTo>
                    <a:cubicBezTo>
                      <a:pt x="199" y="85"/>
                      <a:pt x="206" y="83"/>
                      <a:pt x="210" y="81"/>
                    </a:cubicBezTo>
                    <a:cubicBezTo>
                      <a:pt x="211" y="80"/>
                      <a:pt x="216" y="78"/>
                      <a:pt x="217" y="73"/>
                    </a:cubicBezTo>
                    <a:cubicBezTo>
                      <a:pt x="218" y="70"/>
                      <a:pt x="218" y="67"/>
                      <a:pt x="217" y="62"/>
                    </a:cubicBezTo>
                    <a:cubicBezTo>
                      <a:pt x="213" y="47"/>
                      <a:pt x="211" y="47"/>
                      <a:pt x="211" y="42"/>
                    </a:cubicBezTo>
                    <a:cubicBezTo>
                      <a:pt x="212" y="38"/>
                      <a:pt x="216" y="34"/>
                      <a:pt x="224" y="26"/>
                    </a:cubicBezTo>
                    <a:cubicBezTo>
                      <a:pt x="230" y="20"/>
                      <a:pt x="233" y="17"/>
                      <a:pt x="237" y="13"/>
                    </a:cubicBezTo>
                    <a:cubicBezTo>
                      <a:pt x="246" y="7"/>
                      <a:pt x="248" y="9"/>
                      <a:pt x="258" y="3"/>
                    </a:cubicBezTo>
                    <a:cubicBezTo>
                      <a:pt x="260" y="1"/>
                      <a:pt x="261" y="0"/>
                      <a:pt x="264" y="0"/>
                    </a:cubicBezTo>
                    <a:cubicBezTo>
                      <a:pt x="267" y="0"/>
                      <a:pt x="270" y="1"/>
                      <a:pt x="276" y="6"/>
                    </a:cubicBezTo>
                    <a:cubicBezTo>
                      <a:pt x="288" y="15"/>
                      <a:pt x="287" y="17"/>
                      <a:pt x="292" y="19"/>
                    </a:cubicBezTo>
                    <a:cubicBezTo>
                      <a:pt x="297" y="20"/>
                      <a:pt x="298" y="20"/>
                      <a:pt x="302" y="22"/>
                    </a:cubicBezTo>
                    <a:cubicBezTo>
                      <a:pt x="306" y="25"/>
                      <a:pt x="308" y="28"/>
                      <a:pt x="310" y="30"/>
                    </a:cubicBezTo>
                    <a:cubicBezTo>
                      <a:pt x="319" y="40"/>
                      <a:pt x="333" y="44"/>
                      <a:pt x="338" y="45"/>
                    </a:cubicBezTo>
                    <a:cubicBezTo>
                      <a:pt x="343" y="46"/>
                      <a:pt x="344" y="45"/>
                      <a:pt x="350" y="47"/>
                    </a:cubicBezTo>
                    <a:cubicBezTo>
                      <a:pt x="359" y="49"/>
                      <a:pt x="359" y="51"/>
                      <a:pt x="364" y="52"/>
                    </a:cubicBezTo>
                    <a:cubicBezTo>
                      <a:pt x="373" y="54"/>
                      <a:pt x="382" y="52"/>
                      <a:pt x="396" y="48"/>
                    </a:cubicBezTo>
                    <a:cubicBezTo>
                      <a:pt x="403" y="46"/>
                      <a:pt x="403" y="45"/>
                      <a:pt x="407" y="45"/>
                    </a:cubicBezTo>
                    <a:cubicBezTo>
                      <a:pt x="415" y="43"/>
                      <a:pt x="418" y="45"/>
                      <a:pt x="428" y="46"/>
                    </a:cubicBezTo>
                    <a:cubicBezTo>
                      <a:pt x="439" y="46"/>
                      <a:pt x="450" y="46"/>
                      <a:pt x="457" y="40"/>
                    </a:cubicBezTo>
                    <a:cubicBezTo>
                      <a:pt x="460" y="37"/>
                      <a:pt x="461" y="35"/>
                      <a:pt x="465" y="34"/>
                    </a:cubicBezTo>
                    <a:cubicBezTo>
                      <a:pt x="469" y="33"/>
                      <a:pt x="471" y="37"/>
                      <a:pt x="478" y="38"/>
                    </a:cubicBezTo>
                    <a:cubicBezTo>
                      <a:pt x="479" y="38"/>
                      <a:pt x="487" y="39"/>
                      <a:pt x="495" y="36"/>
                    </a:cubicBezTo>
                    <a:cubicBezTo>
                      <a:pt x="501" y="33"/>
                      <a:pt x="501" y="31"/>
                      <a:pt x="505" y="29"/>
                    </a:cubicBezTo>
                    <a:cubicBezTo>
                      <a:pt x="511" y="28"/>
                      <a:pt x="516" y="29"/>
                      <a:pt x="521" y="32"/>
                    </a:cubicBezTo>
                    <a:cubicBezTo>
                      <a:pt x="526" y="36"/>
                      <a:pt x="524" y="39"/>
                      <a:pt x="530" y="45"/>
                    </a:cubicBezTo>
                    <a:cubicBezTo>
                      <a:pt x="536" y="52"/>
                      <a:pt x="540" y="51"/>
                      <a:pt x="542" y="55"/>
                    </a:cubicBezTo>
                    <a:cubicBezTo>
                      <a:pt x="544" y="61"/>
                      <a:pt x="539" y="68"/>
                      <a:pt x="536" y="73"/>
                    </a:cubicBezTo>
                    <a:cubicBezTo>
                      <a:pt x="533" y="77"/>
                      <a:pt x="531" y="79"/>
                      <a:pt x="530" y="84"/>
                    </a:cubicBezTo>
                    <a:cubicBezTo>
                      <a:pt x="530" y="85"/>
                      <a:pt x="529" y="89"/>
                      <a:pt x="531" y="92"/>
                    </a:cubicBezTo>
                    <a:cubicBezTo>
                      <a:pt x="533" y="94"/>
                      <a:pt x="536" y="95"/>
                      <a:pt x="540" y="95"/>
                    </a:cubicBezTo>
                    <a:cubicBezTo>
                      <a:pt x="546" y="95"/>
                      <a:pt x="543" y="96"/>
                      <a:pt x="550" y="96"/>
                    </a:cubicBezTo>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1" name="Freeform 24">
                <a:extLst>
                  <a:ext uri="{FF2B5EF4-FFF2-40B4-BE49-F238E27FC236}">
                    <a16:creationId xmlns:a16="http://schemas.microsoft.com/office/drawing/2014/main" id="{A68BE123-3252-1F89-FDC5-139C833701CD}"/>
                  </a:ext>
                </a:extLst>
              </p:cNvPr>
              <p:cNvSpPr>
                <a:spLocks/>
              </p:cNvSpPr>
              <p:nvPr/>
            </p:nvSpPr>
            <p:spPr bwMode="auto">
              <a:xfrm>
                <a:off x="4515" y="2099"/>
                <a:ext cx="569" cy="655"/>
              </a:xfrm>
              <a:custGeom>
                <a:avLst/>
                <a:gdLst>
                  <a:gd name="T0" fmla="*/ 261 w 298"/>
                  <a:gd name="T1" fmla="*/ 232 h 342"/>
                  <a:gd name="T2" fmla="*/ 271 w 298"/>
                  <a:gd name="T3" fmla="*/ 220 h 342"/>
                  <a:gd name="T4" fmla="*/ 279 w 298"/>
                  <a:gd name="T5" fmla="*/ 208 h 342"/>
                  <a:gd name="T6" fmla="*/ 268 w 298"/>
                  <a:gd name="T7" fmla="*/ 194 h 342"/>
                  <a:gd name="T8" fmla="*/ 280 w 298"/>
                  <a:gd name="T9" fmla="*/ 185 h 342"/>
                  <a:gd name="T10" fmla="*/ 297 w 298"/>
                  <a:gd name="T11" fmla="*/ 177 h 342"/>
                  <a:gd name="T12" fmla="*/ 296 w 298"/>
                  <a:gd name="T13" fmla="*/ 156 h 342"/>
                  <a:gd name="T14" fmla="*/ 278 w 298"/>
                  <a:gd name="T15" fmla="*/ 149 h 342"/>
                  <a:gd name="T16" fmla="*/ 260 w 298"/>
                  <a:gd name="T17" fmla="*/ 136 h 342"/>
                  <a:gd name="T18" fmla="*/ 250 w 298"/>
                  <a:gd name="T19" fmla="*/ 107 h 342"/>
                  <a:gd name="T20" fmla="*/ 237 w 298"/>
                  <a:gd name="T21" fmla="*/ 102 h 342"/>
                  <a:gd name="T22" fmla="*/ 229 w 298"/>
                  <a:gd name="T23" fmla="*/ 75 h 342"/>
                  <a:gd name="T24" fmla="*/ 234 w 298"/>
                  <a:gd name="T25" fmla="*/ 44 h 342"/>
                  <a:gd name="T26" fmla="*/ 227 w 298"/>
                  <a:gd name="T27" fmla="*/ 33 h 342"/>
                  <a:gd name="T28" fmla="*/ 195 w 298"/>
                  <a:gd name="T29" fmla="*/ 22 h 342"/>
                  <a:gd name="T30" fmla="*/ 171 w 298"/>
                  <a:gd name="T31" fmla="*/ 27 h 342"/>
                  <a:gd name="T32" fmla="*/ 153 w 298"/>
                  <a:gd name="T33" fmla="*/ 2 h 342"/>
                  <a:gd name="T34" fmla="*/ 111 w 298"/>
                  <a:gd name="T35" fmla="*/ 17 h 342"/>
                  <a:gd name="T36" fmla="*/ 82 w 298"/>
                  <a:gd name="T37" fmla="*/ 26 h 342"/>
                  <a:gd name="T38" fmla="*/ 67 w 298"/>
                  <a:gd name="T39" fmla="*/ 24 h 342"/>
                  <a:gd name="T40" fmla="*/ 71 w 298"/>
                  <a:gd name="T41" fmla="*/ 61 h 342"/>
                  <a:gd name="T42" fmla="*/ 59 w 298"/>
                  <a:gd name="T43" fmla="*/ 93 h 342"/>
                  <a:gd name="T44" fmla="*/ 9 w 298"/>
                  <a:gd name="T45" fmla="*/ 99 h 342"/>
                  <a:gd name="T46" fmla="*/ 21 w 298"/>
                  <a:gd name="T47" fmla="*/ 130 h 342"/>
                  <a:gd name="T48" fmla="*/ 32 w 298"/>
                  <a:gd name="T49" fmla="*/ 168 h 342"/>
                  <a:gd name="T50" fmla="*/ 50 w 298"/>
                  <a:gd name="T51" fmla="*/ 181 h 342"/>
                  <a:gd name="T52" fmla="*/ 40 w 298"/>
                  <a:gd name="T53" fmla="*/ 215 h 342"/>
                  <a:gd name="T54" fmla="*/ 19 w 298"/>
                  <a:gd name="T55" fmla="*/ 259 h 342"/>
                  <a:gd name="T56" fmla="*/ 39 w 298"/>
                  <a:gd name="T57" fmla="*/ 300 h 342"/>
                  <a:gd name="T58" fmla="*/ 54 w 298"/>
                  <a:gd name="T59" fmla="*/ 304 h 342"/>
                  <a:gd name="T60" fmla="*/ 70 w 298"/>
                  <a:gd name="T61" fmla="*/ 310 h 342"/>
                  <a:gd name="T62" fmla="*/ 99 w 298"/>
                  <a:gd name="T63" fmla="*/ 323 h 342"/>
                  <a:gd name="T64" fmla="*/ 112 w 298"/>
                  <a:gd name="T65" fmla="*/ 323 h 342"/>
                  <a:gd name="T66" fmla="*/ 134 w 298"/>
                  <a:gd name="T67" fmla="*/ 341 h 342"/>
                  <a:gd name="T68" fmla="*/ 162 w 298"/>
                  <a:gd name="T69" fmla="*/ 326 h 342"/>
                  <a:gd name="T70" fmla="*/ 186 w 298"/>
                  <a:gd name="T71" fmla="*/ 305 h 342"/>
                  <a:gd name="T72" fmla="*/ 186 w 298"/>
                  <a:gd name="T73" fmla="*/ 320 h 342"/>
                  <a:gd name="T74" fmla="*/ 206 w 298"/>
                  <a:gd name="T75" fmla="*/ 311 h 342"/>
                  <a:gd name="T76" fmla="*/ 200 w 298"/>
                  <a:gd name="T77" fmla="*/ 280 h 342"/>
                  <a:gd name="T78" fmla="*/ 226 w 298"/>
                  <a:gd name="T79" fmla="*/ 251 h 342"/>
                  <a:gd name="T80" fmla="*/ 253 w 298"/>
                  <a:gd name="T81" fmla="*/ 23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8" h="342">
                    <a:moveTo>
                      <a:pt x="257" y="239"/>
                    </a:moveTo>
                    <a:cubicBezTo>
                      <a:pt x="258" y="233"/>
                      <a:pt x="259" y="234"/>
                      <a:pt x="261" y="232"/>
                    </a:cubicBezTo>
                    <a:cubicBezTo>
                      <a:pt x="262" y="229"/>
                      <a:pt x="263" y="231"/>
                      <a:pt x="266" y="227"/>
                    </a:cubicBezTo>
                    <a:cubicBezTo>
                      <a:pt x="270" y="222"/>
                      <a:pt x="269" y="222"/>
                      <a:pt x="271" y="220"/>
                    </a:cubicBezTo>
                    <a:cubicBezTo>
                      <a:pt x="277" y="216"/>
                      <a:pt x="282" y="217"/>
                      <a:pt x="283" y="214"/>
                    </a:cubicBezTo>
                    <a:cubicBezTo>
                      <a:pt x="283" y="211"/>
                      <a:pt x="279" y="208"/>
                      <a:pt x="279" y="208"/>
                    </a:cubicBezTo>
                    <a:cubicBezTo>
                      <a:pt x="275" y="205"/>
                      <a:pt x="273" y="207"/>
                      <a:pt x="270" y="204"/>
                    </a:cubicBezTo>
                    <a:cubicBezTo>
                      <a:pt x="267" y="202"/>
                      <a:pt x="266" y="196"/>
                      <a:pt x="268" y="194"/>
                    </a:cubicBezTo>
                    <a:cubicBezTo>
                      <a:pt x="271" y="192"/>
                      <a:pt x="277" y="198"/>
                      <a:pt x="280" y="196"/>
                    </a:cubicBezTo>
                    <a:cubicBezTo>
                      <a:pt x="282" y="194"/>
                      <a:pt x="278" y="188"/>
                      <a:pt x="280" y="185"/>
                    </a:cubicBezTo>
                    <a:cubicBezTo>
                      <a:pt x="282" y="183"/>
                      <a:pt x="283" y="184"/>
                      <a:pt x="289" y="182"/>
                    </a:cubicBezTo>
                    <a:cubicBezTo>
                      <a:pt x="294" y="180"/>
                      <a:pt x="297" y="179"/>
                      <a:pt x="297" y="177"/>
                    </a:cubicBezTo>
                    <a:cubicBezTo>
                      <a:pt x="298" y="175"/>
                      <a:pt x="292" y="174"/>
                      <a:pt x="291" y="169"/>
                    </a:cubicBezTo>
                    <a:cubicBezTo>
                      <a:pt x="290" y="165"/>
                      <a:pt x="294" y="164"/>
                      <a:pt x="296" y="156"/>
                    </a:cubicBezTo>
                    <a:cubicBezTo>
                      <a:pt x="297" y="153"/>
                      <a:pt x="298" y="148"/>
                      <a:pt x="296" y="146"/>
                    </a:cubicBezTo>
                    <a:cubicBezTo>
                      <a:pt x="293" y="143"/>
                      <a:pt x="287" y="151"/>
                      <a:pt x="278" y="149"/>
                    </a:cubicBezTo>
                    <a:cubicBezTo>
                      <a:pt x="270" y="148"/>
                      <a:pt x="265" y="143"/>
                      <a:pt x="264" y="141"/>
                    </a:cubicBezTo>
                    <a:cubicBezTo>
                      <a:pt x="262" y="139"/>
                      <a:pt x="262" y="139"/>
                      <a:pt x="260" y="136"/>
                    </a:cubicBezTo>
                    <a:cubicBezTo>
                      <a:pt x="253" y="127"/>
                      <a:pt x="250" y="128"/>
                      <a:pt x="249" y="124"/>
                    </a:cubicBezTo>
                    <a:cubicBezTo>
                      <a:pt x="247" y="121"/>
                      <a:pt x="249" y="120"/>
                      <a:pt x="250" y="107"/>
                    </a:cubicBezTo>
                    <a:cubicBezTo>
                      <a:pt x="251" y="98"/>
                      <a:pt x="250" y="96"/>
                      <a:pt x="249" y="96"/>
                    </a:cubicBezTo>
                    <a:cubicBezTo>
                      <a:pt x="247" y="94"/>
                      <a:pt x="241" y="104"/>
                      <a:pt x="237" y="102"/>
                    </a:cubicBezTo>
                    <a:cubicBezTo>
                      <a:pt x="235" y="101"/>
                      <a:pt x="235" y="98"/>
                      <a:pt x="233" y="91"/>
                    </a:cubicBezTo>
                    <a:cubicBezTo>
                      <a:pt x="231" y="80"/>
                      <a:pt x="229" y="81"/>
                      <a:pt x="229" y="75"/>
                    </a:cubicBezTo>
                    <a:cubicBezTo>
                      <a:pt x="228" y="67"/>
                      <a:pt x="230" y="59"/>
                      <a:pt x="231" y="55"/>
                    </a:cubicBezTo>
                    <a:cubicBezTo>
                      <a:pt x="232" y="51"/>
                      <a:pt x="233" y="48"/>
                      <a:pt x="234" y="44"/>
                    </a:cubicBezTo>
                    <a:cubicBezTo>
                      <a:pt x="236" y="37"/>
                      <a:pt x="236" y="35"/>
                      <a:pt x="235" y="34"/>
                    </a:cubicBezTo>
                    <a:cubicBezTo>
                      <a:pt x="233" y="32"/>
                      <a:pt x="231" y="32"/>
                      <a:pt x="227" y="33"/>
                    </a:cubicBezTo>
                    <a:cubicBezTo>
                      <a:pt x="210" y="35"/>
                      <a:pt x="209" y="36"/>
                      <a:pt x="207" y="35"/>
                    </a:cubicBezTo>
                    <a:cubicBezTo>
                      <a:pt x="202" y="33"/>
                      <a:pt x="203" y="28"/>
                      <a:pt x="195" y="22"/>
                    </a:cubicBezTo>
                    <a:cubicBezTo>
                      <a:pt x="191" y="19"/>
                      <a:pt x="189" y="17"/>
                      <a:pt x="185" y="17"/>
                    </a:cubicBezTo>
                    <a:cubicBezTo>
                      <a:pt x="179" y="17"/>
                      <a:pt x="177" y="26"/>
                      <a:pt x="171" y="27"/>
                    </a:cubicBezTo>
                    <a:cubicBezTo>
                      <a:pt x="165" y="28"/>
                      <a:pt x="158" y="20"/>
                      <a:pt x="156" y="14"/>
                    </a:cubicBezTo>
                    <a:cubicBezTo>
                      <a:pt x="153" y="8"/>
                      <a:pt x="156" y="4"/>
                      <a:pt x="153" y="2"/>
                    </a:cubicBezTo>
                    <a:cubicBezTo>
                      <a:pt x="151" y="0"/>
                      <a:pt x="148" y="0"/>
                      <a:pt x="138" y="3"/>
                    </a:cubicBezTo>
                    <a:cubicBezTo>
                      <a:pt x="123" y="8"/>
                      <a:pt x="115" y="11"/>
                      <a:pt x="111" y="17"/>
                    </a:cubicBezTo>
                    <a:cubicBezTo>
                      <a:pt x="106" y="24"/>
                      <a:pt x="107" y="28"/>
                      <a:pt x="103" y="31"/>
                    </a:cubicBezTo>
                    <a:cubicBezTo>
                      <a:pt x="96" y="35"/>
                      <a:pt x="85" y="28"/>
                      <a:pt x="82" y="26"/>
                    </a:cubicBezTo>
                    <a:cubicBezTo>
                      <a:pt x="80" y="25"/>
                      <a:pt x="79" y="27"/>
                      <a:pt x="74" y="20"/>
                    </a:cubicBezTo>
                    <a:cubicBezTo>
                      <a:pt x="72" y="21"/>
                      <a:pt x="70" y="23"/>
                      <a:pt x="67" y="24"/>
                    </a:cubicBezTo>
                    <a:cubicBezTo>
                      <a:pt x="57" y="27"/>
                      <a:pt x="54" y="42"/>
                      <a:pt x="62" y="47"/>
                    </a:cubicBezTo>
                    <a:cubicBezTo>
                      <a:pt x="68" y="50"/>
                      <a:pt x="72" y="54"/>
                      <a:pt x="71" y="61"/>
                    </a:cubicBezTo>
                    <a:cubicBezTo>
                      <a:pt x="70" y="67"/>
                      <a:pt x="69" y="75"/>
                      <a:pt x="65" y="79"/>
                    </a:cubicBezTo>
                    <a:cubicBezTo>
                      <a:pt x="60" y="83"/>
                      <a:pt x="60" y="88"/>
                      <a:pt x="59" y="93"/>
                    </a:cubicBezTo>
                    <a:cubicBezTo>
                      <a:pt x="59" y="96"/>
                      <a:pt x="55" y="101"/>
                      <a:pt x="53" y="101"/>
                    </a:cubicBezTo>
                    <a:cubicBezTo>
                      <a:pt x="38" y="101"/>
                      <a:pt x="24" y="101"/>
                      <a:pt x="9" y="99"/>
                    </a:cubicBezTo>
                    <a:cubicBezTo>
                      <a:pt x="0" y="98"/>
                      <a:pt x="1" y="102"/>
                      <a:pt x="4" y="106"/>
                    </a:cubicBezTo>
                    <a:cubicBezTo>
                      <a:pt x="9" y="115"/>
                      <a:pt x="14" y="123"/>
                      <a:pt x="21" y="130"/>
                    </a:cubicBezTo>
                    <a:cubicBezTo>
                      <a:pt x="24" y="133"/>
                      <a:pt x="24" y="135"/>
                      <a:pt x="25" y="138"/>
                    </a:cubicBezTo>
                    <a:cubicBezTo>
                      <a:pt x="26" y="148"/>
                      <a:pt x="29" y="158"/>
                      <a:pt x="32" y="168"/>
                    </a:cubicBezTo>
                    <a:cubicBezTo>
                      <a:pt x="33" y="170"/>
                      <a:pt x="39" y="171"/>
                      <a:pt x="39" y="173"/>
                    </a:cubicBezTo>
                    <a:cubicBezTo>
                      <a:pt x="39" y="182"/>
                      <a:pt x="44" y="181"/>
                      <a:pt x="50" y="181"/>
                    </a:cubicBezTo>
                    <a:cubicBezTo>
                      <a:pt x="56" y="181"/>
                      <a:pt x="60" y="186"/>
                      <a:pt x="58" y="190"/>
                    </a:cubicBezTo>
                    <a:cubicBezTo>
                      <a:pt x="52" y="198"/>
                      <a:pt x="51" y="209"/>
                      <a:pt x="40" y="215"/>
                    </a:cubicBezTo>
                    <a:cubicBezTo>
                      <a:pt x="34" y="219"/>
                      <a:pt x="26" y="224"/>
                      <a:pt x="25" y="235"/>
                    </a:cubicBezTo>
                    <a:cubicBezTo>
                      <a:pt x="24" y="243"/>
                      <a:pt x="20" y="251"/>
                      <a:pt x="19" y="259"/>
                    </a:cubicBezTo>
                    <a:cubicBezTo>
                      <a:pt x="18" y="262"/>
                      <a:pt x="18" y="266"/>
                      <a:pt x="19" y="269"/>
                    </a:cubicBezTo>
                    <a:cubicBezTo>
                      <a:pt x="25" y="279"/>
                      <a:pt x="32" y="289"/>
                      <a:pt x="39" y="300"/>
                    </a:cubicBezTo>
                    <a:cubicBezTo>
                      <a:pt x="41" y="305"/>
                      <a:pt x="44" y="308"/>
                      <a:pt x="50" y="304"/>
                    </a:cubicBezTo>
                    <a:cubicBezTo>
                      <a:pt x="51" y="304"/>
                      <a:pt x="52" y="304"/>
                      <a:pt x="54" y="304"/>
                    </a:cubicBezTo>
                    <a:cubicBezTo>
                      <a:pt x="59" y="298"/>
                      <a:pt x="60" y="298"/>
                      <a:pt x="64" y="300"/>
                    </a:cubicBezTo>
                    <a:cubicBezTo>
                      <a:pt x="67" y="302"/>
                      <a:pt x="65" y="305"/>
                      <a:pt x="70" y="310"/>
                    </a:cubicBezTo>
                    <a:cubicBezTo>
                      <a:pt x="72" y="312"/>
                      <a:pt x="76" y="316"/>
                      <a:pt x="82" y="318"/>
                    </a:cubicBezTo>
                    <a:cubicBezTo>
                      <a:pt x="90" y="322"/>
                      <a:pt x="93" y="320"/>
                      <a:pt x="99" y="323"/>
                    </a:cubicBezTo>
                    <a:cubicBezTo>
                      <a:pt x="104" y="327"/>
                      <a:pt x="104" y="332"/>
                      <a:pt x="106" y="332"/>
                    </a:cubicBezTo>
                    <a:cubicBezTo>
                      <a:pt x="109" y="331"/>
                      <a:pt x="110" y="323"/>
                      <a:pt x="112" y="323"/>
                    </a:cubicBezTo>
                    <a:cubicBezTo>
                      <a:pt x="113" y="323"/>
                      <a:pt x="114" y="325"/>
                      <a:pt x="115" y="328"/>
                    </a:cubicBezTo>
                    <a:cubicBezTo>
                      <a:pt x="118" y="335"/>
                      <a:pt x="127" y="340"/>
                      <a:pt x="134" y="341"/>
                    </a:cubicBezTo>
                    <a:cubicBezTo>
                      <a:pt x="144" y="342"/>
                      <a:pt x="151" y="337"/>
                      <a:pt x="154" y="336"/>
                    </a:cubicBezTo>
                    <a:cubicBezTo>
                      <a:pt x="158" y="332"/>
                      <a:pt x="161" y="329"/>
                      <a:pt x="162" y="326"/>
                    </a:cubicBezTo>
                    <a:cubicBezTo>
                      <a:pt x="167" y="319"/>
                      <a:pt x="165" y="318"/>
                      <a:pt x="168" y="314"/>
                    </a:cubicBezTo>
                    <a:cubicBezTo>
                      <a:pt x="171" y="310"/>
                      <a:pt x="173" y="312"/>
                      <a:pt x="186" y="305"/>
                    </a:cubicBezTo>
                    <a:cubicBezTo>
                      <a:pt x="187" y="304"/>
                      <a:pt x="189" y="304"/>
                      <a:pt x="190" y="304"/>
                    </a:cubicBezTo>
                    <a:cubicBezTo>
                      <a:pt x="192" y="306"/>
                      <a:pt x="183" y="316"/>
                      <a:pt x="186" y="320"/>
                    </a:cubicBezTo>
                    <a:cubicBezTo>
                      <a:pt x="188" y="323"/>
                      <a:pt x="195" y="321"/>
                      <a:pt x="199" y="319"/>
                    </a:cubicBezTo>
                    <a:cubicBezTo>
                      <a:pt x="200" y="318"/>
                      <a:pt x="204" y="316"/>
                      <a:pt x="206" y="311"/>
                    </a:cubicBezTo>
                    <a:cubicBezTo>
                      <a:pt x="207" y="308"/>
                      <a:pt x="207" y="305"/>
                      <a:pt x="206" y="300"/>
                    </a:cubicBezTo>
                    <a:cubicBezTo>
                      <a:pt x="202" y="285"/>
                      <a:pt x="200" y="285"/>
                      <a:pt x="200" y="280"/>
                    </a:cubicBezTo>
                    <a:cubicBezTo>
                      <a:pt x="201" y="276"/>
                      <a:pt x="205" y="272"/>
                      <a:pt x="213" y="264"/>
                    </a:cubicBezTo>
                    <a:cubicBezTo>
                      <a:pt x="219" y="258"/>
                      <a:pt x="222" y="255"/>
                      <a:pt x="226" y="251"/>
                    </a:cubicBezTo>
                    <a:cubicBezTo>
                      <a:pt x="235" y="245"/>
                      <a:pt x="237" y="247"/>
                      <a:pt x="247" y="241"/>
                    </a:cubicBezTo>
                    <a:cubicBezTo>
                      <a:pt x="249" y="239"/>
                      <a:pt x="250" y="238"/>
                      <a:pt x="253" y="238"/>
                    </a:cubicBezTo>
                    <a:cubicBezTo>
                      <a:pt x="254" y="238"/>
                      <a:pt x="255" y="238"/>
                      <a:pt x="257" y="239"/>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2" name="Freeform 25">
                <a:extLst>
                  <a:ext uri="{FF2B5EF4-FFF2-40B4-BE49-F238E27FC236}">
                    <a16:creationId xmlns:a16="http://schemas.microsoft.com/office/drawing/2014/main" id="{949EC38B-AFF1-A2D5-D441-C8752196CB86}"/>
                  </a:ext>
                </a:extLst>
              </p:cNvPr>
              <p:cNvSpPr>
                <a:spLocks/>
              </p:cNvSpPr>
              <p:nvPr/>
            </p:nvSpPr>
            <p:spPr bwMode="auto">
              <a:xfrm>
                <a:off x="5707" y="2021"/>
                <a:ext cx="390" cy="763"/>
              </a:xfrm>
              <a:custGeom>
                <a:avLst/>
                <a:gdLst>
                  <a:gd name="T0" fmla="*/ 89 w 204"/>
                  <a:gd name="T1" fmla="*/ 389 h 399"/>
                  <a:gd name="T2" fmla="*/ 100 w 204"/>
                  <a:gd name="T3" fmla="*/ 354 h 399"/>
                  <a:gd name="T4" fmla="*/ 113 w 204"/>
                  <a:gd name="T5" fmla="*/ 336 h 399"/>
                  <a:gd name="T6" fmla="*/ 124 w 204"/>
                  <a:gd name="T7" fmla="*/ 317 h 399"/>
                  <a:gd name="T8" fmla="*/ 161 w 204"/>
                  <a:gd name="T9" fmla="*/ 285 h 399"/>
                  <a:gd name="T10" fmla="*/ 182 w 204"/>
                  <a:gd name="T11" fmla="*/ 271 h 399"/>
                  <a:gd name="T12" fmla="*/ 166 w 204"/>
                  <a:gd name="T13" fmla="*/ 244 h 399"/>
                  <a:gd name="T14" fmla="*/ 129 w 204"/>
                  <a:gd name="T15" fmla="*/ 177 h 399"/>
                  <a:gd name="T16" fmla="*/ 163 w 204"/>
                  <a:gd name="T17" fmla="*/ 95 h 399"/>
                  <a:gd name="T18" fmla="*/ 204 w 204"/>
                  <a:gd name="T19" fmla="*/ 33 h 399"/>
                  <a:gd name="T20" fmla="*/ 192 w 204"/>
                  <a:gd name="T21" fmla="*/ 26 h 399"/>
                  <a:gd name="T22" fmla="*/ 181 w 204"/>
                  <a:gd name="T23" fmla="*/ 11 h 399"/>
                  <a:gd name="T24" fmla="*/ 167 w 204"/>
                  <a:gd name="T25" fmla="*/ 1 h 399"/>
                  <a:gd name="T26" fmla="*/ 159 w 204"/>
                  <a:gd name="T27" fmla="*/ 5 h 399"/>
                  <a:gd name="T28" fmla="*/ 151 w 204"/>
                  <a:gd name="T29" fmla="*/ 5 h 399"/>
                  <a:gd name="T30" fmla="*/ 135 w 204"/>
                  <a:gd name="T31" fmla="*/ 0 h 399"/>
                  <a:gd name="T32" fmla="*/ 126 w 204"/>
                  <a:gd name="T33" fmla="*/ 6 h 399"/>
                  <a:gd name="T34" fmla="*/ 120 w 204"/>
                  <a:gd name="T35" fmla="*/ 15 h 399"/>
                  <a:gd name="T36" fmla="*/ 111 w 204"/>
                  <a:gd name="T37" fmla="*/ 19 h 399"/>
                  <a:gd name="T38" fmla="*/ 121 w 204"/>
                  <a:gd name="T39" fmla="*/ 35 h 399"/>
                  <a:gd name="T40" fmla="*/ 122 w 204"/>
                  <a:gd name="T41" fmla="*/ 50 h 399"/>
                  <a:gd name="T42" fmla="*/ 113 w 204"/>
                  <a:gd name="T43" fmla="*/ 67 h 399"/>
                  <a:gd name="T44" fmla="*/ 97 w 204"/>
                  <a:gd name="T45" fmla="*/ 71 h 399"/>
                  <a:gd name="T46" fmla="*/ 90 w 204"/>
                  <a:gd name="T47" fmla="*/ 95 h 399"/>
                  <a:gd name="T48" fmla="*/ 77 w 204"/>
                  <a:gd name="T49" fmla="*/ 104 h 399"/>
                  <a:gd name="T50" fmla="*/ 67 w 204"/>
                  <a:gd name="T51" fmla="*/ 117 h 399"/>
                  <a:gd name="T52" fmla="*/ 66 w 204"/>
                  <a:gd name="T53" fmla="*/ 125 h 399"/>
                  <a:gd name="T54" fmla="*/ 60 w 204"/>
                  <a:gd name="T55" fmla="*/ 118 h 399"/>
                  <a:gd name="T56" fmla="*/ 51 w 204"/>
                  <a:gd name="T57" fmla="*/ 109 h 399"/>
                  <a:gd name="T58" fmla="*/ 35 w 204"/>
                  <a:gd name="T59" fmla="*/ 111 h 399"/>
                  <a:gd name="T60" fmla="*/ 31 w 204"/>
                  <a:gd name="T61" fmla="*/ 130 h 399"/>
                  <a:gd name="T62" fmla="*/ 23 w 204"/>
                  <a:gd name="T63" fmla="*/ 155 h 399"/>
                  <a:gd name="T64" fmla="*/ 7 w 204"/>
                  <a:gd name="T65" fmla="*/ 161 h 399"/>
                  <a:gd name="T66" fmla="*/ 0 w 204"/>
                  <a:gd name="T67" fmla="*/ 174 h 399"/>
                  <a:gd name="T68" fmla="*/ 1 w 204"/>
                  <a:gd name="T69" fmla="*/ 187 h 399"/>
                  <a:gd name="T70" fmla="*/ 19 w 204"/>
                  <a:gd name="T71" fmla="*/ 196 h 399"/>
                  <a:gd name="T72" fmla="*/ 34 w 204"/>
                  <a:gd name="T73" fmla="*/ 199 h 399"/>
                  <a:gd name="T74" fmla="*/ 27 w 204"/>
                  <a:gd name="T75" fmla="*/ 227 h 399"/>
                  <a:gd name="T76" fmla="*/ 32 w 204"/>
                  <a:gd name="T77" fmla="*/ 246 h 399"/>
                  <a:gd name="T78" fmla="*/ 54 w 204"/>
                  <a:gd name="T79" fmla="*/ 250 h 399"/>
                  <a:gd name="T80" fmla="*/ 61 w 204"/>
                  <a:gd name="T81" fmla="*/ 267 h 399"/>
                  <a:gd name="T82" fmla="*/ 62 w 204"/>
                  <a:gd name="T83" fmla="*/ 284 h 399"/>
                  <a:gd name="T84" fmla="*/ 49 w 204"/>
                  <a:gd name="T85" fmla="*/ 309 h 399"/>
                  <a:gd name="T86" fmla="*/ 55 w 204"/>
                  <a:gd name="T87" fmla="*/ 337 h 399"/>
                  <a:gd name="T88" fmla="*/ 50 w 204"/>
                  <a:gd name="T89" fmla="*/ 360 h 399"/>
                  <a:gd name="T90" fmla="*/ 73 w 204"/>
                  <a:gd name="T91" fmla="*/ 387 h 399"/>
                  <a:gd name="T92" fmla="*/ 92 w 204"/>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 h="399">
                    <a:moveTo>
                      <a:pt x="92" y="399"/>
                    </a:moveTo>
                    <a:cubicBezTo>
                      <a:pt x="91" y="396"/>
                      <a:pt x="90" y="392"/>
                      <a:pt x="89" y="389"/>
                    </a:cubicBezTo>
                    <a:cubicBezTo>
                      <a:pt x="89" y="387"/>
                      <a:pt x="90" y="383"/>
                      <a:pt x="91" y="381"/>
                    </a:cubicBezTo>
                    <a:cubicBezTo>
                      <a:pt x="97" y="373"/>
                      <a:pt x="101" y="364"/>
                      <a:pt x="100" y="354"/>
                    </a:cubicBezTo>
                    <a:cubicBezTo>
                      <a:pt x="100" y="350"/>
                      <a:pt x="105" y="346"/>
                      <a:pt x="108" y="343"/>
                    </a:cubicBezTo>
                    <a:cubicBezTo>
                      <a:pt x="110" y="340"/>
                      <a:pt x="112" y="338"/>
                      <a:pt x="113" y="336"/>
                    </a:cubicBezTo>
                    <a:cubicBezTo>
                      <a:pt x="114" y="329"/>
                      <a:pt x="110" y="320"/>
                      <a:pt x="122" y="320"/>
                    </a:cubicBezTo>
                    <a:cubicBezTo>
                      <a:pt x="123" y="320"/>
                      <a:pt x="124" y="318"/>
                      <a:pt x="124" y="317"/>
                    </a:cubicBezTo>
                    <a:cubicBezTo>
                      <a:pt x="124" y="305"/>
                      <a:pt x="134" y="302"/>
                      <a:pt x="143" y="299"/>
                    </a:cubicBezTo>
                    <a:cubicBezTo>
                      <a:pt x="150" y="296"/>
                      <a:pt x="159" y="296"/>
                      <a:pt x="161" y="285"/>
                    </a:cubicBezTo>
                    <a:cubicBezTo>
                      <a:pt x="161" y="284"/>
                      <a:pt x="164" y="283"/>
                      <a:pt x="165" y="281"/>
                    </a:cubicBezTo>
                    <a:cubicBezTo>
                      <a:pt x="171" y="278"/>
                      <a:pt x="177" y="275"/>
                      <a:pt x="182" y="271"/>
                    </a:cubicBezTo>
                    <a:cubicBezTo>
                      <a:pt x="190" y="263"/>
                      <a:pt x="189" y="257"/>
                      <a:pt x="180" y="251"/>
                    </a:cubicBezTo>
                    <a:cubicBezTo>
                      <a:pt x="176" y="248"/>
                      <a:pt x="171" y="246"/>
                      <a:pt x="166" y="244"/>
                    </a:cubicBezTo>
                    <a:cubicBezTo>
                      <a:pt x="162" y="243"/>
                      <a:pt x="158" y="242"/>
                      <a:pt x="155" y="239"/>
                    </a:cubicBezTo>
                    <a:cubicBezTo>
                      <a:pt x="137" y="223"/>
                      <a:pt x="137" y="198"/>
                      <a:pt x="129" y="177"/>
                    </a:cubicBezTo>
                    <a:cubicBezTo>
                      <a:pt x="127" y="172"/>
                      <a:pt x="128" y="166"/>
                      <a:pt x="130" y="160"/>
                    </a:cubicBezTo>
                    <a:cubicBezTo>
                      <a:pt x="136" y="136"/>
                      <a:pt x="153" y="118"/>
                      <a:pt x="163" y="95"/>
                    </a:cubicBezTo>
                    <a:cubicBezTo>
                      <a:pt x="167" y="85"/>
                      <a:pt x="177" y="77"/>
                      <a:pt x="183" y="68"/>
                    </a:cubicBezTo>
                    <a:cubicBezTo>
                      <a:pt x="191" y="56"/>
                      <a:pt x="198" y="44"/>
                      <a:pt x="204" y="33"/>
                    </a:cubicBezTo>
                    <a:cubicBezTo>
                      <a:pt x="199" y="31"/>
                      <a:pt x="195" y="30"/>
                      <a:pt x="194" y="28"/>
                    </a:cubicBezTo>
                    <a:cubicBezTo>
                      <a:pt x="194" y="28"/>
                      <a:pt x="193" y="27"/>
                      <a:pt x="192" y="26"/>
                    </a:cubicBezTo>
                    <a:cubicBezTo>
                      <a:pt x="192" y="26"/>
                      <a:pt x="189" y="22"/>
                      <a:pt x="187" y="20"/>
                    </a:cubicBezTo>
                    <a:cubicBezTo>
                      <a:pt x="183" y="15"/>
                      <a:pt x="184" y="14"/>
                      <a:pt x="181" y="11"/>
                    </a:cubicBezTo>
                    <a:cubicBezTo>
                      <a:pt x="179" y="9"/>
                      <a:pt x="179" y="10"/>
                      <a:pt x="174" y="6"/>
                    </a:cubicBezTo>
                    <a:cubicBezTo>
                      <a:pt x="171" y="4"/>
                      <a:pt x="169" y="3"/>
                      <a:pt x="167" y="1"/>
                    </a:cubicBezTo>
                    <a:cubicBezTo>
                      <a:pt x="167" y="2"/>
                      <a:pt x="167" y="2"/>
                      <a:pt x="167" y="2"/>
                    </a:cubicBezTo>
                    <a:cubicBezTo>
                      <a:pt x="163" y="3"/>
                      <a:pt x="159" y="4"/>
                      <a:pt x="159" y="5"/>
                    </a:cubicBezTo>
                    <a:cubicBezTo>
                      <a:pt x="159" y="5"/>
                      <a:pt x="161" y="5"/>
                      <a:pt x="161" y="5"/>
                    </a:cubicBezTo>
                    <a:cubicBezTo>
                      <a:pt x="161" y="5"/>
                      <a:pt x="157" y="5"/>
                      <a:pt x="151" y="5"/>
                    </a:cubicBezTo>
                    <a:cubicBezTo>
                      <a:pt x="147" y="5"/>
                      <a:pt x="145" y="4"/>
                      <a:pt x="145" y="4"/>
                    </a:cubicBezTo>
                    <a:cubicBezTo>
                      <a:pt x="140" y="3"/>
                      <a:pt x="138" y="0"/>
                      <a:pt x="135" y="0"/>
                    </a:cubicBezTo>
                    <a:cubicBezTo>
                      <a:pt x="134" y="0"/>
                      <a:pt x="134" y="1"/>
                      <a:pt x="132" y="2"/>
                    </a:cubicBezTo>
                    <a:cubicBezTo>
                      <a:pt x="129" y="3"/>
                      <a:pt x="127" y="4"/>
                      <a:pt x="126" y="6"/>
                    </a:cubicBezTo>
                    <a:cubicBezTo>
                      <a:pt x="125" y="8"/>
                      <a:pt x="127" y="9"/>
                      <a:pt x="125" y="12"/>
                    </a:cubicBezTo>
                    <a:cubicBezTo>
                      <a:pt x="124" y="13"/>
                      <a:pt x="122" y="14"/>
                      <a:pt x="120" y="15"/>
                    </a:cubicBezTo>
                    <a:cubicBezTo>
                      <a:pt x="116" y="15"/>
                      <a:pt x="115" y="12"/>
                      <a:pt x="113" y="13"/>
                    </a:cubicBezTo>
                    <a:cubicBezTo>
                      <a:pt x="111" y="14"/>
                      <a:pt x="110" y="17"/>
                      <a:pt x="111" y="19"/>
                    </a:cubicBezTo>
                    <a:cubicBezTo>
                      <a:pt x="112" y="22"/>
                      <a:pt x="115" y="20"/>
                      <a:pt x="118" y="22"/>
                    </a:cubicBezTo>
                    <a:cubicBezTo>
                      <a:pt x="121" y="25"/>
                      <a:pt x="122" y="31"/>
                      <a:pt x="121" y="35"/>
                    </a:cubicBezTo>
                    <a:cubicBezTo>
                      <a:pt x="120" y="40"/>
                      <a:pt x="116" y="41"/>
                      <a:pt x="117" y="44"/>
                    </a:cubicBezTo>
                    <a:cubicBezTo>
                      <a:pt x="118" y="47"/>
                      <a:pt x="121" y="47"/>
                      <a:pt x="122" y="50"/>
                    </a:cubicBezTo>
                    <a:cubicBezTo>
                      <a:pt x="122" y="51"/>
                      <a:pt x="122" y="52"/>
                      <a:pt x="118" y="59"/>
                    </a:cubicBezTo>
                    <a:cubicBezTo>
                      <a:pt x="116" y="63"/>
                      <a:pt x="115" y="65"/>
                      <a:pt x="113" y="67"/>
                    </a:cubicBezTo>
                    <a:cubicBezTo>
                      <a:pt x="110" y="70"/>
                      <a:pt x="107" y="73"/>
                      <a:pt x="104" y="73"/>
                    </a:cubicBezTo>
                    <a:cubicBezTo>
                      <a:pt x="101" y="73"/>
                      <a:pt x="100" y="70"/>
                      <a:pt x="97" y="71"/>
                    </a:cubicBezTo>
                    <a:cubicBezTo>
                      <a:pt x="95" y="72"/>
                      <a:pt x="94" y="77"/>
                      <a:pt x="93" y="85"/>
                    </a:cubicBezTo>
                    <a:cubicBezTo>
                      <a:pt x="92" y="90"/>
                      <a:pt x="92" y="93"/>
                      <a:pt x="90" y="95"/>
                    </a:cubicBezTo>
                    <a:cubicBezTo>
                      <a:pt x="87" y="97"/>
                      <a:pt x="84" y="94"/>
                      <a:pt x="81" y="96"/>
                    </a:cubicBezTo>
                    <a:cubicBezTo>
                      <a:pt x="78" y="98"/>
                      <a:pt x="80" y="101"/>
                      <a:pt x="77" y="104"/>
                    </a:cubicBezTo>
                    <a:cubicBezTo>
                      <a:pt x="73" y="108"/>
                      <a:pt x="68" y="106"/>
                      <a:pt x="66" y="110"/>
                    </a:cubicBezTo>
                    <a:cubicBezTo>
                      <a:pt x="65" y="112"/>
                      <a:pt x="66" y="115"/>
                      <a:pt x="67" y="117"/>
                    </a:cubicBezTo>
                    <a:cubicBezTo>
                      <a:pt x="68" y="120"/>
                      <a:pt x="71" y="120"/>
                      <a:pt x="71" y="122"/>
                    </a:cubicBezTo>
                    <a:cubicBezTo>
                      <a:pt x="71" y="123"/>
                      <a:pt x="67" y="125"/>
                      <a:pt x="66" y="125"/>
                    </a:cubicBezTo>
                    <a:cubicBezTo>
                      <a:pt x="63" y="126"/>
                      <a:pt x="61" y="127"/>
                      <a:pt x="60" y="126"/>
                    </a:cubicBezTo>
                    <a:cubicBezTo>
                      <a:pt x="58" y="124"/>
                      <a:pt x="61" y="122"/>
                      <a:pt x="60" y="118"/>
                    </a:cubicBezTo>
                    <a:cubicBezTo>
                      <a:pt x="60" y="115"/>
                      <a:pt x="57" y="113"/>
                      <a:pt x="54" y="111"/>
                    </a:cubicBezTo>
                    <a:cubicBezTo>
                      <a:pt x="52" y="110"/>
                      <a:pt x="52" y="109"/>
                      <a:pt x="51" y="109"/>
                    </a:cubicBezTo>
                    <a:cubicBezTo>
                      <a:pt x="49" y="109"/>
                      <a:pt x="47" y="109"/>
                      <a:pt x="46" y="109"/>
                    </a:cubicBezTo>
                    <a:cubicBezTo>
                      <a:pt x="44" y="110"/>
                      <a:pt x="39" y="111"/>
                      <a:pt x="35" y="111"/>
                    </a:cubicBezTo>
                    <a:cubicBezTo>
                      <a:pt x="37" y="115"/>
                      <a:pt x="32" y="116"/>
                      <a:pt x="31" y="119"/>
                    </a:cubicBezTo>
                    <a:cubicBezTo>
                      <a:pt x="29" y="122"/>
                      <a:pt x="31" y="124"/>
                      <a:pt x="31" y="130"/>
                    </a:cubicBezTo>
                    <a:cubicBezTo>
                      <a:pt x="31" y="136"/>
                      <a:pt x="28" y="136"/>
                      <a:pt x="26" y="145"/>
                    </a:cubicBezTo>
                    <a:cubicBezTo>
                      <a:pt x="25" y="151"/>
                      <a:pt x="25" y="154"/>
                      <a:pt x="23" y="155"/>
                    </a:cubicBezTo>
                    <a:cubicBezTo>
                      <a:pt x="20" y="156"/>
                      <a:pt x="18" y="151"/>
                      <a:pt x="14" y="152"/>
                    </a:cubicBezTo>
                    <a:cubicBezTo>
                      <a:pt x="11" y="153"/>
                      <a:pt x="9" y="156"/>
                      <a:pt x="7" y="161"/>
                    </a:cubicBezTo>
                    <a:cubicBezTo>
                      <a:pt x="5" y="165"/>
                      <a:pt x="5" y="166"/>
                      <a:pt x="3" y="170"/>
                    </a:cubicBezTo>
                    <a:cubicBezTo>
                      <a:pt x="2" y="171"/>
                      <a:pt x="1" y="172"/>
                      <a:pt x="0" y="174"/>
                    </a:cubicBezTo>
                    <a:cubicBezTo>
                      <a:pt x="0" y="176"/>
                      <a:pt x="1" y="177"/>
                      <a:pt x="1" y="180"/>
                    </a:cubicBezTo>
                    <a:cubicBezTo>
                      <a:pt x="2" y="184"/>
                      <a:pt x="0" y="185"/>
                      <a:pt x="1" y="187"/>
                    </a:cubicBezTo>
                    <a:cubicBezTo>
                      <a:pt x="2" y="190"/>
                      <a:pt x="4" y="191"/>
                      <a:pt x="7" y="192"/>
                    </a:cubicBezTo>
                    <a:cubicBezTo>
                      <a:pt x="9" y="193"/>
                      <a:pt x="10" y="193"/>
                      <a:pt x="19" y="196"/>
                    </a:cubicBezTo>
                    <a:cubicBezTo>
                      <a:pt x="25" y="197"/>
                      <a:pt x="25" y="197"/>
                      <a:pt x="26" y="197"/>
                    </a:cubicBezTo>
                    <a:cubicBezTo>
                      <a:pt x="31" y="198"/>
                      <a:pt x="33" y="198"/>
                      <a:pt x="34" y="199"/>
                    </a:cubicBezTo>
                    <a:cubicBezTo>
                      <a:pt x="35" y="200"/>
                      <a:pt x="35" y="202"/>
                      <a:pt x="34" y="208"/>
                    </a:cubicBezTo>
                    <a:cubicBezTo>
                      <a:pt x="31" y="217"/>
                      <a:pt x="29" y="220"/>
                      <a:pt x="27" y="227"/>
                    </a:cubicBezTo>
                    <a:cubicBezTo>
                      <a:pt x="25" y="234"/>
                      <a:pt x="25" y="236"/>
                      <a:pt x="26" y="237"/>
                    </a:cubicBezTo>
                    <a:cubicBezTo>
                      <a:pt x="26" y="239"/>
                      <a:pt x="27" y="240"/>
                      <a:pt x="32" y="246"/>
                    </a:cubicBezTo>
                    <a:cubicBezTo>
                      <a:pt x="38" y="252"/>
                      <a:pt x="40" y="255"/>
                      <a:pt x="42" y="255"/>
                    </a:cubicBezTo>
                    <a:cubicBezTo>
                      <a:pt x="47" y="256"/>
                      <a:pt x="49" y="249"/>
                      <a:pt x="54" y="250"/>
                    </a:cubicBezTo>
                    <a:cubicBezTo>
                      <a:pt x="57" y="250"/>
                      <a:pt x="58" y="253"/>
                      <a:pt x="59" y="254"/>
                    </a:cubicBezTo>
                    <a:cubicBezTo>
                      <a:pt x="62" y="258"/>
                      <a:pt x="61" y="263"/>
                      <a:pt x="61" y="267"/>
                    </a:cubicBezTo>
                    <a:cubicBezTo>
                      <a:pt x="61" y="271"/>
                      <a:pt x="60" y="271"/>
                      <a:pt x="60" y="274"/>
                    </a:cubicBezTo>
                    <a:cubicBezTo>
                      <a:pt x="60" y="280"/>
                      <a:pt x="63" y="281"/>
                      <a:pt x="62" y="284"/>
                    </a:cubicBezTo>
                    <a:cubicBezTo>
                      <a:pt x="62" y="287"/>
                      <a:pt x="57" y="290"/>
                      <a:pt x="54" y="291"/>
                    </a:cubicBezTo>
                    <a:cubicBezTo>
                      <a:pt x="53" y="295"/>
                      <a:pt x="52" y="303"/>
                      <a:pt x="49" y="309"/>
                    </a:cubicBezTo>
                    <a:cubicBezTo>
                      <a:pt x="45" y="317"/>
                      <a:pt x="43" y="319"/>
                      <a:pt x="43" y="322"/>
                    </a:cubicBezTo>
                    <a:cubicBezTo>
                      <a:pt x="44" y="329"/>
                      <a:pt x="53" y="329"/>
                      <a:pt x="55" y="337"/>
                    </a:cubicBezTo>
                    <a:cubicBezTo>
                      <a:pt x="57" y="342"/>
                      <a:pt x="55" y="348"/>
                      <a:pt x="54" y="351"/>
                    </a:cubicBezTo>
                    <a:cubicBezTo>
                      <a:pt x="52" y="357"/>
                      <a:pt x="50" y="357"/>
                      <a:pt x="50" y="360"/>
                    </a:cubicBezTo>
                    <a:cubicBezTo>
                      <a:pt x="49" y="367"/>
                      <a:pt x="56" y="373"/>
                      <a:pt x="63" y="379"/>
                    </a:cubicBezTo>
                    <a:cubicBezTo>
                      <a:pt x="66" y="382"/>
                      <a:pt x="68" y="383"/>
                      <a:pt x="73" y="387"/>
                    </a:cubicBezTo>
                    <a:cubicBezTo>
                      <a:pt x="77" y="390"/>
                      <a:pt x="79" y="393"/>
                      <a:pt x="80" y="394"/>
                    </a:cubicBezTo>
                    <a:cubicBezTo>
                      <a:pt x="84" y="397"/>
                      <a:pt x="85" y="398"/>
                      <a:pt x="92" y="399"/>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3" name="Freeform 26">
                <a:extLst>
                  <a:ext uri="{FF2B5EF4-FFF2-40B4-BE49-F238E27FC236}">
                    <a16:creationId xmlns:a16="http://schemas.microsoft.com/office/drawing/2014/main" id="{8E9DFD8E-D462-90FB-87AF-B83E9B17074D}"/>
                  </a:ext>
                </a:extLst>
              </p:cNvPr>
              <p:cNvSpPr>
                <a:spLocks/>
              </p:cNvSpPr>
              <p:nvPr/>
            </p:nvSpPr>
            <p:spPr bwMode="auto">
              <a:xfrm>
                <a:off x="4960" y="2189"/>
                <a:ext cx="2" cy="2"/>
              </a:xfrm>
              <a:custGeom>
                <a:avLst/>
                <a:gdLst>
                  <a:gd name="T0" fmla="*/ 0 w 1"/>
                  <a:gd name="T1" fmla="*/ 1 h 1"/>
                  <a:gd name="T2" fmla="*/ 1 w 1"/>
                  <a:gd name="T3" fmla="*/ 0 h 1"/>
                </a:gdLst>
                <a:ahLst/>
                <a:cxnLst>
                  <a:cxn ang="0">
                    <a:pos x="T0" y="T1"/>
                  </a:cxn>
                  <a:cxn ang="0">
                    <a:pos x="T2" y="T3"/>
                  </a:cxn>
                </a:cxnLst>
                <a:rect l="0" t="0" r="r" b="b"/>
                <a:pathLst>
                  <a:path w="1" h="1">
                    <a:moveTo>
                      <a:pt x="0" y="1"/>
                    </a:moveTo>
                    <a:cubicBezTo>
                      <a:pt x="0" y="1"/>
                      <a:pt x="0" y="0"/>
                      <a:pt x="1" y="0"/>
                    </a:cubicBezTo>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4" name="Freeform 27">
                <a:extLst>
                  <a:ext uri="{FF2B5EF4-FFF2-40B4-BE49-F238E27FC236}">
                    <a16:creationId xmlns:a16="http://schemas.microsoft.com/office/drawing/2014/main" id="{C6FE1E8E-9D31-BD27-0F69-93197B4ED011}"/>
                  </a:ext>
                </a:extLst>
              </p:cNvPr>
              <p:cNvSpPr>
                <a:spLocks/>
              </p:cNvSpPr>
              <p:nvPr/>
            </p:nvSpPr>
            <p:spPr bwMode="auto">
              <a:xfrm>
                <a:off x="4643" y="1385"/>
                <a:ext cx="1003" cy="825"/>
              </a:xfrm>
              <a:custGeom>
                <a:avLst/>
                <a:gdLst>
                  <a:gd name="T0" fmla="*/ 10 w 525"/>
                  <a:gd name="T1" fmla="*/ 161 h 431"/>
                  <a:gd name="T2" fmla="*/ 29 w 525"/>
                  <a:gd name="T3" fmla="*/ 104 h 431"/>
                  <a:gd name="T4" fmla="*/ 27 w 525"/>
                  <a:gd name="T5" fmla="*/ 47 h 431"/>
                  <a:gd name="T6" fmla="*/ 81 w 525"/>
                  <a:gd name="T7" fmla="*/ 27 h 431"/>
                  <a:gd name="T8" fmla="*/ 154 w 525"/>
                  <a:gd name="T9" fmla="*/ 29 h 431"/>
                  <a:gd name="T10" fmla="*/ 225 w 525"/>
                  <a:gd name="T11" fmla="*/ 1 h 431"/>
                  <a:gd name="T12" fmla="*/ 228 w 525"/>
                  <a:gd name="T13" fmla="*/ 30 h 431"/>
                  <a:gd name="T14" fmla="*/ 270 w 525"/>
                  <a:gd name="T15" fmla="*/ 37 h 431"/>
                  <a:gd name="T16" fmla="*/ 288 w 525"/>
                  <a:gd name="T17" fmla="*/ 64 h 431"/>
                  <a:gd name="T18" fmla="*/ 324 w 525"/>
                  <a:gd name="T19" fmla="*/ 46 h 431"/>
                  <a:gd name="T20" fmla="*/ 323 w 525"/>
                  <a:gd name="T21" fmla="*/ 27 h 431"/>
                  <a:gd name="T22" fmla="*/ 363 w 525"/>
                  <a:gd name="T23" fmla="*/ 19 h 431"/>
                  <a:gd name="T24" fmla="*/ 388 w 525"/>
                  <a:gd name="T25" fmla="*/ 19 h 431"/>
                  <a:gd name="T26" fmla="*/ 404 w 525"/>
                  <a:gd name="T27" fmla="*/ 42 h 431"/>
                  <a:gd name="T28" fmla="*/ 387 w 525"/>
                  <a:gd name="T29" fmla="*/ 45 h 431"/>
                  <a:gd name="T30" fmla="*/ 388 w 525"/>
                  <a:gd name="T31" fmla="*/ 57 h 431"/>
                  <a:gd name="T32" fmla="*/ 397 w 525"/>
                  <a:gd name="T33" fmla="*/ 70 h 431"/>
                  <a:gd name="T34" fmla="*/ 412 w 525"/>
                  <a:gd name="T35" fmla="*/ 82 h 431"/>
                  <a:gd name="T36" fmla="*/ 395 w 525"/>
                  <a:gd name="T37" fmla="*/ 90 h 431"/>
                  <a:gd name="T38" fmla="*/ 394 w 525"/>
                  <a:gd name="T39" fmla="*/ 134 h 431"/>
                  <a:gd name="T40" fmla="*/ 412 w 525"/>
                  <a:gd name="T41" fmla="*/ 170 h 431"/>
                  <a:gd name="T42" fmla="*/ 430 w 525"/>
                  <a:gd name="T43" fmla="*/ 159 h 431"/>
                  <a:gd name="T44" fmla="*/ 453 w 525"/>
                  <a:gd name="T45" fmla="*/ 160 h 431"/>
                  <a:gd name="T46" fmla="*/ 477 w 525"/>
                  <a:gd name="T47" fmla="*/ 156 h 431"/>
                  <a:gd name="T48" fmla="*/ 487 w 525"/>
                  <a:gd name="T49" fmla="*/ 166 h 431"/>
                  <a:gd name="T50" fmla="*/ 512 w 525"/>
                  <a:gd name="T51" fmla="*/ 182 h 431"/>
                  <a:gd name="T52" fmla="*/ 521 w 525"/>
                  <a:gd name="T53" fmla="*/ 194 h 431"/>
                  <a:gd name="T54" fmla="*/ 514 w 525"/>
                  <a:gd name="T55" fmla="*/ 224 h 431"/>
                  <a:gd name="T56" fmla="*/ 507 w 525"/>
                  <a:gd name="T57" fmla="*/ 234 h 431"/>
                  <a:gd name="T58" fmla="*/ 499 w 525"/>
                  <a:gd name="T59" fmla="*/ 257 h 431"/>
                  <a:gd name="T60" fmla="*/ 491 w 525"/>
                  <a:gd name="T61" fmla="*/ 255 h 431"/>
                  <a:gd name="T62" fmla="*/ 490 w 525"/>
                  <a:gd name="T63" fmla="*/ 275 h 431"/>
                  <a:gd name="T64" fmla="*/ 501 w 525"/>
                  <a:gd name="T65" fmla="*/ 285 h 431"/>
                  <a:gd name="T66" fmla="*/ 496 w 525"/>
                  <a:gd name="T67" fmla="*/ 296 h 431"/>
                  <a:gd name="T68" fmla="*/ 456 w 525"/>
                  <a:gd name="T69" fmla="*/ 295 h 431"/>
                  <a:gd name="T70" fmla="*/ 421 w 525"/>
                  <a:gd name="T71" fmla="*/ 272 h 431"/>
                  <a:gd name="T72" fmla="*/ 389 w 525"/>
                  <a:gd name="T73" fmla="*/ 269 h 431"/>
                  <a:gd name="T74" fmla="*/ 353 w 525"/>
                  <a:gd name="T75" fmla="*/ 281 h 431"/>
                  <a:gd name="T76" fmla="*/ 323 w 525"/>
                  <a:gd name="T77" fmla="*/ 307 h 431"/>
                  <a:gd name="T78" fmla="*/ 295 w 525"/>
                  <a:gd name="T79" fmla="*/ 335 h 431"/>
                  <a:gd name="T80" fmla="*/ 265 w 525"/>
                  <a:gd name="T81" fmla="*/ 385 h 431"/>
                  <a:gd name="T82" fmla="*/ 243 w 525"/>
                  <a:gd name="T83" fmla="*/ 413 h 431"/>
                  <a:gd name="T84" fmla="*/ 230 w 525"/>
                  <a:gd name="T85" fmla="*/ 404 h 431"/>
                  <a:gd name="T86" fmla="*/ 211 w 525"/>
                  <a:gd name="T87" fmla="*/ 415 h 431"/>
                  <a:gd name="T88" fmla="*/ 194 w 525"/>
                  <a:gd name="T89" fmla="*/ 428 h 431"/>
                  <a:gd name="T90" fmla="*/ 167 w 525"/>
                  <a:gd name="T91" fmla="*/ 421 h 431"/>
                  <a:gd name="T92" fmla="*/ 168 w 525"/>
                  <a:gd name="T93" fmla="*/ 407 h 431"/>
                  <a:gd name="T94" fmla="*/ 128 w 525"/>
                  <a:gd name="T95" fmla="*/ 395 h 431"/>
                  <a:gd name="T96" fmla="*/ 89 w 525"/>
                  <a:gd name="T97" fmla="*/ 387 h 431"/>
                  <a:gd name="T98" fmla="*/ 44 w 525"/>
                  <a:gd name="T99" fmla="*/ 390 h 431"/>
                  <a:gd name="T100" fmla="*/ 7 w 525"/>
                  <a:gd name="T101" fmla="*/ 393 h 431"/>
                  <a:gd name="T102" fmla="*/ 10 w 525"/>
                  <a:gd name="T103" fmla="*/ 377 h 431"/>
                  <a:gd name="T104" fmla="*/ 13 w 525"/>
                  <a:gd name="T105" fmla="*/ 352 h 431"/>
                  <a:gd name="T106" fmla="*/ 6 w 525"/>
                  <a:gd name="T107" fmla="*/ 296 h 431"/>
                  <a:gd name="T108" fmla="*/ 31 w 525"/>
                  <a:gd name="T109" fmla="*/ 268 h 431"/>
                  <a:gd name="T110" fmla="*/ 80 w 525"/>
                  <a:gd name="T111" fmla="*/ 227 h 431"/>
                  <a:gd name="T112" fmla="*/ 47 w 525"/>
                  <a:gd name="T113" fmla="*/ 194 h 431"/>
                  <a:gd name="T114" fmla="*/ 9 w 525"/>
                  <a:gd name="T115" fmla="*/ 17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5" h="431">
                    <a:moveTo>
                      <a:pt x="9" y="177"/>
                    </a:moveTo>
                    <a:cubicBezTo>
                      <a:pt x="10" y="173"/>
                      <a:pt x="11" y="171"/>
                      <a:pt x="10" y="165"/>
                    </a:cubicBezTo>
                    <a:cubicBezTo>
                      <a:pt x="10" y="165"/>
                      <a:pt x="10" y="163"/>
                      <a:pt x="10" y="161"/>
                    </a:cubicBezTo>
                    <a:cubicBezTo>
                      <a:pt x="10" y="154"/>
                      <a:pt x="13" y="149"/>
                      <a:pt x="15" y="146"/>
                    </a:cubicBezTo>
                    <a:cubicBezTo>
                      <a:pt x="24" y="133"/>
                      <a:pt x="31" y="134"/>
                      <a:pt x="34" y="125"/>
                    </a:cubicBezTo>
                    <a:cubicBezTo>
                      <a:pt x="36" y="119"/>
                      <a:pt x="34" y="110"/>
                      <a:pt x="29" y="104"/>
                    </a:cubicBezTo>
                    <a:cubicBezTo>
                      <a:pt x="21" y="94"/>
                      <a:pt x="6" y="100"/>
                      <a:pt x="2" y="92"/>
                    </a:cubicBezTo>
                    <a:cubicBezTo>
                      <a:pt x="0" y="88"/>
                      <a:pt x="4" y="82"/>
                      <a:pt x="10" y="72"/>
                    </a:cubicBezTo>
                    <a:cubicBezTo>
                      <a:pt x="20" y="56"/>
                      <a:pt x="27" y="53"/>
                      <a:pt x="27" y="47"/>
                    </a:cubicBezTo>
                    <a:cubicBezTo>
                      <a:pt x="41" y="47"/>
                      <a:pt x="45" y="45"/>
                      <a:pt x="51" y="42"/>
                    </a:cubicBezTo>
                    <a:cubicBezTo>
                      <a:pt x="54" y="41"/>
                      <a:pt x="61" y="37"/>
                      <a:pt x="68" y="34"/>
                    </a:cubicBezTo>
                    <a:cubicBezTo>
                      <a:pt x="80" y="28"/>
                      <a:pt x="79" y="28"/>
                      <a:pt x="81" y="27"/>
                    </a:cubicBezTo>
                    <a:cubicBezTo>
                      <a:pt x="83" y="26"/>
                      <a:pt x="103" y="18"/>
                      <a:pt x="116" y="26"/>
                    </a:cubicBezTo>
                    <a:cubicBezTo>
                      <a:pt x="125" y="32"/>
                      <a:pt x="123" y="40"/>
                      <a:pt x="130" y="42"/>
                    </a:cubicBezTo>
                    <a:cubicBezTo>
                      <a:pt x="137" y="43"/>
                      <a:pt x="140" y="34"/>
                      <a:pt x="154" y="29"/>
                    </a:cubicBezTo>
                    <a:cubicBezTo>
                      <a:pt x="171" y="22"/>
                      <a:pt x="177" y="33"/>
                      <a:pt x="191" y="25"/>
                    </a:cubicBezTo>
                    <a:cubicBezTo>
                      <a:pt x="192" y="25"/>
                      <a:pt x="199" y="19"/>
                      <a:pt x="212" y="8"/>
                    </a:cubicBezTo>
                    <a:cubicBezTo>
                      <a:pt x="217" y="4"/>
                      <a:pt x="223" y="0"/>
                      <a:pt x="225" y="1"/>
                    </a:cubicBezTo>
                    <a:cubicBezTo>
                      <a:pt x="227" y="3"/>
                      <a:pt x="223" y="8"/>
                      <a:pt x="224" y="12"/>
                    </a:cubicBezTo>
                    <a:cubicBezTo>
                      <a:pt x="224" y="13"/>
                      <a:pt x="224" y="19"/>
                      <a:pt x="224" y="22"/>
                    </a:cubicBezTo>
                    <a:cubicBezTo>
                      <a:pt x="225" y="27"/>
                      <a:pt x="227" y="28"/>
                      <a:pt x="228" y="30"/>
                    </a:cubicBezTo>
                    <a:cubicBezTo>
                      <a:pt x="235" y="37"/>
                      <a:pt x="246" y="34"/>
                      <a:pt x="247" y="34"/>
                    </a:cubicBezTo>
                    <a:cubicBezTo>
                      <a:pt x="255" y="34"/>
                      <a:pt x="259" y="28"/>
                      <a:pt x="264" y="31"/>
                    </a:cubicBezTo>
                    <a:cubicBezTo>
                      <a:pt x="267" y="32"/>
                      <a:pt x="266" y="34"/>
                      <a:pt x="270" y="37"/>
                    </a:cubicBezTo>
                    <a:cubicBezTo>
                      <a:pt x="274" y="40"/>
                      <a:pt x="275" y="39"/>
                      <a:pt x="281" y="43"/>
                    </a:cubicBezTo>
                    <a:cubicBezTo>
                      <a:pt x="284" y="44"/>
                      <a:pt x="285" y="45"/>
                      <a:pt x="286" y="46"/>
                    </a:cubicBezTo>
                    <a:cubicBezTo>
                      <a:pt x="290" y="52"/>
                      <a:pt x="286" y="58"/>
                      <a:pt x="288" y="64"/>
                    </a:cubicBezTo>
                    <a:cubicBezTo>
                      <a:pt x="292" y="72"/>
                      <a:pt x="307" y="76"/>
                      <a:pt x="315" y="71"/>
                    </a:cubicBezTo>
                    <a:cubicBezTo>
                      <a:pt x="317" y="69"/>
                      <a:pt x="319" y="65"/>
                      <a:pt x="322" y="56"/>
                    </a:cubicBezTo>
                    <a:cubicBezTo>
                      <a:pt x="324" y="50"/>
                      <a:pt x="325" y="47"/>
                      <a:pt x="324" y="46"/>
                    </a:cubicBezTo>
                    <a:cubicBezTo>
                      <a:pt x="321" y="42"/>
                      <a:pt x="309" y="49"/>
                      <a:pt x="307" y="46"/>
                    </a:cubicBezTo>
                    <a:cubicBezTo>
                      <a:pt x="305" y="43"/>
                      <a:pt x="312" y="36"/>
                      <a:pt x="313" y="35"/>
                    </a:cubicBezTo>
                    <a:cubicBezTo>
                      <a:pt x="315" y="33"/>
                      <a:pt x="317" y="31"/>
                      <a:pt x="323" y="27"/>
                    </a:cubicBezTo>
                    <a:cubicBezTo>
                      <a:pt x="332" y="20"/>
                      <a:pt x="337" y="17"/>
                      <a:pt x="340" y="16"/>
                    </a:cubicBezTo>
                    <a:cubicBezTo>
                      <a:pt x="345" y="16"/>
                      <a:pt x="351" y="17"/>
                      <a:pt x="354" y="18"/>
                    </a:cubicBezTo>
                    <a:cubicBezTo>
                      <a:pt x="359" y="19"/>
                      <a:pt x="362" y="20"/>
                      <a:pt x="363" y="19"/>
                    </a:cubicBezTo>
                    <a:cubicBezTo>
                      <a:pt x="365" y="17"/>
                      <a:pt x="372" y="14"/>
                      <a:pt x="378" y="13"/>
                    </a:cubicBezTo>
                    <a:cubicBezTo>
                      <a:pt x="380" y="13"/>
                      <a:pt x="385" y="12"/>
                      <a:pt x="387" y="14"/>
                    </a:cubicBezTo>
                    <a:cubicBezTo>
                      <a:pt x="388" y="15"/>
                      <a:pt x="388" y="17"/>
                      <a:pt x="388" y="19"/>
                    </a:cubicBezTo>
                    <a:cubicBezTo>
                      <a:pt x="389" y="24"/>
                      <a:pt x="387" y="26"/>
                      <a:pt x="387" y="29"/>
                    </a:cubicBezTo>
                    <a:cubicBezTo>
                      <a:pt x="388" y="34"/>
                      <a:pt x="393" y="37"/>
                      <a:pt x="394" y="37"/>
                    </a:cubicBezTo>
                    <a:cubicBezTo>
                      <a:pt x="399" y="40"/>
                      <a:pt x="402" y="38"/>
                      <a:pt x="404" y="42"/>
                    </a:cubicBezTo>
                    <a:cubicBezTo>
                      <a:pt x="406" y="43"/>
                      <a:pt x="407" y="46"/>
                      <a:pt x="406" y="47"/>
                    </a:cubicBezTo>
                    <a:cubicBezTo>
                      <a:pt x="405" y="50"/>
                      <a:pt x="400" y="50"/>
                      <a:pt x="398" y="50"/>
                    </a:cubicBezTo>
                    <a:cubicBezTo>
                      <a:pt x="392" y="49"/>
                      <a:pt x="392" y="46"/>
                      <a:pt x="387" y="45"/>
                    </a:cubicBezTo>
                    <a:cubicBezTo>
                      <a:pt x="382" y="44"/>
                      <a:pt x="374" y="47"/>
                      <a:pt x="373" y="52"/>
                    </a:cubicBezTo>
                    <a:cubicBezTo>
                      <a:pt x="373" y="55"/>
                      <a:pt x="375" y="59"/>
                      <a:pt x="378" y="59"/>
                    </a:cubicBezTo>
                    <a:cubicBezTo>
                      <a:pt x="382" y="60"/>
                      <a:pt x="386" y="56"/>
                      <a:pt x="388" y="57"/>
                    </a:cubicBezTo>
                    <a:cubicBezTo>
                      <a:pt x="389" y="58"/>
                      <a:pt x="388" y="60"/>
                      <a:pt x="388" y="63"/>
                    </a:cubicBezTo>
                    <a:cubicBezTo>
                      <a:pt x="388" y="67"/>
                      <a:pt x="388" y="68"/>
                      <a:pt x="389" y="69"/>
                    </a:cubicBezTo>
                    <a:cubicBezTo>
                      <a:pt x="390" y="70"/>
                      <a:pt x="392" y="69"/>
                      <a:pt x="397" y="70"/>
                    </a:cubicBezTo>
                    <a:cubicBezTo>
                      <a:pt x="398" y="71"/>
                      <a:pt x="399" y="71"/>
                      <a:pt x="402" y="72"/>
                    </a:cubicBezTo>
                    <a:cubicBezTo>
                      <a:pt x="408" y="75"/>
                      <a:pt x="409" y="76"/>
                      <a:pt x="410" y="77"/>
                    </a:cubicBezTo>
                    <a:cubicBezTo>
                      <a:pt x="411" y="78"/>
                      <a:pt x="410" y="78"/>
                      <a:pt x="412" y="82"/>
                    </a:cubicBezTo>
                    <a:cubicBezTo>
                      <a:pt x="413" y="83"/>
                      <a:pt x="413" y="83"/>
                      <a:pt x="415" y="85"/>
                    </a:cubicBezTo>
                    <a:cubicBezTo>
                      <a:pt x="411" y="86"/>
                      <a:pt x="408" y="87"/>
                      <a:pt x="403" y="87"/>
                    </a:cubicBezTo>
                    <a:cubicBezTo>
                      <a:pt x="402" y="87"/>
                      <a:pt x="398" y="87"/>
                      <a:pt x="395" y="90"/>
                    </a:cubicBezTo>
                    <a:cubicBezTo>
                      <a:pt x="391" y="95"/>
                      <a:pt x="392" y="101"/>
                      <a:pt x="393" y="103"/>
                    </a:cubicBezTo>
                    <a:cubicBezTo>
                      <a:pt x="394" y="111"/>
                      <a:pt x="400" y="111"/>
                      <a:pt x="401" y="118"/>
                    </a:cubicBezTo>
                    <a:cubicBezTo>
                      <a:pt x="401" y="124"/>
                      <a:pt x="396" y="125"/>
                      <a:pt x="394" y="134"/>
                    </a:cubicBezTo>
                    <a:cubicBezTo>
                      <a:pt x="393" y="137"/>
                      <a:pt x="392" y="144"/>
                      <a:pt x="395" y="149"/>
                    </a:cubicBezTo>
                    <a:cubicBezTo>
                      <a:pt x="399" y="155"/>
                      <a:pt x="405" y="154"/>
                      <a:pt x="409" y="161"/>
                    </a:cubicBezTo>
                    <a:cubicBezTo>
                      <a:pt x="411" y="165"/>
                      <a:pt x="410" y="169"/>
                      <a:pt x="412" y="170"/>
                    </a:cubicBezTo>
                    <a:cubicBezTo>
                      <a:pt x="415" y="170"/>
                      <a:pt x="417" y="167"/>
                      <a:pt x="420" y="163"/>
                    </a:cubicBezTo>
                    <a:cubicBezTo>
                      <a:pt x="424" y="158"/>
                      <a:pt x="425" y="155"/>
                      <a:pt x="427" y="155"/>
                    </a:cubicBezTo>
                    <a:cubicBezTo>
                      <a:pt x="428" y="156"/>
                      <a:pt x="429" y="157"/>
                      <a:pt x="430" y="159"/>
                    </a:cubicBezTo>
                    <a:cubicBezTo>
                      <a:pt x="432" y="165"/>
                      <a:pt x="430" y="168"/>
                      <a:pt x="432" y="170"/>
                    </a:cubicBezTo>
                    <a:cubicBezTo>
                      <a:pt x="434" y="173"/>
                      <a:pt x="439" y="172"/>
                      <a:pt x="442" y="171"/>
                    </a:cubicBezTo>
                    <a:cubicBezTo>
                      <a:pt x="446" y="169"/>
                      <a:pt x="446" y="166"/>
                      <a:pt x="453" y="160"/>
                    </a:cubicBezTo>
                    <a:cubicBezTo>
                      <a:pt x="456" y="157"/>
                      <a:pt x="457" y="156"/>
                      <a:pt x="460" y="155"/>
                    </a:cubicBezTo>
                    <a:cubicBezTo>
                      <a:pt x="462" y="154"/>
                      <a:pt x="466" y="152"/>
                      <a:pt x="470" y="153"/>
                    </a:cubicBezTo>
                    <a:cubicBezTo>
                      <a:pt x="473" y="153"/>
                      <a:pt x="475" y="154"/>
                      <a:pt x="477" y="156"/>
                    </a:cubicBezTo>
                    <a:cubicBezTo>
                      <a:pt x="481" y="158"/>
                      <a:pt x="482" y="161"/>
                      <a:pt x="485" y="161"/>
                    </a:cubicBezTo>
                    <a:cubicBezTo>
                      <a:pt x="488" y="161"/>
                      <a:pt x="490" y="159"/>
                      <a:pt x="490" y="159"/>
                    </a:cubicBezTo>
                    <a:cubicBezTo>
                      <a:pt x="491" y="160"/>
                      <a:pt x="488" y="162"/>
                      <a:pt x="487" y="166"/>
                    </a:cubicBezTo>
                    <a:cubicBezTo>
                      <a:pt x="487" y="169"/>
                      <a:pt x="489" y="172"/>
                      <a:pt x="489" y="173"/>
                    </a:cubicBezTo>
                    <a:cubicBezTo>
                      <a:pt x="493" y="180"/>
                      <a:pt x="500" y="181"/>
                      <a:pt x="504" y="182"/>
                    </a:cubicBezTo>
                    <a:cubicBezTo>
                      <a:pt x="507" y="183"/>
                      <a:pt x="510" y="183"/>
                      <a:pt x="512" y="182"/>
                    </a:cubicBezTo>
                    <a:cubicBezTo>
                      <a:pt x="515" y="181"/>
                      <a:pt x="514" y="177"/>
                      <a:pt x="516" y="177"/>
                    </a:cubicBezTo>
                    <a:cubicBezTo>
                      <a:pt x="514" y="181"/>
                      <a:pt x="517" y="185"/>
                      <a:pt x="517" y="187"/>
                    </a:cubicBezTo>
                    <a:cubicBezTo>
                      <a:pt x="518" y="190"/>
                      <a:pt x="521" y="191"/>
                      <a:pt x="521" y="194"/>
                    </a:cubicBezTo>
                    <a:cubicBezTo>
                      <a:pt x="522" y="197"/>
                      <a:pt x="520" y="198"/>
                      <a:pt x="520" y="201"/>
                    </a:cubicBezTo>
                    <a:cubicBezTo>
                      <a:pt x="519" y="208"/>
                      <a:pt x="525" y="209"/>
                      <a:pt x="525" y="214"/>
                    </a:cubicBezTo>
                    <a:cubicBezTo>
                      <a:pt x="524" y="218"/>
                      <a:pt x="518" y="221"/>
                      <a:pt x="514" y="224"/>
                    </a:cubicBezTo>
                    <a:cubicBezTo>
                      <a:pt x="511" y="225"/>
                      <a:pt x="510" y="225"/>
                      <a:pt x="508" y="226"/>
                    </a:cubicBezTo>
                    <a:cubicBezTo>
                      <a:pt x="506" y="226"/>
                      <a:pt x="505" y="226"/>
                      <a:pt x="505" y="226"/>
                    </a:cubicBezTo>
                    <a:cubicBezTo>
                      <a:pt x="504" y="228"/>
                      <a:pt x="506" y="230"/>
                      <a:pt x="507" y="234"/>
                    </a:cubicBezTo>
                    <a:cubicBezTo>
                      <a:pt x="508" y="238"/>
                      <a:pt x="507" y="239"/>
                      <a:pt x="508" y="245"/>
                    </a:cubicBezTo>
                    <a:cubicBezTo>
                      <a:pt x="508" y="250"/>
                      <a:pt x="509" y="251"/>
                      <a:pt x="508" y="253"/>
                    </a:cubicBezTo>
                    <a:cubicBezTo>
                      <a:pt x="506" y="257"/>
                      <a:pt x="501" y="259"/>
                      <a:pt x="499" y="257"/>
                    </a:cubicBezTo>
                    <a:cubicBezTo>
                      <a:pt x="498" y="256"/>
                      <a:pt x="500" y="254"/>
                      <a:pt x="498" y="251"/>
                    </a:cubicBezTo>
                    <a:cubicBezTo>
                      <a:pt x="497" y="249"/>
                      <a:pt x="493" y="248"/>
                      <a:pt x="492" y="249"/>
                    </a:cubicBezTo>
                    <a:cubicBezTo>
                      <a:pt x="490" y="251"/>
                      <a:pt x="492" y="253"/>
                      <a:pt x="491" y="255"/>
                    </a:cubicBezTo>
                    <a:cubicBezTo>
                      <a:pt x="490" y="258"/>
                      <a:pt x="486" y="258"/>
                      <a:pt x="485" y="261"/>
                    </a:cubicBezTo>
                    <a:cubicBezTo>
                      <a:pt x="483" y="264"/>
                      <a:pt x="486" y="269"/>
                      <a:pt x="487" y="270"/>
                    </a:cubicBezTo>
                    <a:cubicBezTo>
                      <a:pt x="489" y="272"/>
                      <a:pt x="490" y="273"/>
                      <a:pt x="490" y="275"/>
                    </a:cubicBezTo>
                    <a:cubicBezTo>
                      <a:pt x="491" y="278"/>
                      <a:pt x="489" y="279"/>
                      <a:pt x="490" y="280"/>
                    </a:cubicBezTo>
                    <a:cubicBezTo>
                      <a:pt x="490" y="281"/>
                      <a:pt x="495" y="284"/>
                      <a:pt x="501" y="285"/>
                    </a:cubicBezTo>
                    <a:cubicBezTo>
                      <a:pt x="501" y="285"/>
                      <a:pt x="501" y="285"/>
                      <a:pt x="501" y="285"/>
                    </a:cubicBezTo>
                    <a:cubicBezTo>
                      <a:pt x="501" y="286"/>
                      <a:pt x="500" y="286"/>
                      <a:pt x="499" y="287"/>
                    </a:cubicBezTo>
                    <a:cubicBezTo>
                      <a:pt x="498" y="289"/>
                      <a:pt x="503" y="293"/>
                      <a:pt x="502" y="295"/>
                    </a:cubicBezTo>
                    <a:cubicBezTo>
                      <a:pt x="502" y="296"/>
                      <a:pt x="499" y="296"/>
                      <a:pt x="496" y="296"/>
                    </a:cubicBezTo>
                    <a:cubicBezTo>
                      <a:pt x="487" y="296"/>
                      <a:pt x="482" y="296"/>
                      <a:pt x="477" y="297"/>
                    </a:cubicBezTo>
                    <a:cubicBezTo>
                      <a:pt x="470" y="298"/>
                      <a:pt x="468" y="301"/>
                      <a:pt x="463" y="300"/>
                    </a:cubicBezTo>
                    <a:cubicBezTo>
                      <a:pt x="460" y="299"/>
                      <a:pt x="458" y="297"/>
                      <a:pt x="456" y="295"/>
                    </a:cubicBezTo>
                    <a:cubicBezTo>
                      <a:pt x="452" y="292"/>
                      <a:pt x="451" y="290"/>
                      <a:pt x="447" y="284"/>
                    </a:cubicBezTo>
                    <a:cubicBezTo>
                      <a:pt x="442" y="278"/>
                      <a:pt x="440" y="275"/>
                      <a:pt x="438" y="274"/>
                    </a:cubicBezTo>
                    <a:cubicBezTo>
                      <a:pt x="431" y="271"/>
                      <a:pt x="426" y="276"/>
                      <a:pt x="421" y="272"/>
                    </a:cubicBezTo>
                    <a:cubicBezTo>
                      <a:pt x="417" y="270"/>
                      <a:pt x="418" y="267"/>
                      <a:pt x="415" y="266"/>
                    </a:cubicBezTo>
                    <a:cubicBezTo>
                      <a:pt x="411" y="265"/>
                      <a:pt x="409" y="270"/>
                      <a:pt x="403" y="271"/>
                    </a:cubicBezTo>
                    <a:cubicBezTo>
                      <a:pt x="398" y="272"/>
                      <a:pt x="397" y="269"/>
                      <a:pt x="389" y="269"/>
                    </a:cubicBezTo>
                    <a:cubicBezTo>
                      <a:pt x="384" y="269"/>
                      <a:pt x="380" y="270"/>
                      <a:pt x="377" y="271"/>
                    </a:cubicBezTo>
                    <a:cubicBezTo>
                      <a:pt x="375" y="271"/>
                      <a:pt x="372" y="272"/>
                      <a:pt x="366" y="275"/>
                    </a:cubicBezTo>
                    <a:cubicBezTo>
                      <a:pt x="359" y="278"/>
                      <a:pt x="356" y="279"/>
                      <a:pt x="353" y="281"/>
                    </a:cubicBezTo>
                    <a:cubicBezTo>
                      <a:pt x="352" y="282"/>
                      <a:pt x="352" y="280"/>
                      <a:pt x="350" y="285"/>
                    </a:cubicBezTo>
                    <a:cubicBezTo>
                      <a:pt x="350" y="285"/>
                      <a:pt x="350" y="285"/>
                      <a:pt x="350" y="285"/>
                    </a:cubicBezTo>
                    <a:cubicBezTo>
                      <a:pt x="345" y="284"/>
                      <a:pt x="342" y="289"/>
                      <a:pt x="323" y="307"/>
                    </a:cubicBezTo>
                    <a:cubicBezTo>
                      <a:pt x="314" y="315"/>
                      <a:pt x="312" y="316"/>
                      <a:pt x="310" y="321"/>
                    </a:cubicBezTo>
                    <a:cubicBezTo>
                      <a:pt x="307" y="327"/>
                      <a:pt x="308" y="333"/>
                      <a:pt x="304" y="335"/>
                    </a:cubicBezTo>
                    <a:cubicBezTo>
                      <a:pt x="300" y="337"/>
                      <a:pt x="298" y="334"/>
                      <a:pt x="295" y="335"/>
                    </a:cubicBezTo>
                    <a:cubicBezTo>
                      <a:pt x="289" y="337"/>
                      <a:pt x="292" y="346"/>
                      <a:pt x="285" y="354"/>
                    </a:cubicBezTo>
                    <a:cubicBezTo>
                      <a:pt x="281" y="359"/>
                      <a:pt x="278" y="357"/>
                      <a:pt x="273" y="363"/>
                    </a:cubicBezTo>
                    <a:cubicBezTo>
                      <a:pt x="266" y="371"/>
                      <a:pt x="271" y="378"/>
                      <a:pt x="265" y="385"/>
                    </a:cubicBezTo>
                    <a:cubicBezTo>
                      <a:pt x="258" y="393"/>
                      <a:pt x="249" y="388"/>
                      <a:pt x="244" y="396"/>
                    </a:cubicBezTo>
                    <a:cubicBezTo>
                      <a:pt x="239" y="402"/>
                      <a:pt x="240" y="412"/>
                      <a:pt x="243" y="413"/>
                    </a:cubicBezTo>
                    <a:cubicBezTo>
                      <a:pt x="243" y="413"/>
                      <a:pt x="243" y="413"/>
                      <a:pt x="243" y="413"/>
                    </a:cubicBezTo>
                    <a:cubicBezTo>
                      <a:pt x="242" y="416"/>
                      <a:pt x="242" y="419"/>
                      <a:pt x="238" y="419"/>
                    </a:cubicBezTo>
                    <a:cubicBezTo>
                      <a:pt x="235" y="419"/>
                      <a:pt x="233" y="413"/>
                      <a:pt x="233" y="412"/>
                    </a:cubicBezTo>
                    <a:cubicBezTo>
                      <a:pt x="231" y="407"/>
                      <a:pt x="232" y="405"/>
                      <a:pt x="230" y="404"/>
                    </a:cubicBezTo>
                    <a:cubicBezTo>
                      <a:pt x="228" y="402"/>
                      <a:pt x="226" y="403"/>
                      <a:pt x="223" y="404"/>
                    </a:cubicBezTo>
                    <a:cubicBezTo>
                      <a:pt x="218" y="406"/>
                      <a:pt x="215" y="410"/>
                      <a:pt x="214" y="411"/>
                    </a:cubicBezTo>
                    <a:cubicBezTo>
                      <a:pt x="213" y="413"/>
                      <a:pt x="213" y="414"/>
                      <a:pt x="211" y="415"/>
                    </a:cubicBezTo>
                    <a:cubicBezTo>
                      <a:pt x="209" y="416"/>
                      <a:pt x="208" y="416"/>
                      <a:pt x="204" y="417"/>
                    </a:cubicBezTo>
                    <a:cubicBezTo>
                      <a:pt x="202" y="418"/>
                      <a:pt x="199" y="418"/>
                      <a:pt x="197" y="421"/>
                    </a:cubicBezTo>
                    <a:cubicBezTo>
                      <a:pt x="194" y="424"/>
                      <a:pt x="196" y="426"/>
                      <a:pt x="194" y="428"/>
                    </a:cubicBezTo>
                    <a:cubicBezTo>
                      <a:pt x="191" y="431"/>
                      <a:pt x="186" y="431"/>
                      <a:pt x="182" y="429"/>
                    </a:cubicBezTo>
                    <a:cubicBezTo>
                      <a:pt x="178" y="427"/>
                      <a:pt x="178" y="425"/>
                      <a:pt x="175" y="423"/>
                    </a:cubicBezTo>
                    <a:cubicBezTo>
                      <a:pt x="173" y="421"/>
                      <a:pt x="174" y="419"/>
                      <a:pt x="167" y="421"/>
                    </a:cubicBezTo>
                    <a:cubicBezTo>
                      <a:pt x="166" y="421"/>
                      <a:pt x="166" y="421"/>
                      <a:pt x="166" y="421"/>
                    </a:cubicBezTo>
                    <a:cubicBezTo>
                      <a:pt x="166" y="420"/>
                      <a:pt x="167" y="418"/>
                      <a:pt x="167" y="417"/>
                    </a:cubicBezTo>
                    <a:cubicBezTo>
                      <a:pt x="169" y="410"/>
                      <a:pt x="169" y="408"/>
                      <a:pt x="168" y="407"/>
                    </a:cubicBezTo>
                    <a:cubicBezTo>
                      <a:pt x="167" y="405"/>
                      <a:pt x="164" y="405"/>
                      <a:pt x="160" y="406"/>
                    </a:cubicBezTo>
                    <a:cubicBezTo>
                      <a:pt x="143" y="408"/>
                      <a:pt x="142" y="409"/>
                      <a:pt x="140" y="408"/>
                    </a:cubicBezTo>
                    <a:cubicBezTo>
                      <a:pt x="135" y="406"/>
                      <a:pt x="136" y="401"/>
                      <a:pt x="128" y="395"/>
                    </a:cubicBezTo>
                    <a:cubicBezTo>
                      <a:pt x="124" y="392"/>
                      <a:pt x="122" y="390"/>
                      <a:pt x="119" y="390"/>
                    </a:cubicBezTo>
                    <a:cubicBezTo>
                      <a:pt x="112" y="390"/>
                      <a:pt x="111" y="399"/>
                      <a:pt x="104" y="400"/>
                    </a:cubicBezTo>
                    <a:cubicBezTo>
                      <a:pt x="98" y="401"/>
                      <a:pt x="91" y="393"/>
                      <a:pt x="89" y="387"/>
                    </a:cubicBezTo>
                    <a:cubicBezTo>
                      <a:pt x="87" y="381"/>
                      <a:pt x="89" y="377"/>
                      <a:pt x="86" y="375"/>
                    </a:cubicBezTo>
                    <a:cubicBezTo>
                      <a:pt x="84" y="373"/>
                      <a:pt x="82" y="373"/>
                      <a:pt x="71" y="376"/>
                    </a:cubicBezTo>
                    <a:cubicBezTo>
                      <a:pt x="56" y="381"/>
                      <a:pt x="49" y="384"/>
                      <a:pt x="44" y="390"/>
                    </a:cubicBezTo>
                    <a:cubicBezTo>
                      <a:pt x="39" y="397"/>
                      <a:pt x="41" y="401"/>
                      <a:pt x="36" y="404"/>
                    </a:cubicBezTo>
                    <a:cubicBezTo>
                      <a:pt x="29" y="408"/>
                      <a:pt x="18" y="401"/>
                      <a:pt x="15" y="399"/>
                    </a:cubicBezTo>
                    <a:cubicBezTo>
                      <a:pt x="13" y="398"/>
                      <a:pt x="12" y="400"/>
                      <a:pt x="7" y="393"/>
                    </a:cubicBezTo>
                    <a:cubicBezTo>
                      <a:pt x="7" y="392"/>
                      <a:pt x="7" y="392"/>
                      <a:pt x="7" y="392"/>
                    </a:cubicBezTo>
                    <a:cubicBezTo>
                      <a:pt x="8" y="391"/>
                      <a:pt x="9" y="390"/>
                      <a:pt x="10" y="389"/>
                    </a:cubicBezTo>
                    <a:cubicBezTo>
                      <a:pt x="17" y="385"/>
                      <a:pt x="10" y="381"/>
                      <a:pt x="10" y="377"/>
                    </a:cubicBezTo>
                    <a:cubicBezTo>
                      <a:pt x="10" y="375"/>
                      <a:pt x="11" y="372"/>
                      <a:pt x="11" y="370"/>
                    </a:cubicBezTo>
                    <a:cubicBezTo>
                      <a:pt x="11" y="366"/>
                      <a:pt x="12" y="363"/>
                      <a:pt x="12" y="359"/>
                    </a:cubicBezTo>
                    <a:cubicBezTo>
                      <a:pt x="13" y="357"/>
                      <a:pt x="12" y="354"/>
                      <a:pt x="13" y="352"/>
                    </a:cubicBezTo>
                    <a:cubicBezTo>
                      <a:pt x="18" y="339"/>
                      <a:pt x="14" y="326"/>
                      <a:pt x="12" y="313"/>
                    </a:cubicBezTo>
                    <a:cubicBezTo>
                      <a:pt x="12" y="311"/>
                      <a:pt x="11" y="310"/>
                      <a:pt x="10" y="308"/>
                    </a:cubicBezTo>
                    <a:cubicBezTo>
                      <a:pt x="9" y="304"/>
                      <a:pt x="6" y="300"/>
                      <a:pt x="6" y="296"/>
                    </a:cubicBezTo>
                    <a:cubicBezTo>
                      <a:pt x="7" y="294"/>
                      <a:pt x="13" y="293"/>
                      <a:pt x="16" y="291"/>
                    </a:cubicBezTo>
                    <a:cubicBezTo>
                      <a:pt x="18" y="290"/>
                      <a:pt x="20" y="289"/>
                      <a:pt x="21" y="287"/>
                    </a:cubicBezTo>
                    <a:cubicBezTo>
                      <a:pt x="24" y="281"/>
                      <a:pt x="27" y="274"/>
                      <a:pt x="31" y="268"/>
                    </a:cubicBezTo>
                    <a:cubicBezTo>
                      <a:pt x="33" y="266"/>
                      <a:pt x="36" y="264"/>
                      <a:pt x="39" y="264"/>
                    </a:cubicBezTo>
                    <a:cubicBezTo>
                      <a:pt x="49" y="264"/>
                      <a:pt x="54" y="258"/>
                      <a:pt x="60" y="250"/>
                    </a:cubicBezTo>
                    <a:cubicBezTo>
                      <a:pt x="66" y="242"/>
                      <a:pt x="73" y="234"/>
                      <a:pt x="80" y="227"/>
                    </a:cubicBezTo>
                    <a:cubicBezTo>
                      <a:pt x="73" y="217"/>
                      <a:pt x="66" y="213"/>
                      <a:pt x="55" y="217"/>
                    </a:cubicBezTo>
                    <a:cubicBezTo>
                      <a:pt x="49" y="219"/>
                      <a:pt x="46" y="215"/>
                      <a:pt x="45" y="209"/>
                    </a:cubicBezTo>
                    <a:cubicBezTo>
                      <a:pt x="45" y="204"/>
                      <a:pt x="47" y="199"/>
                      <a:pt x="47" y="194"/>
                    </a:cubicBezTo>
                    <a:cubicBezTo>
                      <a:pt x="47" y="189"/>
                      <a:pt x="46" y="185"/>
                      <a:pt x="45" y="180"/>
                    </a:cubicBezTo>
                    <a:cubicBezTo>
                      <a:pt x="45" y="179"/>
                      <a:pt x="42" y="178"/>
                      <a:pt x="41" y="178"/>
                    </a:cubicBezTo>
                    <a:cubicBezTo>
                      <a:pt x="30" y="177"/>
                      <a:pt x="20" y="177"/>
                      <a:pt x="9" y="176"/>
                    </a:cubicBezTo>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5" name="Freeform 28">
                <a:extLst>
                  <a:ext uri="{FF2B5EF4-FFF2-40B4-BE49-F238E27FC236}">
                    <a16:creationId xmlns:a16="http://schemas.microsoft.com/office/drawing/2014/main" id="{59B5CA9D-43F7-0EEB-1916-8EA33560D916}"/>
                  </a:ext>
                </a:extLst>
              </p:cNvPr>
              <p:cNvSpPr>
                <a:spLocks/>
              </p:cNvSpPr>
              <p:nvPr/>
            </p:nvSpPr>
            <p:spPr bwMode="auto">
              <a:xfrm>
                <a:off x="4641" y="1278"/>
                <a:ext cx="502" cy="197"/>
              </a:xfrm>
              <a:custGeom>
                <a:avLst/>
                <a:gdLst>
                  <a:gd name="T0" fmla="*/ 29 w 263"/>
                  <a:gd name="T1" fmla="*/ 103 h 103"/>
                  <a:gd name="T2" fmla="*/ 29 w 263"/>
                  <a:gd name="T3" fmla="*/ 102 h 103"/>
                  <a:gd name="T4" fmla="*/ 18 w 263"/>
                  <a:gd name="T5" fmla="*/ 84 h 103"/>
                  <a:gd name="T6" fmla="*/ 29 w 263"/>
                  <a:gd name="T7" fmla="*/ 67 h 103"/>
                  <a:gd name="T8" fmla="*/ 17 w 263"/>
                  <a:gd name="T9" fmla="*/ 60 h 103"/>
                  <a:gd name="T10" fmla="*/ 11 w 263"/>
                  <a:gd name="T11" fmla="*/ 49 h 103"/>
                  <a:gd name="T12" fmla="*/ 1 w 263"/>
                  <a:gd name="T13" fmla="*/ 26 h 103"/>
                  <a:gd name="T14" fmla="*/ 6 w 263"/>
                  <a:gd name="T15" fmla="*/ 12 h 103"/>
                  <a:gd name="T16" fmla="*/ 13 w 263"/>
                  <a:gd name="T17" fmla="*/ 12 h 103"/>
                  <a:gd name="T18" fmla="*/ 58 w 263"/>
                  <a:gd name="T19" fmla="*/ 13 h 103"/>
                  <a:gd name="T20" fmla="*/ 83 w 263"/>
                  <a:gd name="T21" fmla="*/ 12 h 103"/>
                  <a:gd name="T22" fmla="*/ 90 w 263"/>
                  <a:gd name="T23" fmla="*/ 11 h 103"/>
                  <a:gd name="T24" fmla="*/ 122 w 263"/>
                  <a:gd name="T25" fmla="*/ 5 h 103"/>
                  <a:gd name="T26" fmla="*/ 134 w 263"/>
                  <a:gd name="T27" fmla="*/ 6 h 103"/>
                  <a:gd name="T28" fmla="*/ 159 w 263"/>
                  <a:gd name="T29" fmla="*/ 17 h 103"/>
                  <a:gd name="T30" fmla="*/ 189 w 263"/>
                  <a:gd name="T31" fmla="*/ 26 h 103"/>
                  <a:gd name="T32" fmla="*/ 206 w 263"/>
                  <a:gd name="T33" fmla="*/ 30 h 103"/>
                  <a:gd name="T34" fmla="*/ 239 w 263"/>
                  <a:gd name="T35" fmla="*/ 37 h 103"/>
                  <a:gd name="T36" fmla="*/ 262 w 263"/>
                  <a:gd name="T37" fmla="*/ 40 h 103"/>
                  <a:gd name="T38" fmla="*/ 258 w 263"/>
                  <a:gd name="T39" fmla="*/ 51 h 103"/>
                  <a:gd name="T40" fmla="*/ 247 w 263"/>
                  <a:gd name="T41" fmla="*/ 60 h 103"/>
                  <a:gd name="T42" fmla="*/ 226 w 263"/>
                  <a:gd name="T43" fmla="*/ 68 h 103"/>
                  <a:gd name="T44" fmla="*/ 226 w 263"/>
                  <a:gd name="T45" fmla="*/ 57 h 103"/>
                  <a:gd name="T46" fmla="*/ 214 w 263"/>
                  <a:gd name="T47" fmla="*/ 64 h 103"/>
                  <a:gd name="T48" fmla="*/ 193 w 263"/>
                  <a:gd name="T49" fmla="*/ 81 h 103"/>
                  <a:gd name="T50" fmla="*/ 155 w 263"/>
                  <a:gd name="T51" fmla="*/ 85 h 103"/>
                  <a:gd name="T52" fmla="*/ 131 w 263"/>
                  <a:gd name="T53" fmla="*/ 98 h 103"/>
                  <a:gd name="T54" fmla="*/ 117 w 263"/>
                  <a:gd name="T55" fmla="*/ 82 h 103"/>
                  <a:gd name="T56" fmla="*/ 82 w 263"/>
                  <a:gd name="T57" fmla="*/ 83 h 103"/>
                  <a:gd name="T58" fmla="*/ 70 w 263"/>
                  <a:gd name="T59" fmla="*/ 90 h 103"/>
                  <a:gd name="T60" fmla="*/ 53 w 263"/>
                  <a:gd name="T61" fmla="*/ 98 h 103"/>
                  <a:gd name="T62" fmla="*/ 29 w 263"/>
                  <a:gd name="T6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103">
                    <a:moveTo>
                      <a:pt x="29" y="103"/>
                    </a:moveTo>
                    <a:cubicBezTo>
                      <a:pt x="29" y="102"/>
                      <a:pt x="29" y="102"/>
                      <a:pt x="29" y="102"/>
                    </a:cubicBezTo>
                    <a:cubicBezTo>
                      <a:pt x="28" y="93"/>
                      <a:pt x="17" y="91"/>
                      <a:pt x="18" y="84"/>
                    </a:cubicBezTo>
                    <a:cubicBezTo>
                      <a:pt x="18" y="75"/>
                      <a:pt x="30" y="71"/>
                      <a:pt x="29" y="67"/>
                    </a:cubicBezTo>
                    <a:cubicBezTo>
                      <a:pt x="28" y="64"/>
                      <a:pt x="23" y="65"/>
                      <a:pt x="17" y="60"/>
                    </a:cubicBezTo>
                    <a:cubicBezTo>
                      <a:pt x="14" y="57"/>
                      <a:pt x="13" y="54"/>
                      <a:pt x="11" y="49"/>
                    </a:cubicBezTo>
                    <a:cubicBezTo>
                      <a:pt x="5" y="31"/>
                      <a:pt x="0" y="30"/>
                      <a:pt x="1" y="26"/>
                    </a:cubicBezTo>
                    <a:cubicBezTo>
                      <a:pt x="4" y="12"/>
                      <a:pt x="3" y="14"/>
                      <a:pt x="6" y="12"/>
                    </a:cubicBezTo>
                    <a:cubicBezTo>
                      <a:pt x="9" y="12"/>
                      <a:pt x="11" y="12"/>
                      <a:pt x="13" y="12"/>
                    </a:cubicBezTo>
                    <a:cubicBezTo>
                      <a:pt x="28" y="14"/>
                      <a:pt x="43" y="13"/>
                      <a:pt x="58" y="13"/>
                    </a:cubicBezTo>
                    <a:cubicBezTo>
                      <a:pt x="67" y="13"/>
                      <a:pt x="75" y="13"/>
                      <a:pt x="83" y="12"/>
                    </a:cubicBezTo>
                    <a:cubicBezTo>
                      <a:pt x="86" y="12"/>
                      <a:pt x="89" y="10"/>
                      <a:pt x="90" y="11"/>
                    </a:cubicBezTo>
                    <a:cubicBezTo>
                      <a:pt x="103" y="17"/>
                      <a:pt x="113" y="12"/>
                      <a:pt x="122" y="5"/>
                    </a:cubicBezTo>
                    <a:cubicBezTo>
                      <a:pt x="128" y="0"/>
                      <a:pt x="133" y="3"/>
                      <a:pt x="134" y="6"/>
                    </a:cubicBezTo>
                    <a:cubicBezTo>
                      <a:pt x="140" y="17"/>
                      <a:pt x="150" y="16"/>
                      <a:pt x="159" y="17"/>
                    </a:cubicBezTo>
                    <a:cubicBezTo>
                      <a:pt x="170" y="18"/>
                      <a:pt x="180" y="18"/>
                      <a:pt x="189" y="26"/>
                    </a:cubicBezTo>
                    <a:cubicBezTo>
                      <a:pt x="193" y="30"/>
                      <a:pt x="200" y="29"/>
                      <a:pt x="206" y="30"/>
                    </a:cubicBezTo>
                    <a:cubicBezTo>
                      <a:pt x="217" y="32"/>
                      <a:pt x="228" y="35"/>
                      <a:pt x="239" y="37"/>
                    </a:cubicBezTo>
                    <a:cubicBezTo>
                      <a:pt x="247" y="38"/>
                      <a:pt x="254" y="39"/>
                      <a:pt x="262" y="40"/>
                    </a:cubicBezTo>
                    <a:cubicBezTo>
                      <a:pt x="263" y="42"/>
                      <a:pt x="259" y="49"/>
                      <a:pt x="258" y="51"/>
                    </a:cubicBezTo>
                    <a:cubicBezTo>
                      <a:pt x="256" y="54"/>
                      <a:pt x="253" y="56"/>
                      <a:pt x="247" y="60"/>
                    </a:cubicBezTo>
                    <a:cubicBezTo>
                      <a:pt x="245" y="62"/>
                      <a:pt x="230" y="72"/>
                      <a:pt x="226" y="68"/>
                    </a:cubicBezTo>
                    <a:cubicBezTo>
                      <a:pt x="224" y="66"/>
                      <a:pt x="228" y="59"/>
                      <a:pt x="226" y="57"/>
                    </a:cubicBezTo>
                    <a:cubicBezTo>
                      <a:pt x="224" y="56"/>
                      <a:pt x="219" y="60"/>
                      <a:pt x="214" y="64"/>
                    </a:cubicBezTo>
                    <a:cubicBezTo>
                      <a:pt x="200" y="75"/>
                      <a:pt x="193" y="81"/>
                      <a:pt x="193" y="81"/>
                    </a:cubicBezTo>
                    <a:cubicBezTo>
                      <a:pt x="179" y="89"/>
                      <a:pt x="172" y="78"/>
                      <a:pt x="155" y="85"/>
                    </a:cubicBezTo>
                    <a:cubicBezTo>
                      <a:pt x="142" y="90"/>
                      <a:pt x="139" y="99"/>
                      <a:pt x="131" y="98"/>
                    </a:cubicBezTo>
                    <a:cubicBezTo>
                      <a:pt x="124" y="96"/>
                      <a:pt x="126" y="88"/>
                      <a:pt x="117" y="82"/>
                    </a:cubicBezTo>
                    <a:cubicBezTo>
                      <a:pt x="104" y="74"/>
                      <a:pt x="84" y="82"/>
                      <a:pt x="82" y="83"/>
                    </a:cubicBezTo>
                    <a:cubicBezTo>
                      <a:pt x="80" y="84"/>
                      <a:pt x="81" y="84"/>
                      <a:pt x="70" y="90"/>
                    </a:cubicBezTo>
                    <a:cubicBezTo>
                      <a:pt x="62" y="94"/>
                      <a:pt x="55" y="97"/>
                      <a:pt x="53" y="98"/>
                    </a:cubicBezTo>
                    <a:cubicBezTo>
                      <a:pt x="46" y="101"/>
                      <a:pt x="42" y="103"/>
                      <a:pt x="29" y="103"/>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6" name="Freeform 29">
                <a:extLst>
                  <a:ext uri="{FF2B5EF4-FFF2-40B4-BE49-F238E27FC236}">
                    <a16:creationId xmlns:a16="http://schemas.microsoft.com/office/drawing/2014/main" id="{2851557D-7012-F9C7-73B0-7B721881EB10}"/>
                  </a:ext>
                </a:extLst>
              </p:cNvPr>
              <p:cNvSpPr>
                <a:spLocks/>
              </p:cNvSpPr>
              <p:nvPr/>
            </p:nvSpPr>
            <p:spPr bwMode="auto">
              <a:xfrm>
                <a:off x="5069" y="1316"/>
                <a:ext cx="319" cy="217"/>
              </a:xfrm>
              <a:custGeom>
                <a:avLst/>
                <a:gdLst>
                  <a:gd name="T0" fmla="*/ 1 w 167"/>
                  <a:gd name="T1" fmla="*/ 48 h 113"/>
                  <a:gd name="T2" fmla="*/ 1 w 167"/>
                  <a:gd name="T3" fmla="*/ 58 h 113"/>
                  <a:gd name="T4" fmla="*/ 5 w 167"/>
                  <a:gd name="T5" fmla="*/ 66 h 113"/>
                  <a:gd name="T6" fmla="*/ 23 w 167"/>
                  <a:gd name="T7" fmla="*/ 71 h 113"/>
                  <a:gd name="T8" fmla="*/ 41 w 167"/>
                  <a:gd name="T9" fmla="*/ 67 h 113"/>
                  <a:gd name="T10" fmla="*/ 47 w 167"/>
                  <a:gd name="T11" fmla="*/ 74 h 113"/>
                  <a:gd name="T12" fmla="*/ 58 w 167"/>
                  <a:gd name="T13" fmla="*/ 79 h 113"/>
                  <a:gd name="T14" fmla="*/ 62 w 167"/>
                  <a:gd name="T15" fmla="*/ 83 h 113"/>
                  <a:gd name="T16" fmla="*/ 65 w 167"/>
                  <a:gd name="T17" fmla="*/ 101 h 113"/>
                  <a:gd name="T18" fmla="*/ 91 w 167"/>
                  <a:gd name="T19" fmla="*/ 107 h 113"/>
                  <a:gd name="T20" fmla="*/ 99 w 167"/>
                  <a:gd name="T21" fmla="*/ 93 h 113"/>
                  <a:gd name="T22" fmla="*/ 101 w 167"/>
                  <a:gd name="T23" fmla="*/ 82 h 113"/>
                  <a:gd name="T24" fmla="*/ 83 w 167"/>
                  <a:gd name="T25" fmla="*/ 83 h 113"/>
                  <a:gd name="T26" fmla="*/ 90 w 167"/>
                  <a:gd name="T27" fmla="*/ 71 h 113"/>
                  <a:gd name="T28" fmla="*/ 99 w 167"/>
                  <a:gd name="T29" fmla="*/ 63 h 113"/>
                  <a:gd name="T30" fmla="*/ 117 w 167"/>
                  <a:gd name="T31" fmla="*/ 53 h 113"/>
                  <a:gd name="T32" fmla="*/ 131 w 167"/>
                  <a:gd name="T33" fmla="*/ 54 h 113"/>
                  <a:gd name="T34" fmla="*/ 140 w 167"/>
                  <a:gd name="T35" fmla="*/ 56 h 113"/>
                  <a:gd name="T36" fmla="*/ 137 w 167"/>
                  <a:gd name="T37" fmla="*/ 48 h 113"/>
                  <a:gd name="T38" fmla="*/ 138 w 167"/>
                  <a:gd name="T39" fmla="*/ 43 h 113"/>
                  <a:gd name="T40" fmla="*/ 148 w 167"/>
                  <a:gd name="T41" fmla="*/ 38 h 113"/>
                  <a:gd name="T42" fmla="*/ 156 w 167"/>
                  <a:gd name="T43" fmla="*/ 35 h 113"/>
                  <a:gd name="T44" fmla="*/ 165 w 167"/>
                  <a:gd name="T45" fmla="*/ 32 h 113"/>
                  <a:gd name="T46" fmla="*/ 167 w 167"/>
                  <a:gd name="T47" fmla="*/ 24 h 113"/>
                  <a:gd name="T48" fmla="*/ 167 w 167"/>
                  <a:gd name="T49" fmla="*/ 24 h 113"/>
                  <a:gd name="T50" fmla="*/ 159 w 167"/>
                  <a:gd name="T51" fmla="*/ 22 h 113"/>
                  <a:gd name="T52" fmla="*/ 146 w 167"/>
                  <a:gd name="T53" fmla="*/ 17 h 113"/>
                  <a:gd name="T54" fmla="*/ 140 w 167"/>
                  <a:gd name="T55" fmla="*/ 16 h 113"/>
                  <a:gd name="T56" fmla="*/ 110 w 167"/>
                  <a:gd name="T57" fmla="*/ 8 h 113"/>
                  <a:gd name="T58" fmla="*/ 106 w 167"/>
                  <a:gd name="T59" fmla="*/ 9 h 113"/>
                  <a:gd name="T60" fmla="*/ 83 w 167"/>
                  <a:gd name="T61" fmla="*/ 12 h 113"/>
                  <a:gd name="T62" fmla="*/ 37 w 167"/>
                  <a:gd name="T63" fmla="*/ 20 h 113"/>
                  <a:gd name="T64" fmla="*/ 33 w 167"/>
                  <a:gd name="T65" fmla="*/ 31 h 113"/>
                  <a:gd name="T66" fmla="*/ 22 w 167"/>
                  <a:gd name="T67" fmla="*/ 41 h 113"/>
                  <a:gd name="T68" fmla="*/ 2 w 167"/>
                  <a:gd name="T69" fmla="*/ 49 h 113"/>
                  <a:gd name="T70" fmla="*/ 1 w 167"/>
                  <a:gd name="T71" fmla="*/ 4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 h="113">
                    <a:moveTo>
                      <a:pt x="1" y="48"/>
                    </a:moveTo>
                    <a:cubicBezTo>
                      <a:pt x="0" y="49"/>
                      <a:pt x="1" y="56"/>
                      <a:pt x="1" y="58"/>
                    </a:cubicBezTo>
                    <a:cubicBezTo>
                      <a:pt x="2" y="63"/>
                      <a:pt x="3" y="65"/>
                      <a:pt x="5" y="66"/>
                    </a:cubicBezTo>
                    <a:cubicBezTo>
                      <a:pt x="12" y="74"/>
                      <a:pt x="22" y="71"/>
                      <a:pt x="23" y="71"/>
                    </a:cubicBezTo>
                    <a:cubicBezTo>
                      <a:pt x="32" y="70"/>
                      <a:pt x="36" y="65"/>
                      <a:pt x="41" y="67"/>
                    </a:cubicBezTo>
                    <a:cubicBezTo>
                      <a:pt x="44" y="69"/>
                      <a:pt x="42" y="70"/>
                      <a:pt x="47" y="74"/>
                    </a:cubicBezTo>
                    <a:cubicBezTo>
                      <a:pt x="50" y="76"/>
                      <a:pt x="52" y="76"/>
                      <a:pt x="58" y="79"/>
                    </a:cubicBezTo>
                    <a:cubicBezTo>
                      <a:pt x="60" y="81"/>
                      <a:pt x="62" y="82"/>
                      <a:pt x="62" y="83"/>
                    </a:cubicBezTo>
                    <a:cubicBezTo>
                      <a:pt x="67" y="88"/>
                      <a:pt x="62" y="95"/>
                      <a:pt x="65" y="101"/>
                    </a:cubicBezTo>
                    <a:cubicBezTo>
                      <a:pt x="69" y="109"/>
                      <a:pt x="84" y="113"/>
                      <a:pt x="91" y="107"/>
                    </a:cubicBezTo>
                    <a:cubicBezTo>
                      <a:pt x="94" y="106"/>
                      <a:pt x="95" y="101"/>
                      <a:pt x="99" y="93"/>
                    </a:cubicBezTo>
                    <a:cubicBezTo>
                      <a:pt x="101" y="87"/>
                      <a:pt x="102" y="84"/>
                      <a:pt x="101" y="82"/>
                    </a:cubicBezTo>
                    <a:cubicBezTo>
                      <a:pt x="98" y="79"/>
                      <a:pt x="85" y="86"/>
                      <a:pt x="83" y="83"/>
                    </a:cubicBezTo>
                    <a:cubicBezTo>
                      <a:pt x="82" y="80"/>
                      <a:pt x="89" y="73"/>
                      <a:pt x="90" y="71"/>
                    </a:cubicBezTo>
                    <a:cubicBezTo>
                      <a:pt x="92" y="69"/>
                      <a:pt x="94" y="67"/>
                      <a:pt x="99" y="63"/>
                    </a:cubicBezTo>
                    <a:cubicBezTo>
                      <a:pt x="109" y="57"/>
                      <a:pt x="113" y="53"/>
                      <a:pt x="117" y="53"/>
                    </a:cubicBezTo>
                    <a:cubicBezTo>
                      <a:pt x="122" y="52"/>
                      <a:pt x="128" y="54"/>
                      <a:pt x="131" y="54"/>
                    </a:cubicBezTo>
                    <a:cubicBezTo>
                      <a:pt x="135" y="55"/>
                      <a:pt x="139" y="57"/>
                      <a:pt x="140" y="56"/>
                    </a:cubicBezTo>
                    <a:cubicBezTo>
                      <a:pt x="140" y="55"/>
                      <a:pt x="138" y="53"/>
                      <a:pt x="137" y="48"/>
                    </a:cubicBezTo>
                    <a:cubicBezTo>
                      <a:pt x="137" y="46"/>
                      <a:pt x="137" y="45"/>
                      <a:pt x="138" y="43"/>
                    </a:cubicBezTo>
                    <a:cubicBezTo>
                      <a:pt x="139" y="41"/>
                      <a:pt x="140" y="41"/>
                      <a:pt x="148" y="38"/>
                    </a:cubicBezTo>
                    <a:cubicBezTo>
                      <a:pt x="153" y="36"/>
                      <a:pt x="156" y="35"/>
                      <a:pt x="156" y="35"/>
                    </a:cubicBezTo>
                    <a:cubicBezTo>
                      <a:pt x="164" y="33"/>
                      <a:pt x="165" y="33"/>
                      <a:pt x="165" y="32"/>
                    </a:cubicBezTo>
                    <a:cubicBezTo>
                      <a:pt x="167" y="31"/>
                      <a:pt x="167" y="30"/>
                      <a:pt x="167" y="24"/>
                    </a:cubicBezTo>
                    <a:cubicBezTo>
                      <a:pt x="167" y="24"/>
                      <a:pt x="167" y="24"/>
                      <a:pt x="167" y="24"/>
                    </a:cubicBezTo>
                    <a:cubicBezTo>
                      <a:pt x="165" y="24"/>
                      <a:pt x="162" y="24"/>
                      <a:pt x="159" y="22"/>
                    </a:cubicBezTo>
                    <a:cubicBezTo>
                      <a:pt x="155" y="19"/>
                      <a:pt x="151" y="19"/>
                      <a:pt x="146" y="17"/>
                    </a:cubicBezTo>
                    <a:cubicBezTo>
                      <a:pt x="144" y="17"/>
                      <a:pt x="142" y="17"/>
                      <a:pt x="140" y="16"/>
                    </a:cubicBezTo>
                    <a:cubicBezTo>
                      <a:pt x="132" y="8"/>
                      <a:pt x="123" y="0"/>
                      <a:pt x="110" y="8"/>
                    </a:cubicBezTo>
                    <a:cubicBezTo>
                      <a:pt x="109" y="9"/>
                      <a:pt x="107" y="9"/>
                      <a:pt x="106" y="9"/>
                    </a:cubicBezTo>
                    <a:cubicBezTo>
                      <a:pt x="97" y="5"/>
                      <a:pt x="90" y="9"/>
                      <a:pt x="83" y="12"/>
                    </a:cubicBezTo>
                    <a:cubicBezTo>
                      <a:pt x="68" y="18"/>
                      <a:pt x="53" y="21"/>
                      <a:pt x="37" y="20"/>
                    </a:cubicBezTo>
                    <a:cubicBezTo>
                      <a:pt x="38" y="23"/>
                      <a:pt x="35" y="29"/>
                      <a:pt x="33" y="31"/>
                    </a:cubicBezTo>
                    <a:cubicBezTo>
                      <a:pt x="31" y="35"/>
                      <a:pt x="28" y="37"/>
                      <a:pt x="22" y="41"/>
                    </a:cubicBezTo>
                    <a:cubicBezTo>
                      <a:pt x="20" y="42"/>
                      <a:pt x="6" y="52"/>
                      <a:pt x="2" y="49"/>
                    </a:cubicBezTo>
                    <a:cubicBezTo>
                      <a:pt x="1" y="48"/>
                      <a:pt x="1" y="47"/>
                      <a:pt x="1" y="47"/>
                    </a:cubicBezTo>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7" name="Freeform 30">
                <a:extLst>
                  <a:ext uri="{FF2B5EF4-FFF2-40B4-BE49-F238E27FC236}">
                    <a16:creationId xmlns:a16="http://schemas.microsoft.com/office/drawing/2014/main" id="{5884A4CA-4CC5-48F1-8177-726AC11E8659}"/>
                  </a:ext>
                </a:extLst>
              </p:cNvPr>
              <p:cNvSpPr>
                <a:spLocks/>
              </p:cNvSpPr>
              <p:nvPr/>
            </p:nvSpPr>
            <p:spPr bwMode="auto">
              <a:xfrm>
                <a:off x="5767" y="1578"/>
                <a:ext cx="19" cy="18"/>
              </a:xfrm>
              <a:custGeom>
                <a:avLst/>
                <a:gdLst>
                  <a:gd name="T0" fmla="*/ 5 w 10"/>
                  <a:gd name="T1" fmla="*/ 0 h 9"/>
                  <a:gd name="T2" fmla="*/ 1 w 10"/>
                  <a:gd name="T3" fmla="*/ 6 h 9"/>
                  <a:gd name="T4" fmla="*/ 6 w 10"/>
                  <a:gd name="T5" fmla="*/ 9 h 9"/>
                  <a:gd name="T6" fmla="*/ 10 w 10"/>
                  <a:gd name="T7" fmla="*/ 8 h 9"/>
                  <a:gd name="T8" fmla="*/ 7 w 10"/>
                  <a:gd name="T9" fmla="*/ 2 h 9"/>
                  <a:gd name="T10" fmla="*/ 6 w 10"/>
                  <a:gd name="T11" fmla="*/ 0 h 9"/>
                  <a:gd name="T12" fmla="*/ 5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5" y="0"/>
                    </a:moveTo>
                    <a:cubicBezTo>
                      <a:pt x="3" y="1"/>
                      <a:pt x="0" y="4"/>
                      <a:pt x="1" y="6"/>
                    </a:cubicBezTo>
                    <a:cubicBezTo>
                      <a:pt x="2" y="8"/>
                      <a:pt x="5" y="9"/>
                      <a:pt x="6" y="9"/>
                    </a:cubicBezTo>
                    <a:cubicBezTo>
                      <a:pt x="7" y="9"/>
                      <a:pt x="9" y="9"/>
                      <a:pt x="10" y="8"/>
                    </a:cubicBezTo>
                    <a:cubicBezTo>
                      <a:pt x="10" y="7"/>
                      <a:pt x="7" y="6"/>
                      <a:pt x="7" y="2"/>
                    </a:cubicBezTo>
                    <a:cubicBezTo>
                      <a:pt x="7" y="1"/>
                      <a:pt x="7" y="0"/>
                      <a:pt x="6" y="0"/>
                    </a:cubicBezTo>
                    <a:cubicBezTo>
                      <a:pt x="6" y="0"/>
                      <a:pt x="6" y="0"/>
                      <a:pt x="5" y="0"/>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8" name="Freeform 31">
                <a:extLst>
                  <a:ext uri="{FF2B5EF4-FFF2-40B4-BE49-F238E27FC236}">
                    <a16:creationId xmlns:a16="http://schemas.microsoft.com/office/drawing/2014/main" id="{24D2A250-823C-7421-289A-2B375DC81A3C}"/>
                  </a:ext>
                </a:extLst>
              </p:cNvPr>
              <p:cNvSpPr>
                <a:spLocks/>
              </p:cNvSpPr>
              <p:nvPr/>
            </p:nvSpPr>
            <p:spPr bwMode="auto">
              <a:xfrm>
                <a:off x="5753" y="1594"/>
                <a:ext cx="12" cy="13"/>
              </a:xfrm>
              <a:custGeom>
                <a:avLst/>
                <a:gdLst>
                  <a:gd name="T0" fmla="*/ 3 w 6"/>
                  <a:gd name="T1" fmla="*/ 0 h 7"/>
                  <a:gd name="T2" fmla="*/ 0 w 6"/>
                  <a:gd name="T3" fmla="*/ 4 h 7"/>
                  <a:gd name="T4" fmla="*/ 1 w 6"/>
                  <a:gd name="T5" fmla="*/ 7 h 7"/>
                  <a:gd name="T6" fmla="*/ 3 w 6"/>
                  <a:gd name="T7" fmla="*/ 6 h 7"/>
                  <a:gd name="T8" fmla="*/ 6 w 6"/>
                  <a:gd name="T9" fmla="*/ 4 h 7"/>
                  <a:gd name="T10" fmla="*/ 5 w 6"/>
                  <a:gd name="T11" fmla="*/ 2 h 7"/>
                  <a:gd name="T12" fmla="*/ 6 w 6"/>
                  <a:gd name="T13" fmla="*/ 0 h 7"/>
                  <a:gd name="T14" fmla="*/ 3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3" y="0"/>
                    </a:moveTo>
                    <a:cubicBezTo>
                      <a:pt x="1" y="0"/>
                      <a:pt x="0" y="2"/>
                      <a:pt x="0" y="4"/>
                    </a:cubicBezTo>
                    <a:cubicBezTo>
                      <a:pt x="0" y="5"/>
                      <a:pt x="0" y="7"/>
                      <a:pt x="1" y="7"/>
                    </a:cubicBezTo>
                    <a:cubicBezTo>
                      <a:pt x="1" y="7"/>
                      <a:pt x="1" y="7"/>
                      <a:pt x="3" y="6"/>
                    </a:cubicBezTo>
                    <a:cubicBezTo>
                      <a:pt x="5" y="5"/>
                      <a:pt x="6" y="5"/>
                      <a:pt x="6" y="4"/>
                    </a:cubicBezTo>
                    <a:cubicBezTo>
                      <a:pt x="6" y="4"/>
                      <a:pt x="6" y="3"/>
                      <a:pt x="5" y="2"/>
                    </a:cubicBezTo>
                    <a:cubicBezTo>
                      <a:pt x="5" y="1"/>
                      <a:pt x="6" y="1"/>
                      <a:pt x="6" y="0"/>
                    </a:cubicBezTo>
                    <a:cubicBezTo>
                      <a:pt x="5" y="0"/>
                      <a:pt x="4" y="0"/>
                      <a:pt x="3" y="0"/>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49" name="Freeform 32">
                <a:extLst>
                  <a:ext uri="{FF2B5EF4-FFF2-40B4-BE49-F238E27FC236}">
                    <a16:creationId xmlns:a16="http://schemas.microsoft.com/office/drawing/2014/main" id="{D535BF82-3DF7-D900-4010-7AFFBBB65818}"/>
                  </a:ext>
                </a:extLst>
              </p:cNvPr>
              <p:cNvSpPr>
                <a:spLocks/>
              </p:cNvSpPr>
              <p:nvPr/>
            </p:nvSpPr>
            <p:spPr bwMode="auto">
              <a:xfrm>
                <a:off x="5566" y="1462"/>
                <a:ext cx="549" cy="802"/>
              </a:xfrm>
              <a:custGeom>
                <a:avLst/>
                <a:gdLst>
                  <a:gd name="T0" fmla="*/ 125 w 287"/>
                  <a:gd name="T1" fmla="*/ 401 h 419"/>
                  <a:gd name="T2" fmla="*/ 134 w 287"/>
                  <a:gd name="T3" fmla="*/ 417 h 419"/>
                  <a:gd name="T4" fmla="*/ 141 w 287"/>
                  <a:gd name="T5" fmla="*/ 408 h 419"/>
                  <a:gd name="T6" fmla="*/ 155 w 287"/>
                  <a:gd name="T7" fmla="*/ 387 h 419"/>
                  <a:gd name="T8" fmla="*/ 172 w 287"/>
                  <a:gd name="T9" fmla="*/ 362 h 419"/>
                  <a:gd name="T10" fmla="*/ 193 w 287"/>
                  <a:gd name="T11" fmla="*/ 350 h 419"/>
                  <a:gd name="T12" fmla="*/ 196 w 287"/>
                  <a:gd name="T13" fmla="*/ 327 h 419"/>
                  <a:gd name="T14" fmla="*/ 187 w 287"/>
                  <a:gd name="T15" fmla="*/ 305 h 419"/>
                  <a:gd name="T16" fmla="*/ 201 w 287"/>
                  <a:gd name="T17" fmla="*/ 297 h 419"/>
                  <a:gd name="T18" fmla="*/ 219 w 287"/>
                  <a:gd name="T19" fmla="*/ 296 h 419"/>
                  <a:gd name="T20" fmla="*/ 234 w 287"/>
                  <a:gd name="T21" fmla="*/ 297 h 419"/>
                  <a:gd name="T22" fmla="*/ 241 w 287"/>
                  <a:gd name="T23" fmla="*/ 292 h 419"/>
                  <a:gd name="T24" fmla="*/ 247 w 287"/>
                  <a:gd name="T25" fmla="*/ 259 h 419"/>
                  <a:gd name="T26" fmla="*/ 257 w 287"/>
                  <a:gd name="T27" fmla="*/ 223 h 419"/>
                  <a:gd name="T28" fmla="*/ 262 w 287"/>
                  <a:gd name="T29" fmla="*/ 189 h 419"/>
                  <a:gd name="T30" fmla="*/ 260 w 287"/>
                  <a:gd name="T31" fmla="*/ 160 h 419"/>
                  <a:gd name="T32" fmla="*/ 284 w 287"/>
                  <a:gd name="T33" fmla="*/ 118 h 419"/>
                  <a:gd name="T34" fmla="*/ 285 w 287"/>
                  <a:gd name="T35" fmla="*/ 56 h 419"/>
                  <a:gd name="T36" fmla="*/ 273 w 287"/>
                  <a:gd name="T37" fmla="*/ 22 h 419"/>
                  <a:gd name="T38" fmla="*/ 255 w 287"/>
                  <a:gd name="T39" fmla="*/ 25 h 419"/>
                  <a:gd name="T40" fmla="*/ 178 w 287"/>
                  <a:gd name="T41" fmla="*/ 10 h 419"/>
                  <a:gd name="T42" fmla="*/ 143 w 287"/>
                  <a:gd name="T43" fmla="*/ 0 h 419"/>
                  <a:gd name="T44" fmla="*/ 133 w 287"/>
                  <a:gd name="T45" fmla="*/ 20 h 419"/>
                  <a:gd name="T46" fmla="*/ 120 w 287"/>
                  <a:gd name="T47" fmla="*/ 37 h 419"/>
                  <a:gd name="T48" fmla="*/ 96 w 287"/>
                  <a:gd name="T49" fmla="*/ 55 h 419"/>
                  <a:gd name="T50" fmla="*/ 85 w 287"/>
                  <a:gd name="T51" fmla="*/ 82 h 419"/>
                  <a:gd name="T52" fmla="*/ 79 w 287"/>
                  <a:gd name="T53" fmla="*/ 109 h 419"/>
                  <a:gd name="T54" fmla="*/ 87 w 287"/>
                  <a:gd name="T55" fmla="*/ 124 h 419"/>
                  <a:gd name="T56" fmla="*/ 68 w 287"/>
                  <a:gd name="T57" fmla="*/ 147 h 419"/>
                  <a:gd name="T58" fmla="*/ 36 w 287"/>
                  <a:gd name="T59" fmla="*/ 137 h 419"/>
                  <a:gd name="T60" fmla="*/ 34 w 287"/>
                  <a:gd name="T61" fmla="*/ 146 h 419"/>
                  <a:gd name="T62" fmla="*/ 42 w 287"/>
                  <a:gd name="T63" fmla="*/ 174 h 419"/>
                  <a:gd name="T64" fmla="*/ 22 w 287"/>
                  <a:gd name="T65" fmla="*/ 186 h 419"/>
                  <a:gd name="T66" fmla="*/ 25 w 287"/>
                  <a:gd name="T67" fmla="*/ 213 h 419"/>
                  <a:gd name="T68" fmla="*/ 9 w 287"/>
                  <a:gd name="T69" fmla="*/ 209 h 419"/>
                  <a:gd name="T70" fmla="*/ 4 w 287"/>
                  <a:gd name="T71" fmla="*/ 230 h 419"/>
                  <a:gd name="T72" fmla="*/ 19 w 287"/>
                  <a:gd name="T73" fmla="*/ 244 h 419"/>
                  <a:gd name="T74" fmla="*/ 35 w 287"/>
                  <a:gd name="T75" fmla="*/ 253 h 419"/>
                  <a:gd name="T76" fmla="*/ 63 w 287"/>
                  <a:gd name="T77" fmla="*/ 282 h 419"/>
                  <a:gd name="T78" fmla="*/ 56 w 287"/>
                  <a:gd name="T79" fmla="*/ 323 h 419"/>
                  <a:gd name="T80" fmla="*/ 50 w 287"/>
                  <a:gd name="T81" fmla="*/ 340 h 419"/>
                  <a:gd name="T82" fmla="*/ 78 w 287"/>
                  <a:gd name="T83" fmla="*/ 378 h 419"/>
                  <a:gd name="T84" fmla="*/ 89 w 287"/>
                  <a:gd name="T85" fmla="*/ 381 h 419"/>
                  <a:gd name="T86" fmla="*/ 95 w 287"/>
                  <a:gd name="T87" fmla="*/ 379 h 419"/>
                  <a:gd name="T88" fmla="*/ 117 w 287"/>
                  <a:gd name="T89" fmla="*/ 38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419">
                    <a:moveTo>
                      <a:pt x="110" y="402"/>
                    </a:moveTo>
                    <a:cubicBezTo>
                      <a:pt x="114" y="403"/>
                      <a:pt x="118" y="402"/>
                      <a:pt x="120" y="401"/>
                    </a:cubicBezTo>
                    <a:cubicBezTo>
                      <a:pt x="122" y="401"/>
                      <a:pt x="123" y="400"/>
                      <a:pt x="125" y="401"/>
                    </a:cubicBezTo>
                    <a:cubicBezTo>
                      <a:pt x="126" y="401"/>
                      <a:pt x="127" y="401"/>
                      <a:pt x="129" y="403"/>
                    </a:cubicBezTo>
                    <a:cubicBezTo>
                      <a:pt x="132" y="405"/>
                      <a:pt x="134" y="407"/>
                      <a:pt x="135" y="410"/>
                    </a:cubicBezTo>
                    <a:cubicBezTo>
                      <a:pt x="136" y="414"/>
                      <a:pt x="133" y="416"/>
                      <a:pt x="134" y="417"/>
                    </a:cubicBezTo>
                    <a:cubicBezTo>
                      <a:pt x="135" y="419"/>
                      <a:pt x="138" y="418"/>
                      <a:pt x="140" y="417"/>
                    </a:cubicBezTo>
                    <a:cubicBezTo>
                      <a:pt x="142" y="416"/>
                      <a:pt x="146" y="415"/>
                      <a:pt x="146" y="413"/>
                    </a:cubicBezTo>
                    <a:cubicBezTo>
                      <a:pt x="146" y="412"/>
                      <a:pt x="143" y="411"/>
                      <a:pt x="141" y="408"/>
                    </a:cubicBezTo>
                    <a:cubicBezTo>
                      <a:pt x="140" y="407"/>
                      <a:pt x="140" y="404"/>
                      <a:pt x="141" y="402"/>
                    </a:cubicBezTo>
                    <a:cubicBezTo>
                      <a:pt x="143" y="398"/>
                      <a:pt x="148" y="400"/>
                      <a:pt x="151" y="396"/>
                    </a:cubicBezTo>
                    <a:cubicBezTo>
                      <a:pt x="154" y="392"/>
                      <a:pt x="152" y="389"/>
                      <a:pt x="155" y="387"/>
                    </a:cubicBezTo>
                    <a:cubicBezTo>
                      <a:pt x="158" y="385"/>
                      <a:pt x="161" y="388"/>
                      <a:pt x="164" y="386"/>
                    </a:cubicBezTo>
                    <a:cubicBezTo>
                      <a:pt x="167" y="385"/>
                      <a:pt x="166" y="381"/>
                      <a:pt x="167" y="376"/>
                    </a:cubicBezTo>
                    <a:cubicBezTo>
                      <a:pt x="168" y="368"/>
                      <a:pt x="169" y="363"/>
                      <a:pt x="172" y="362"/>
                    </a:cubicBezTo>
                    <a:cubicBezTo>
                      <a:pt x="174" y="362"/>
                      <a:pt x="175" y="365"/>
                      <a:pt x="179" y="365"/>
                    </a:cubicBezTo>
                    <a:cubicBezTo>
                      <a:pt x="182" y="365"/>
                      <a:pt x="184" y="362"/>
                      <a:pt x="187" y="359"/>
                    </a:cubicBezTo>
                    <a:cubicBezTo>
                      <a:pt x="189" y="357"/>
                      <a:pt x="190" y="354"/>
                      <a:pt x="193" y="350"/>
                    </a:cubicBezTo>
                    <a:cubicBezTo>
                      <a:pt x="196" y="344"/>
                      <a:pt x="196" y="343"/>
                      <a:pt x="196" y="342"/>
                    </a:cubicBezTo>
                    <a:cubicBezTo>
                      <a:pt x="195" y="339"/>
                      <a:pt x="192" y="339"/>
                      <a:pt x="191" y="336"/>
                    </a:cubicBezTo>
                    <a:cubicBezTo>
                      <a:pt x="190" y="333"/>
                      <a:pt x="194" y="332"/>
                      <a:pt x="196" y="327"/>
                    </a:cubicBezTo>
                    <a:cubicBezTo>
                      <a:pt x="197" y="323"/>
                      <a:pt x="196" y="317"/>
                      <a:pt x="192" y="314"/>
                    </a:cubicBezTo>
                    <a:cubicBezTo>
                      <a:pt x="190" y="312"/>
                      <a:pt x="187" y="313"/>
                      <a:pt x="185" y="311"/>
                    </a:cubicBezTo>
                    <a:cubicBezTo>
                      <a:pt x="184" y="309"/>
                      <a:pt x="185" y="305"/>
                      <a:pt x="187" y="305"/>
                    </a:cubicBezTo>
                    <a:cubicBezTo>
                      <a:pt x="189" y="304"/>
                      <a:pt x="191" y="307"/>
                      <a:pt x="194" y="306"/>
                    </a:cubicBezTo>
                    <a:cubicBezTo>
                      <a:pt x="196" y="306"/>
                      <a:pt x="199" y="305"/>
                      <a:pt x="200" y="303"/>
                    </a:cubicBezTo>
                    <a:cubicBezTo>
                      <a:pt x="201" y="301"/>
                      <a:pt x="199" y="300"/>
                      <a:pt x="201" y="297"/>
                    </a:cubicBezTo>
                    <a:cubicBezTo>
                      <a:pt x="202" y="296"/>
                      <a:pt x="203" y="295"/>
                      <a:pt x="206" y="293"/>
                    </a:cubicBezTo>
                    <a:cubicBezTo>
                      <a:pt x="208" y="292"/>
                      <a:pt x="209" y="292"/>
                      <a:pt x="209" y="292"/>
                    </a:cubicBezTo>
                    <a:cubicBezTo>
                      <a:pt x="213" y="291"/>
                      <a:pt x="214" y="294"/>
                      <a:pt x="219" y="296"/>
                    </a:cubicBezTo>
                    <a:cubicBezTo>
                      <a:pt x="220" y="296"/>
                      <a:pt x="222" y="296"/>
                      <a:pt x="225" y="296"/>
                    </a:cubicBezTo>
                    <a:cubicBezTo>
                      <a:pt x="231" y="297"/>
                      <a:pt x="236" y="297"/>
                      <a:pt x="236" y="297"/>
                    </a:cubicBezTo>
                    <a:cubicBezTo>
                      <a:pt x="236" y="297"/>
                      <a:pt x="234" y="297"/>
                      <a:pt x="234" y="297"/>
                    </a:cubicBezTo>
                    <a:cubicBezTo>
                      <a:pt x="234" y="296"/>
                      <a:pt x="237" y="295"/>
                      <a:pt x="242" y="293"/>
                    </a:cubicBezTo>
                    <a:cubicBezTo>
                      <a:pt x="242" y="293"/>
                      <a:pt x="242" y="293"/>
                      <a:pt x="242" y="293"/>
                    </a:cubicBezTo>
                    <a:cubicBezTo>
                      <a:pt x="241" y="293"/>
                      <a:pt x="241" y="292"/>
                      <a:pt x="241" y="292"/>
                    </a:cubicBezTo>
                    <a:cubicBezTo>
                      <a:pt x="239" y="288"/>
                      <a:pt x="242" y="283"/>
                      <a:pt x="243" y="280"/>
                    </a:cubicBezTo>
                    <a:cubicBezTo>
                      <a:pt x="247" y="274"/>
                      <a:pt x="251" y="273"/>
                      <a:pt x="252" y="269"/>
                    </a:cubicBezTo>
                    <a:cubicBezTo>
                      <a:pt x="252" y="266"/>
                      <a:pt x="250" y="265"/>
                      <a:pt x="247" y="259"/>
                    </a:cubicBezTo>
                    <a:cubicBezTo>
                      <a:pt x="243" y="252"/>
                      <a:pt x="241" y="249"/>
                      <a:pt x="242" y="245"/>
                    </a:cubicBezTo>
                    <a:cubicBezTo>
                      <a:pt x="243" y="241"/>
                      <a:pt x="246" y="241"/>
                      <a:pt x="253" y="231"/>
                    </a:cubicBezTo>
                    <a:cubicBezTo>
                      <a:pt x="256" y="226"/>
                      <a:pt x="257" y="225"/>
                      <a:pt x="257" y="223"/>
                    </a:cubicBezTo>
                    <a:cubicBezTo>
                      <a:pt x="257" y="220"/>
                      <a:pt x="256" y="219"/>
                      <a:pt x="254" y="213"/>
                    </a:cubicBezTo>
                    <a:cubicBezTo>
                      <a:pt x="251" y="206"/>
                      <a:pt x="250" y="202"/>
                      <a:pt x="250" y="201"/>
                    </a:cubicBezTo>
                    <a:cubicBezTo>
                      <a:pt x="252" y="194"/>
                      <a:pt x="262" y="193"/>
                      <a:pt x="262" y="189"/>
                    </a:cubicBezTo>
                    <a:cubicBezTo>
                      <a:pt x="262" y="187"/>
                      <a:pt x="261" y="186"/>
                      <a:pt x="258" y="183"/>
                    </a:cubicBezTo>
                    <a:cubicBezTo>
                      <a:pt x="253" y="178"/>
                      <a:pt x="252" y="179"/>
                      <a:pt x="251" y="177"/>
                    </a:cubicBezTo>
                    <a:cubicBezTo>
                      <a:pt x="249" y="172"/>
                      <a:pt x="255" y="164"/>
                      <a:pt x="260" y="160"/>
                    </a:cubicBezTo>
                    <a:cubicBezTo>
                      <a:pt x="267" y="153"/>
                      <a:pt x="272" y="154"/>
                      <a:pt x="275" y="148"/>
                    </a:cubicBezTo>
                    <a:cubicBezTo>
                      <a:pt x="276" y="145"/>
                      <a:pt x="275" y="143"/>
                      <a:pt x="276" y="138"/>
                    </a:cubicBezTo>
                    <a:cubicBezTo>
                      <a:pt x="277" y="129"/>
                      <a:pt x="281" y="127"/>
                      <a:pt x="284" y="118"/>
                    </a:cubicBezTo>
                    <a:cubicBezTo>
                      <a:pt x="286" y="112"/>
                      <a:pt x="284" y="114"/>
                      <a:pt x="286" y="87"/>
                    </a:cubicBezTo>
                    <a:cubicBezTo>
                      <a:pt x="286" y="76"/>
                      <a:pt x="287" y="74"/>
                      <a:pt x="286" y="68"/>
                    </a:cubicBezTo>
                    <a:cubicBezTo>
                      <a:pt x="285" y="63"/>
                      <a:pt x="284" y="61"/>
                      <a:pt x="285" y="56"/>
                    </a:cubicBezTo>
                    <a:cubicBezTo>
                      <a:pt x="285" y="50"/>
                      <a:pt x="287" y="48"/>
                      <a:pt x="286" y="44"/>
                    </a:cubicBezTo>
                    <a:cubicBezTo>
                      <a:pt x="286" y="38"/>
                      <a:pt x="282" y="34"/>
                      <a:pt x="280" y="32"/>
                    </a:cubicBezTo>
                    <a:cubicBezTo>
                      <a:pt x="276" y="26"/>
                      <a:pt x="278" y="30"/>
                      <a:pt x="273" y="22"/>
                    </a:cubicBezTo>
                    <a:cubicBezTo>
                      <a:pt x="273" y="22"/>
                      <a:pt x="273" y="22"/>
                      <a:pt x="273" y="22"/>
                    </a:cubicBezTo>
                    <a:cubicBezTo>
                      <a:pt x="273" y="24"/>
                      <a:pt x="272" y="24"/>
                      <a:pt x="269" y="24"/>
                    </a:cubicBezTo>
                    <a:cubicBezTo>
                      <a:pt x="265" y="25"/>
                      <a:pt x="260" y="25"/>
                      <a:pt x="255" y="25"/>
                    </a:cubicBezTo>
                    <a:cubicBezTo>
                      <a:pt x="244" y="25"/>
                      <a:pt x="232" y="23"/>
                      <a:pt x="221" y="25"/>
                    </a:cubicBezTo>
                    <a:cubicBezTo>
                      <a:pt x="214" y="26"/>
                      <a:pt x="210" y="27"/>
                      <a:pt x="204" y="20"/>
                    </a:cubicBezTo>
                    <a:cubicBezTo>
                      <a:pt x="198" y="14"/>
                      <a:pt x="189" y="7"/>
                      <a:pt x="178" y="10"/>
                    </a:cubicBezTo>
                    <a:cubicBezTo>
                      <a:pt x="172" y="11"/>
                      <a:pt x="165" y="13"/>
                      <a:pt x="159" y="14"/>
                    </a:cubicBezTo>
                    <a:cubicBezTo>
                      <a:pt x="158" y="15"/>
                      <a:pt x="157" y="13"/>
                      <a:pt x="157" y="13"/>
                    </a:cubicBezTo>
                    <a:cubicBezTo>
                      <a:pt x="154" y="7"/>
                      <a:pt x="145" y="6"/>
                      <a:pt x="143" y="0"/>
                    </a:cubicBezTo>
                    <a:cubicBezTo>
                      <a:pt x="142" y="1"/>
                      <a:pt x="141" y="5"/>
                      <a:pt x="138" y="7"/>
                    </a:cubicBezTo>
                    <a:cubicBezTo>
                      <a:pt x="136" y="8"/>
                      <a:pt x="135" y="9"/>
                      <a:pt x="134" y="10"/>
                    </a:cubicBezTo>
                    <a:cubicBezTo>
                      <a:pt x="132" y="13"/>
                      <a:pt x="134" y="15"/>
                      <a:pt x="133" y="20"/>
                    </a:cubicBezTo>
                    <a:cubicBezTo>
                      <a:pt x="132" y="22"/>
                      <a:pt x="131" y="25"/>
                      <a:pt x="129" y="30"/>
                    </a:cubicBezTo>
                    <a:cubicBezTo>
                      <a:pt x="127" y="33"/>
                      <a:pt x="127" y="34"/>
                      <a:pt x="126" y="35"/>
                    </a:cubicBezTo>
                    <a:cubicBezTo>
                      <a:pt x="124" y="36"/>
                      <a:pt x="122" y="36"/>
                      <a:pt x="120" y="37"/>
                    </a:cubicBezTo>
                    <a:cubicBezTo>
                      <a:pt x="118" y="39"/>
                      <a:pt x="118" y="40"/>
                      <a:pt x="116" y="42"/>
                    </a:cubicBezTo>
                    <a:cubicBezTo>
                      <a:pt x="114" y="45"/>
                      <a:pt x="112" y="45"/>
                      <a:pt x="107" y="48"/>
                    </a:cubicBezTo>
                    <a:cubicBezTo>
                      <a:pt x="102" y="50"/>
                      <a:pt x="98" y="52"/>
                      <a:pt x="96" y="55"/>
                    </a:cubicBezTo>
                    <a:cubicBezTo>
                      <a:pt x="92" y="59"/>
                      <a:pt x="94" y="60"/>
                      <a:pt x="90" y="67"/>
                    </a:cubicBezTo>
                    <a:cubicBezTo>
                      <a:pt x="87" y="71"/>
                      <a:pt x="85" y="72"/>
                      <a:pt x="85" y="75"/>
                    </a:cubicBezTo>
                    <a:cubicBezTo>
                      <a:pt x="85" y="77"/>
                      <a:pt x="85" y="78"/>
                      <a:pt x="85" y="82"/>
                    </a:cubicBezTo>
                    <a:cubicBezTo>
                      <a:pt x="85" y="83"/>
                      <a:pt x="85" y="85"/>
                      <a:pt x="84" y="88"/>
                    </a:cubicBezTo>
                    <a:cubicBezTo>
                      <a:pt x="81" y="95"/>
                      <a:pt x="79" y="96"/>
                      <a:pt x="78" y="100"/>
                    </a:cubicBezTo>
                    <a:cubicBezTo>
                      <a:pt x="78" y="104"/>
                      <a:pt x="78" y="106"/>
                      <a:pt x="79" y="109"/>
                    </a:cubicBezTo>
                    <a:cubicBezTo>
                      <a:pt x="80" y="113"/>
                      <a:pt x="80" y="116"/>
                      <a:pt x="83" y="118"/>
                    </a:cubicBezTo>
                    <a:cubicBezTo>
                      <a:pt x="85" y="120"/>
                      <a:pt x="87" y="121"/>
                      <a:pt x="87" y="123"/>
                    </a:cubicBezTo>
                    <a:cubicBezTo>
                      <a:pt x="88" y="124"/>
                      <a:pt x="87" y="124"/>
                      <a:pt x="87" y="124"/>
                    </a:cubicBezTo>
                    <a:cubicBezTo>
                      <a:pt x="86" y="130"/>
                      <a:pt x="83" y="135"/>
                      <a:pt x="83" y="135"/>
                    </a:cubicBezTo>
                    <a:cubicBezTo>
                      <a:pt x="78" y="144"/>
                      <a:pt x="78" y="145"/>
                      <a:pt x="76" y="146"/>
                    </a:cubicBezTo>
                    <a:cubicBezTo>
                      <a:pt x="73" y="147"/>
                      <a:pt x="70" y="147"/>
                      <a:pt x="68" y="147"/>
                    </a:cubicBezTo>
                    <a:cubicBezTo>
                      <a:pt x="65" y="147"/>
                      <a:pt x="64" y="146"/>
                      <a:pt x="58" y="144"/>
                    </a:cubicBezTo>
                    <a:cubicBezTo>
                      <a:pt x="51" y="141"/>
                      <a:pt x="48" y="140"/>
                      <a:pt x="46" y="139"/>
                    </a:cubicBezTo>
                    <a:cubicBezTo>
                      <a:pt x="44" y="139"/>
                      <a:pt x="40" y="138"/>
                      <a:pt x="36" y="137"/>
                    </a:cubicBezTo>
                    <a:cubicBezTo>
                      <a:pt x="33" y="137"/>
                      <a:pt x="35" y="137"/>
                      <a:pt x="33" y="137"/>
                    </a:cubicBezTo>
                    <a:cubicBezTo>
                      <a:pt x="33" y="137"/>
                      <a:pt x="33" y="137"/>
                      <a:pt x="33" y="137"/>
                    </a:cubicBezTo>
                    <a:cubicBezTo>
                      <a:pt x="31" y="141"/>
                      <a:pt x="34" y="145"/>
                      <a:pt x="34" y="146"/>
                    </a:cubicBezTo>
                    <a:cubicBezTo>
                      <a:pt x="35" y="150"/>
                      <a:pt x="38" y="151"/>
                      <a:pt x="38" y="154"/>
                    </a:cubicBezTo>
                    <a:cubicBezTo>
                      <a:pt x="39" y="157"/>
                      <a:pt x="37" y="158"/>
                      <a:pt x="37" y="161"/>
                    </a:cubicBezTo>
                    <a:cubicBezTo>
                      <a:pt x="36" y="168"/>
                      <a:pt x="42" y="169"/>
                      <a:pt x="42" y="174"/>
                    </a:cubicBezTo>
                    <a:cubicBezTo>
                      <a:pt x="41" y="178"/>
                      <a:pt x="35" y="181"/>
                      <a:pt x="31" y="183"/>
                    </a:cubicBezTo>
                    <a:cubicBezTo>
                      <a:pt x="28" y="184"/>
                      <a:pt x="27" y="185"/>
                      <a:pt x="25" y="186"/>
                    </a:cubicBezTo>
                    <a:cubicBezTo>
                      <a:pt x="23" y="186"/>
                      <a:pt x="22" y="186"/>
                      <a:pt x="22" y="186"/>
                    </a:cubicBezTo>
                    <a:cubicBezTo>
                      <a:pt x="21" y="188"/>
                      <a:pt x="23" y="190"/>
                      <a:pt x="24" y="194"/>
                    </a:cubicBezTo>
                    <a:cubicBezTo>
                      <a:pt x="25" y="198"/>
                      <a:pt x="24" y="199"/>
                      <a:pt x="25" y="205"/>
                    </a:cubicBezTo>
                    <a:cubicBezTo>
                      <a:pt x="25" y="210"/>
                      <a:pt x="26" y="211"/>
                      <a:pt x="25" y="213"/>
                    </a:cubicBezTo>
                    <a:cubicBezTo>
                      <a:pt x="23" y="217"/>
                      <a:pt x="18" y="218"/>
                      <a:pt x="16" y="217"/>
                    </a:cubicBezTo>
                    <a:cubicBezTo>
                      <a:pt x="15" y="216"/>
                      <a:pt x="17" y="214"/>
                      <a:pt x="15" y="211"/>
                    </a:cubicBezTo>
                    <a:cubicBezTo>
                      <a:pt x="14" y="209"/>
                      <a:pt x="10" y="208"/>
                      <a:pt x="9" y="209"/>
                    </a:cubicBezTo>
                    <a:cubicBezTo>
                      <a:pt x="7" y="210"/>
                      <a:pt x="9" y="212"/>
                      <a:pt x="8" y="215"/>
                    </a:cubicBezTo>
                    <a:cubicBezTo>
                      <a:pt x="7" y="218"/>
                      <a:pt x="3" y="218"/>
                      <a:pt x="2" y="220"/>
                    </a:cubicBezTo>
                    <a:cubicBezTo>
                      <a:pt x="0" y="224"/>
                      <a:pt x="3" y="229"/>
                      <a:pt x="4" y="230"/>
                    </a:cubicBezTo>
                    <a:cubicBezTo>
                      <a:pt x="6" y="232"/>
                      <a:pt x="7" y="233"/>
                      <a:pt x="7" y="235"/>
                    </a:cubicBezTo>
                    <a:cubicBezTo>
                      <a:pt x="8" y="237"/>
                      <a:pt x="6" y="239"/>
                      <a:pt x="7" y="240"/>
                    </a:cubicBezTo>
                    <a:cubicBezTo>
                      <a:pt x="7" y="241"/>
                      <a:pt x="14" y="244"/>
                      <a:pt x="19" y="244"/>
                    </a:cubicBezTo>
                    <a:cubicBezTo>
                      <a:pt x="18" y="245"/>
                      <a:pt x="18" y="245"/>
                      <a:pt x="18" y="245"/>
                    </a:cubicBezTo>
                    <a:cubicBezTo>
                      <a:pt x="20" y="244"/>
                      <a:pt x="24" y="244"/>
                      <a:pt x="27" y="245"/>
                    </a:cubicBezTo>
                    <a:cubicBezTo>
                      <a:pt x="30" y="246"/>
                      <a:pt x="30" y="248"/>
                      <a:pt x="35" y="253"/>
                    </a:cubicBezTo>
                    <a:cubicBezTo>
                      <a:pt x="40" y="257"/>
                      <a:pt x="42" y="256"/>
                      <a:pt x="46" y="260"/>
                    </a:cubicBezTo>
                    <a:cubicBezTo>
                      <a:pt x="47" y="261"/>
                      <a:pt x="49" y="262"/>
                      <a:pt x="53" y="268"/>
                    </a:cubicBezTo>
                    <a:cubicBezTo>
                      <a:pt x="59" y="275"/>
                      <a:pt x="61" y="278"/>
                      <a:pt x="63" y="282"/>
                    </a:cubicBezTo>
                    <a:cubicBezTo>
                      <a:pt x="65" y="284"/>
                      <a:pt x="69" y="291"/>
                      <a:pt x="71" y="299"/>
                    </a:cubicBezTo>
                    <a:cubicBezTo>
                      <a:pt x="73" y="308"/>
                      <a:pt x="74" y="322"/>
                      <a:pt x="69" y="324"/>
                    </a:cubicBezTo>
                    <a:cubicBezTo>
                      <a:pt x="66" y="325"/>
                      <a:pt x="63" y="321"/>
                      <a:pt x="56" y="323"/>
                    </a:cubicBezTo>
                    <a:cubicBezTo>
                      <a:pt x="54" y="323"/>
                      <a:pt x="53" y="323"/>
                      <a:pt x="52" y="324"/>
                    </a:cubicBezTo>
                    <a:cubicBezTo>
                      <a:pt x="50" y="327"/>
                      <a:pt x="53" y="330"/>
                      <a:pt x="52" y="335"/>
                    </a:cubicBezTo>
                    <a:cubicBezTo>
                      <a:pt x="52" y="336"/>
                      <a:pt x="51" y="338"/>
                      <a:pt x="50" y="340"/>
                    </a:cubicBezTo>
                    <a:cubicBezTo>
                      <a:pt x="47" y="345"/>
                      <a:pt x="46" y="346"/>
                      <a:pt x="46" y="348"/>
                    </a:cubicBezTo>
                    <a:cubicBezTo>
                      <a:pt x="46" y="349"/>
                      <a:pt x="45" y="352"/>
                      <a:pt x="49" y="357"/>
                    </a:cubicBezTo>
                    <a:cubicBezTo>
                      <a:pt x="58" y="369"/>
                      <a:pt x="79" y="373"/>
                      <a:pt x="78" y="378"/>
                    </a:cubicBezTo>
                    <a:cubicBezTo>
                      <a:pt x="78" y="379"/>
                      <a:pt x="78" y="378"/>
                      <a:pt x="78" y="379"/>
                    </a:cubicBezTo>
                    <a:cubicBezTo>
                      <a:pt x="78" y="380"/>
                      <a:pt x="78" y="380"/>
                      <a:pt x="78" y="380"/>
                    </a:cubicBezTo>
                    <a:cubicBezTo>
                      <a:pt x="81" y="381"/>
                      <a:pt x="87" y="382"/>
                      <a:pt x="89" y="381"/>
                    </a:cubicBezTo>
                    <a:cubicBezTo>
                      <a:pt x="89" y="380"/>
                      <a:pt x="89" y="379"/>
                      <a:pt x="90" y="377"/>
                    </a:cubicBezTo>
                    <a:cubicBezTo>
                      <a:pt x="90" y="371"/>
                      <a:pt x="93" y="367"/>
                      <a:pt x="94" y="367"/>
                    </a:cubicBezTo>
                    <a:cubicBezTo>
                      <a:pt x="95" y="367"/>
                      <a:pt x="92" y="373"/>
                      <a:pt x="95" y="379"/>
                    </a:cubicBezTo>
                    <a:cubicBezTo>
                      <a:pt x="96" y="380"/>
                      <a:pt x="98" y="384"/>
                      <a:pt x="102" y="385"/>
                    </a:cubicBezTo>
                    <a:cubicBezTo>
                      <a:pt x="105" y="386"/>
                      <a:pt x="107" y="384"/>
                      <a:pt x="112" y="385"/>
                    </a:cubicBezTo>
                    <a:cubicBezTo>
                      <a:pt x="113" y="386"/>
                      <a:pt x="115" y="387"/>
                      <a:pt x="117" y="389"/>
                    </a:cubicBezTo>
                    <a:cubicBezTo>
                      <a:pt x="117" y="389"/>
                      <a:pt x="119" y="392"/>
                      <a:pt x="117" y="394"/>
                    </a:cubicBezTo>
                    <a:cubicBezTo>
                      <a:pt x="116" y="396"/>
                      <a:pt x="113" y="403"/>
                      <a:pt x="110" y="402"/>
                    </a:cubicBezTo>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0" name="Freeform 33">
                <a:extLst>
                  <a:ext uri="{FF2B5EF4-FFF2-40B4-BE49-F238E27FC236}">
                    <a16:creationId xmlns:a16="http://schemas.microsoft.com/office/drawing/2014/main" id="{2ADCDD1E-2A58-9937-958E-3786E6E586DA}"/>
                  </a:ext>
                </a:extLst>
              </p:cNvPr>
              <p:cNvSpPr>
                <a:spLocks/>
              </p:cNvSpPr>
              <p:nvPr/>
            </p:nvSpPr>
            <p:spPr bwMode="auto">
              <a:xfrm>
                <a:off x="5715" y="2164"/>
                <a:ext cx="76" cy="71"/>
              </a:xfrm>
              <a:custGeom>
                <a:avLst/>
                <a:gdLst>
                  <a:gd name="T0" fmla="*/ 34 w 40"/>
                  <a:gd name="T1" fmla="*/ 34 h 37"/>
                  <a:gd name="T2" fmla="*/ 39 w 40"/>
                  <a:gd name="T3" fmla="*/ 27 h 37"/>
                  <a:gd name="T4" fmla="*/ 38 w 40"/>
                  <a:gd name="T5" fmla="*/ 22 h 37"/>
                  <a:gd name="T6" fmla="*/ 33 w 40"/>
                  <a:gd name="T7" fmla="*/ 18 h 37"/>
                  <a:gd name="T8" fmla="*/ 23 w 40"/>
                  <a:gd name="T9" fmla="*/ 18 h 37"/>
                  <a:gd name="T10" fmla="*/ 17 w 40"/>
                  <a:gd name="T11" fmla="*/ 12 h 37"/>
                  <a:gd name="T12" fmla="*/ 16 w 40"/>
                  <a:gd name="T13" fmla="*/ 0 h 37"/>
                  <a:gd name="T14" fmla="*/ 11 w 40"/>
                  <a:gd name="T15" fmla="*/ 10 h 37"/>
                  <a:gd name="T16" fmla="*/ 10 w 40"/>
                  <a:gd name="T17" fmla="*/ 13 h 37"/>
                  <a:gd name="T18" fmla="*/ 0 w 40"/>
                  <a:gd name="T19" fmla="*/ 13 h 37"/>
                  <a:gd name="T20" fmla="*/ 0 w 40"/>
                  <a:gd name="T21" fmla="*/ 13 h 37"/>
                  <a:gd name="T22" fmla="*/ 0 w 40"/>
                  <a:gd name="T23" fmla="*/ 15 h 37"/>
                  <a:gd name="T24" fmla="*/ 3 w 40"/>
                  <a:gd name="T25" fmla="*/ 19 h 37"/>
                  <a:gd name="T26" fmla="*/ 5 w 40"/>
                  <a:gd name="T27" fmla="*/ 27 h 37"/>
                  <a:gd name="T28" fmla="*/ 15 w 40"/>
                  <a:gd name="T29" fmla="*/ 32 h 37"/>
                  <a:gd name="T30" fmla="*/ 28 w 40"/>
                  <a:gd name="T31" fmla="*/ 35 h 37"/>
                  <a:gd name="T32" fmla="*/ 30 w 40"/>
                  <a:gd name="T33" fmla="*/ 36 h 37"/>
                  <a:gd name="T34" fmla="*/ 34 w 40"/>
                  <a:gd name="T3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7">
                    <a:moveTo>
                      <a:pt x="34" y="34"/>
                    </a:moveTo>
                    <a:cubicBezTo>
                      <a:pt x="37" y="35"/>
                      <a:pt x="38" y="29"/>
                      <a:pt x="39" y="27"/>
                    </a:cubicBezTo>
                    <a:cubicBezTo>
                      <a:pt x="40" y="25"/>
                      <a:pt x="39" y="22"/>
                      <a:pt x="38" y="22"/>
                    </a:cubicBezTo>
                    <a:cubicBezTo>
                      <a:pt x="37" y="20"/>
                      <a:pt x="35" y="19"/>
                      <a:pt x="33" y="18"/>
                    </a:cubicBezTo>
                    <a:cubicBezTo>
                      <a:pt x="29" y="17"/>
                      <a:pt x="27" y="19"/>
                      <a:pt x="23" y="18"/>
                    </a:cubicBezTo>
                    <a:cubicBezTo>
                      <a:pt x="19" y="17"/>
                      <a:pt x="17" y="13"/>
                      <a:pt x="17" y="12"/>
                    </a:cubicBezTo>
                    <a:cubicBezTo>
                      <a:pt x="14" y="6"/>
                      <a:pt x="17" y="0"/>
                      <a:pt x="16" y="0"/>
                    </a:cubicBezTo>
                    <a:cubicBezTo>
                      <a:pt x="15" y="0"/>
                      <a:pt x="12" y="4"/>
                      <a:pt x="11" y="10"/>
                    </a:cubicBezTo>
                    <a:cubicBezTo>
                      <a:pt x="11" y="11"/>
                      <a:pt x="11" y="13"/>
                      <a:pt x="10" y="13"/>
                    </a:cubicBezTo>
                    <a:cubicBezTo>
                      <a:pt x="9" y="15"/>
                      <a:pt x="3" y="14"/>
                      <a:pt x="0" y="13"/>
                    </a:cubicBezTo>
                    <a:cubicBezTo>
                      <a:pt x="0" y="13"/>
                      <a:pt x="0" y="13"/>
                      <a:pt x="0" y="13"/>
                    </a:cubicBezTo>
                    <a:cubicBezTo>
                      <a:pt x="0" y="13"/>
                      <a:pt x="0" y="15"/>
                      <a:pt x="0" y="15"/>
                    </a:cubicBezTo>
                    <a:cubicBezTo>
                      <a:pt x="1" y="17"/>
                      <a:pt x="2" y="18"/>
                      <a:pt x="3" y="19"/>
                    </a:cubicBezTo>
                    <a:cubicBezTo>
                      <a:pt x="5" y="22"/>
                      <a:pt x="4" y="25"/>
                      <a:pt x="5" y="27"/>
                    </a:cubicBezTo>
                    <a:cubicBezTo>
                      <a:pt x="6" y="29"/>
                      <a:pt x="9" y="30"/>
                      <a:pt x="15" y="32"/>
                    </a:cubicBezTo>
                    <a:cubicBezTo>
                      <a:pt x="22" y="35"/>
                      <a:pt x="26" y="36"/>
                      <a:pt x="28" y="35"/>
                    </a:cubicBezTo>
                    <a:cubicBezTo>
                      <a:pt x="29" y="35"/>
                      <a:pt x="30" y="35"/>
                      <a:pt x="30" y="36"/>
                    </a:cubicBezTo>
                    <a:cubicBezTo>
                      <a:pt x="31" y="37"/>
                      <a:pt x="34" y="34"/>
                      <a:pt x="34" y="35"/>
                    </a:cubicBezTo>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1" name="Freeform 34">
                <a:extLst>
                  <a:ext uri="{FF2B5EF4-FFF2-40B4-BE49-F238E27FC236}">
                    <a16:creationId xmlns:a16="http://schemas.microsoft.com/office/drawing/2014/main" id="{AFEA3CC5-8B21-1BD7-1FB8-67119FDCDDF6}"/>
                  </a:ext>
                </a:extLst>
              </p:cNvPr>
              <p:cNvSpPr>
                <a:spLocks/>
              </p:cNvSpPr>
              <p:nvPr/>
            </p:nvSpPr>
            <p:spPr bwMode="auto">
              <a:xfrm>
                <a:off x="5331" y="1335"/>
                <a:ext cx="323" cy="261"/>
              </a:xfrm>
              <a:custGeom>
                <a:avLst/>
                <a:gdLst>
                  <a:gd name="T0" fmla="*/ 169 w 169"/>
                  <a:gd name="T1" fmla="*/ 18 h 136"/>
                  <a:gd name="T2" fmla="*/ 165 w 169"/>
                  <a:gd name="T3" fmla="*/ 22 h 136"/>
                  <a:gd name="T4" fmla="*/ 157 w 169"/>
                  <a:gd name="T5" fmla="*/ 29 h 136"/>
                  <a:gd name="T6" fmla="*/ 152 w 169"/>
                  <a:gd name="T7" fmla="*/ 35 h 136"/>
                  <a:gd name="T8" fmla="*/ 144 w 169"/>
                  <a:gd name="T9" fmla="*/ 45 h 136"/>
                  <a:gd name="T10" fmla="*/ 145 w 169"/>
                  <a:gd name="T11" fmla="*/ 60 h 136"/>
                  <a:gd name="T12" fmla="*/ 130 w 169"/>
                  <a:gd name="T13" fmla="*/ 69 h 136"/>
                  <a:gd name="T14" fmla="*/ 123 w 169"/>
                  <a:gd name="T15" fmla="*/ 72 h 136"/>
                  <a:gd name="T16" fmla="*/ 119 w 169"/>
                  <a:gd name="T17" fmla="*/ 76 h 136"/>
                  <a:gd name="T18" fmla="*/ 115 w 169"/>
                  <a:gd name="T19" fmla="*/ 89 h 136"/>
                  <a:gd name="T20" fmla="*/ 112 w 169"/>
                  <a:gd name="T21" fmla="*/ 100 h 136"/>
                  <a:gd name="T22" fmla="*/ 113 w 169"/>
                  <a:gd name="T23" fmla="*/ 108 h 136"/>
                  <a:gd name="T24" fmla="*/ 109 w 169"/>
                  <a:gd name="T25" fmla="*/ 111 h 136"/>
                  <a:gd name="T26" fmla="*/ 99 w 169"/>
                  <a:gd name="T27" fmla="*/ 111 h 136"/>
                  <a:gd name="T28" fmla="*/ 96 w 169"/>
                  <a:gd name="T29" fmla="*/ 114 h 136"/>
                  <a:gd name="T30" fmla="*/ 95 w 169"/>
                  <a:gd name="T31" fmla="*/ 121 h 136"/>
                  <a:gd name="T32" fmla="*/ 103 w 169"/>
                  <a:gd name="T33" fmla="*/ 119 h 136"/>
                  <a:gd name="T34" fmla="*/ 104 w 169"/>
                  <a:gd name="T35" fmla="*/ 128 h 136"/>
                  <a:gd name="T36" fmla="*/ 99 w 169"/>
                  <a:gd name="T37" fmla="*/ 131 h 136"/>
                  <a:gd name="T38" fmla="*/ 80 w 169"/>
                  <a:gd name="T39" fmla="*/ 133 h 136"/>
                  <a:gd name="T40" fmla="*/ 76 w 169"/>
                  <a:gd name="T41" fmla="*/ 124 h 136"/>
                  <a:gd name="T42" fmla="*/ 70 w 169"/>
                  <a:gd name="T43" fmla="*/ 116 h 136"/>
                  <a:gd name="T44" fmla="*/ 59 w 169"/>
                  <a:gd name="T45" fmla="*/ 123 h 136"/>
                  <a:gd name="T46" fmla="*/ 62 w 169"/>
                  <a:gd name="T47" fmla="*/ 118 h 136"/>
                  <a:gd name="T48" fmla="*/ 58 w 169"/>
                  <a:gd name="T49" fmla="*/ 115 h 136"/>
                  <a:gd name="T50" fmla="*/ 52 w 169"/>
                  <a:gd name="T51" fmla="*/ 108 h 136"/>
                  <a:gd name="T52" fmla="*/ 50 w 169"/>
                  <a:gd name="T53" fmla="*/ 103 h 136"/>
                  <a:gd name="T54" fmla="*/ 42 w 169"/>
                  <a:gd name="T55" fmla="*/ 99 h 136"/>
                  <a:gd name="T56" fmla="*/ 37 w 169"/>
                  <a:gd name="T57" fmla="*/ 96 h 136"/>
                  <a:gd name="T58" fmla="*/ 28 w 169"/>
                  <a:gd name="T59" fmla="*/ 95 h 136"/>
                  <a:gd name="T60" fmla="*/ 28 w 169"/>
                  <a:gd name="T61" fmla="*/ 90 h 136"/>
                  <a:gd name="T62" fmla="*/ 27 w 169"/>
                  <a:gd name="T63" fmla="*/ 83 h 136"/>
                  <a:gd name="T64" fmla="*/ 18 w 169"/>
                  <a:gd name="T65" fmla="*/ 85 h 136"/>
                  <a:gd name="T66" fmla="*/ 13 w 169"/>
                  <a:gd name="T67" fmla="*/ 78 h 136"/>
                  <a:gd name="T68" fmla="*/ 27 w 169"/>
                  <a:gd name="T69" fmla="*/ 71 h 136"/>
                  <a:gd name="T70" fmla="*/ 38 w 169"/>
                  <a:gd name="T71" fmla="*/ 76 h 136"/>
                  <a:gd name="T72" fmla="*/ 46 w 169"/>
                  <a:gd name="T73" fmla="*/ 74 h 136"/>
                  <a:gd name="T74" fmla="*/ 44 w 169"/>
                  <a:gd name="T75" fmla="*/ 68 h 136"/>
                  <a:gd name="T76" fmla="*/ 34 w 169"/>
                  <a:gd name="T77" fmla="*/ 64 h 136"/>
                  <a:gd name="T78" fmla="*/ 27 w 169"/>
                  <a:gd name="T79" fmla="*/ 55 h 136"/>
                  <a:gd name="T80" fmla="*/ 28 w 169"/>
                  <a:gd name="T81" fmla="*/ 45 h 136"/>
                  <a:gd name="T82" fmla="*/ 27 w 169"/>
                  <a:gd name="T83" fmla="*/ 40 h 136"/>
                  <a:gd name="T84" fmla="*/ 18 w 169"/>
                  <a:gd name="T85" fmla="*/ 39 h 136"/>
                  <a:gd name="T86" fmla="*/ 3 w 169"/>
                  <a:gd name="T87" fmla="*/ 45 h 136"/>
                  <a:gd name="T88" fmla="*/ 3 w 169"/>
                  <a:gd name="T89" fmla="*/ 45 h 136"/>
                  <a:gd name="T90" fmla="*/ 1 w 169"/>
                  <a:gd name="T91" fmla="*/ 38 h 136"/>
                  <a:gd name="T92" fmla="*/ 1 w 169"/>
                  <a:gd name="T93" fmla="*/ 33 h 136"/>
                  <a:gd name="T94" fmla="*/ 12 w 169"/>
                  <a:gd name="T95" fmla="*/ 28 h 136"/>
                  <a:gd name="T96" fmla="*/ 19 w 169"/>
                  <a:gd name="T97" fmla="*/ 25 h 136"/>
                  <a:gd name="T98" fmla="*/ 29 w 169"/>
                  <a:gd name="T99" fmla="*/ 22 h 136"/>
                  <a:gd name="T100" fmla="*/ 31 w 169"/>
                  <a:gd name="T101" fmla="*/ 14 h 136"/>
                  <a:gd name="T102" fmla="*/ 40 w 169"/>
                  <a:gd name="T103" fmla="*/ 9 h 136"/>
                  <a:gd name="T104" fmla="*/ 68 w 169"/>
                  <a:gd name="T105" fmla="*/ 5 h 136"/>
                  <a:gd name="T106" fmla="*/ 98 w 169"/>
                  <a:gd name="T107" fmla="*/ 18 h 136"/>
                  <a:gd name="T108" fmla="*/ 148 w 169"/>
                  <a:gd name="T109" fmla="*/ 13 h 136"/>
                  <a:gd name="T110" fmla="*/ 164 w 169"/>
                  <a:gd name="T111" fmla="*/ 15 h 136"/>
                  <a:gd name="T112" fmla="*/ 169 w 169"/>
                  <a:gd name="T113" fmla="*/ 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36">
                    <a:moveTo>
                      <a:pt x="169" y="18"/>
                    </a:moveTo>
                    <a:cubicBezTo>
                      <a:pt x="167" y="21"/>
                      <a:pt x="167" y="20"/>
                      <a:pt x="165" y="22"/>
                    </a:cubicBezTo>
                    <a:cubicBezTo>
                      <a:pt x="162" y="24"/>
                      <a:pt x="160" y="25"/>
                      <a:pt x="157" y="29"/>
                    </a:cubicBezTo>
                    <a:cubicBezTo>
                      <a:pt x="155" y="31"/>
                      <a:pt x="155" y="32"/>
                      <a:pt x="152" y="35"/>
                    </a:cubicBezTo>
                    <a:cubicBezTo>
                      <a:pt x="147" y="42"/>
                      <a:pt x="145" y="42"/>
                      <a:pt x="144" y="45"/>
                    </a:cubicBezTo>
                    <a:cubicBezTo>
                      <a:pt x="141" y="51"/>
                      <a:pt x="147" y="54"/>
                      <a:pt x="145" y="60"/>
                    </a:cubicBezTo>
                    <a:cubicBezTo>
                      <a:pt x="142" y="66"/>
                      <a:pt x="132" y="69"/>
                      <a:pt x="130" y="69"/>
                    </a:cubicBezTo>
                    <a:cubicBezTo>
                      <a:pt x="129" y="70"/>
                      <a:pt x="126" y="70"/>
                      <a:pt x="123" y="72"/>
                    </a:cubicBezTo>
                    <a:cubicBezTo>
                      <a:pt x="122" y="73"/>
                      <a:pt x="120" y="74"/>
                      <a:pt x="119" y="76"/>
                    </a:cubicBezTo>
                    <a:cubicBezTo>
                      <a:pt x="116" y="80"/>
                      <a:pt x="117" y="82"/>
                      <a:pt x="115" y="89"/>
                    </a:cubicBezTo>
                    <a:cubicBezTo>
                      <a:pt x="113" y="96"/>
                      <a:pt x="111" y="96"/>
                      <a:pt x="112" y="100"/>
                    </a:cubicBezTo>
                    <a:cubicBezTo>
                      <a:pt x="112" y="103"/>
                      <a:pt x="114" y="105"/>
                      <a:pt x="113" y="108"/>
                    </a:cubicBezTo>
                    <a:cubicBezTo>
                      <a:pt x="113" y="109"/>
                      <a:pt x="111" y="111"/>
                      <a:pt x="109" y="111"/>
                    </a:cubicBezTo>
                    <a:cubicBezTo>
                      <a:pt x="105" y="113"/>
                      <a:pt x="102" y="109"/>
                      <a:pt x="99" y="111"/>
                    </a:cubicBezTo>
                    <a:cubicBezTo>
                      <a:pt x="97" y="112"/>
                      <a:pt x="96" y="113"/>
                      <a:pt x="96" y="114"/>
                    </a:cubicBezTo>
                    <a:cubicBezTo>
                      <a:pt x="94" y="116"/>
                      <a:pt x="94" y="120"/>
                      <a:pt x="95" y="121"/>
                    </a:cubicBezTo>
                    <a:cubicBezTo>
                      <a:pt x="97" y="122"/>
                      <a:pt x="100" y="118"/>
                      <a:pt x="103" y="119"/>
                    </a:cubicBezTo>
                    <a:cubicBezTo>
                      <a:pt x="105" y="119"/>
                      <a:pt x="106" y="124"/>
                      <a:pt x="104" y="128"/>
                    </a:cubicBezTo>
                    <a:cubicBezTo>
                      <a:pt x="103" y="129"/>
                      <a:pt x="102" y="130"/>
                      <a:pt x="99" y="131"/>
                    </a:cubicBezTo>
                    <a:cubicBezTo>
                      <a:pt x="90" y="134"/>
                      <a:pt x="84" y="136"/>
                      <a:pt x="80" y="133"/>
                    </a:cubicBezTo>
                    <a:cubicBezTo>
                      <a:pt x="79" y="132"/>
                      <a:pt x="79" y="131"/>
                      <a:pt x="76" y="124"/>
                    </a:cubicBezTo>
                    <a:cubicBezTo>
                      <a:pt x="73" y="119"/>
                      <a:pt x="72" y="116"/>
                      <a:pt x="70" y="116"/>
                    </a:cubicBezTo>
                    <a:cubicBezTo>
                      <a:pt x="66" y="115"/>
                      <a:pt x="60" y="124"/>
                      <a:pt x="59" y="123"/>
                    </a:cubicBezTo>
                    <a:cubicBezTo>
                      <a:pt x="59" y="123"/>
                      <a:pt x="63" y="120"/>
                      <a:pt x="62" y="118"/>
                    </a:cubicBezTo>
                    <a:cubicBezTo>
                      <a:pt x="61" y="117"/>
                      <a:pt x="60" y="117"/>
                      <a:pt x="58" y="115"/>
                    </a:cubicBezTo>
                    <a:cubicBezTo>
                      <a:pt x="55" y="113"/>
                      <a:pt x="54" y="110"/>
                      <a:pt x="52" y="108"/>
                    </a:cubicBezTo>
                    <a:cubicBezTo>
                      <a:pt x="50" y="104"/>
                      <a:pt x="51" y="104"/>
                      <a:pt x="50" y="103"/>
                    </a:cubicBezTo>
                    <a:cubicBezTo>
                      <a:pt x="49" y="102"/>
                      <a:pt x="48" y="101"/>
                      <a:pt x="42" y="99"/>
                    </a:cubicBezTo>
                    <a:cubicBezTo>
                      <a:pt x="39" y="97"/>
                      <a:pt x="38" y="97"/>
                      <a:pt x="37" y="96"/>
                    </a:cubicBezTo>
                    <a:cubicBezTo>
                      <a:pt x="32" y="95"/>
                      <a:pt x="30" y="97"/>
                      <a:pt x="28" y="95"/>
                    </a:cubicBezTo>
                    <a:cubicBezTo>
                      <a:pt x="28" y="94"/>
                      <a:pt x="28" y="93"/>
                      <a:pt x="28" y="90"/>
                    </a:cubicBezTo>
                    <a:cubicBezTo>
                      <a:pt x="28" y="86"/>
                      <a:pt x="28" y="84"/>
                      <a:pt x="27" y="83"/>
                    </a:cubicBezTo>
                    <a:cubicBezTo>
                      <a:pt x="25" y="82"/>
                      <a:pt x="22" y="86"/>
                      <a:pt x="18" y="85"/>
                    </a:cubicBezTo>
                    <a:cubicBezTo>
                      <a:pt x="15" y="85"/>
                      <a:pt x="12" y="81"/>
                      <a:pt x="13" y="78"/>
                    </a:cubicBezTo>
                    <a:cubicBezTo>
                      <a:pt x="13" y="73"/>
                      <a:pt x="21" y="70"/>
                      <a:pt x="27" y="71"/>
                    </a:cubicBezTo>
                    <a:cubicBezTo>
                      <a:pt x="32" y="72"/>
                      <a:pt x="32" y="75"/>
                      <a:pt x="38" y="76"/>
                    </a:cubicBezTo>
                    <a:cubicBezTo>
                      <a:pt x="40" y="76"/>
                      <a:pt x="45" y="76"/>
                      <a:pt x="46" y="74"/>
                    </a:cubicBezTo>
                    <a:cubicBezTo>
                      <a:pt x="47" y="72"/>
                      <a:pt x="46" y="69"/>
                      <a:pt x="44" y="68"/>
                    </a:cubicBezTo>
                    <a:cubicBezTo>
                      <a:pt x="41" y="65"/>
                      <a:pt x="38" y="66"/>
                      <a:pt x="34" y="64"/>
                    </a:cubicBezTo>
                    <a:cubicBezTo>
                      <a:pt x="33" y="63"/>
                      <a:pt x="28" y="60"/>
                      <a:pt x="27" y="55"/>
                    </a:cubicBezTo>
                    <a:cubicBezTo>
                      <a:pt x="27" y="52"/>
                      <a:pt x="29" y="51"/>
                      <a:pt x="28" y="45"/>
                    </a:cubicBezTo>
                    <a:cubicBezTo>
                      <a:pt x="28" y="43"/>
                      <a:pt x="28" y="42"/>
                      <a:pt x="27" y="40"/>
                    </a:cubicBezTo>
                    <a:cubicBezTo>
                      <a:pt x="24" y="38"/>
                      <a:pt x="20" y="39"/>
                      <a:pt x="18" y="39"/>
                    </a:cubicBezTo>
                    <a:cubicBezTo>
                      <a:pt x="12" y="40"/>
                      <a:pt x="5" y="43"/>
                      <a:pt x="3" y="45"/>
                    </a:cubicBezTo>
                    <a:cubicBezTo>
                      <a:pt x="3" y="45"/>
                      <a:pt x="3" y="45"/>
                      <a:pt x="3" y="45"/>
                    </a:cubicBezTo>
                    <a:cubicBezTo>
                      <a:pt x="2" y="45"/>
                      <a:pt x="1" y="43"/>
                      <a:pt x="1" y="38"/>
                    </a:cubicBezTo>
                    <a:cubicBezTo>
                      <a:pt x="0" y="36"/>
                      <a:pt x="0" y="35"/>
                      <a:pt x="1" y="33"/>
                    </a:cubicBezTo>
                    <a:cubicBezTo>
                      <a:pt x="2" y="31"/>
                      <a:pt x="4" y="31"/>
                      <a:pt x="12" y="28"/>
                    </a:cubicBezTo>
                    <a:cubicBezTo>
                      <a:pt x="17" y="26"/>
                      <a:pt x="19" y="25"/>
                      <a:pt x="19" y="25"/>
                    </a:cubicBezTo>
                    <a:cubicBezTo>
                      <a:pt x="27" y="23"/>
                      <a:pt x="28" y="23"/>
                      <a:pt x="29" y="22"/>
                    </a:cubicBezTo>
                    <a:cubicBezTo>
                      <a:pt x="30" y="21"/>
                      <a:pt x="30" y="20"/>
                      <a:pt x="31" y="14"/>
                    </a:cubicBezTo>
                    <a:cubicBezTo>
                      <a:pt x="34" y="14"/>
                      <a:pt x="37" y="13"/>
                      <a:pt x="40" y="9"/>
                    </a:cubicBezTo>
                    <a:cubicBezTo>
                      <a:pt x="48" y="0"/>
                      <a:pt x="59" y="3"/>
                      <a:pt x="68" y="5"/>
                    </a:cubicBezTo>
                    <a:cubicBezTo>
                      <a:pt x="78" y="6"/>
                      <a:pt x="88" y="14"/>
                      <a:pt x="98" y="18"/>
                    </a:cubicBezTo>
                    <a:cubicBezTo>
                      <a:pt x="115" y="25"/>
                      <a:pt x="132" y="22"/>
                      <a:pt x="148" y="13"/>
                    </a:cubicBezTo>
                    <a:cubicBezTo>
                      <a:pt x="154" y="9"/>
                      <a:pt x="158" y="7"/>
                      <a:pt x="164" y="15"/>
                    </a:cubicBezTo>
                    <a:cubicBezTo>
                      <a:pt x="165" y="16"/>
                      <a:pt x="167" y="17"/>
                      <a:pt x="169" y="18"/>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2" name="Freeform 35">
                <a:extLst>
                  <a:ext uri="{FF2B5EF4-FFF2-40B4-BE49-F238E27FC236}">
                    <a16:creationId xmlns:a16="http://schemas.microsoft.com/office/drawing/2014/main" id="{E9214BF8-0CA4-D031-DB3F-2E50A49C0103}"/>
                  </a:ext>
                </a:extLst>
              </p:cNvPr>
              <p:cNvSpPr>
                <a:spLocks/>
              </p:cNvSpPr>
              <p:nvPr/>
            </p:nvSpPr>
            <p:spPr bwMode="auto">
              <a:xfrm>
                <a:off x="5440" y="1510"/>
                <a:ext cx="63" cy="45"/>
              </a:xfrm>
              <a:custGeom>
                <a:avLst/>
                <a:gdLst>
                  <a:gd name="T0" fmla="*/ 2 w 33"/>
                  <a:gd name="T1" fmla="*/ 1 h 24"/>
                  <a:gd name="T2" fmla="*/ 0 w 33"/>
                  <a:gd name="T3" fmla="*/ 6 h 24"/>
                  <a:gd name="T4" fmla="*/ 3 w 33"/>
                  <a:gd name="T5" fmla="*/ 12 h 24"/>
                  <a:gd name="T6" fmla="*/ 11 w 33"/>
                  <a:gd name="T7" fmla="*/ 17 h 24"/>
                  <a:gd name="T8" fmla="*/ 14 w 33"/>
                  <a:gd name="T9" fmla="*/ 20 h 24"/>
                  <a:gd name="T10" fmla="*/ 29 w 33"/>
                  <a:gd name="T11" fmla="*/ 20 h 24"/>
                  <a:gd name="T12" fmla="*/ 30 w 33"/>
                  <a:gd name="T13" fmla="*/ 14 h 24"/>
                  <a:gd name="T14" fmla="*/ 32 w 33"/>
                  <a:gd name="T15" fmla="*/ 9 h 24"/>
                  <a:gd name="T16" fmla="*/ 27 w 33"/>
                  <a:gd name="T17" fmla="*/ 7 h 24"/>
                  <a:gd name="T18" fmla="*/ 16 w 33"/>
                  <a:gd name="T19" fmla="*/ 6 h 24"/>
                  <a:gd name="T20" fmla="*/ 9 w 33"/>
                  <a:gd name="T21" fmla="*/ 1 h 24"/>
                  <a:gd name="T22" fmla="*/ 7 w 33"/>
                  <a:gd name="T23" fmla="*/ 0 h 24"/>
                  <a:gd name="T24" fmla="*/ 2 w 33"/>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4">
                    <a:moveTo>
                      <a:pt x="2" y="1"/>
                    </a:moveTo>
                    <a:cubicBezTo>
                      <a:pt x="0" y="3"/>
                      <a:pt x="0" y="6"/>
                      <a:pt x="0" y="6"/>
                    </a:cubicBezTo>
                    <a:cubicBezTo>
                      <a:pt x="1" y="9"/>
                      <a:pt x="2" y="11"/>
                      <a:pt x="3" y="12"/>
                    </a:cubicBezTo>
                    <a:cubicBezTo>
                      <a:pt x="6" y="15"/>
                      <a:pt x="8" y="14"/>
                      <a:pt x="11" y="17"/>
                    </a:cubicBezTo>
                    <a:cubicBezTo>
                      <a:pt x="13" y="19"/>
                      <a:pt x="13" y="19"/>
                      <a:pt x="14" y="20"/>
                    </a:cubicBezTo>
                    <a:cubicBezTo>
                      <a:pt x="19" y="24"/>
                      <a:pt x="27" y="24"/>
                      <a:pt x="29" y="20"/>
                    </a:cubicBezTo>
                    <a:cubicBezTo>
                      <a:pt x="30" y="18"/>
                      <a:pt x="28" y="17"/>
                      <a:pt x="30" y="14"/>
                    </a:cubicBezTo>
                    <a:cubicBezTo>
                      <a:pt x="31" y="11"/>
                      <a:pt x="33" y="10"/>
                      <a:pt x="32" y="9"/>
                    </a:cubicBezTo>
                    <a:cubicBezTo>
                      <a:pt x="32" y="8"/>
                      <a:pt x="31" y="7"/>
                      <a:pt x="27" y="7"/>
                    </a:cubicBezTo>
                    <a:cubicBezTo>
                      <a:pt x="19" y="6"/>
                      <a:pt x="19" y="7"/>
                      <a:pt x="16" y="6"/>
                    </a:cubicBezTo>
                    <a:cubicBezTo>
                      <a:pt x="14" y="5"/>
                      <a:pt x="11" y="4"/>
                      <a:pt x="9" y="1"/>
                    </a:cubicBezTo>
                    <a:cubicBezTo>
                      <a:pt x="9" y="1"/>
                      <a:pt x="8" y="0"/>
                      <a:pt x="7" y="0"/>
                    </a:cubicBezTo>
                    <a:cubicBezTo>
                      <a:pt x="5" y="0"/>
                      <a:pt x="4" y="0"/>
                      <a:pt x="2" y="1"/>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3" name="Freeform 36">
                <a:extLst>
                  <a:ext uri="{FF2B5EF4-FFF2-40B4-BE49-F238E27FC236}">
                    <a16:creationId xmlns:a16="http://schemas.microsoft.com/office/drawing/2014/main" id="{7E15DDBC-FB13-D23F-039D-56E04D6833FF}"/>
                  </a:ext>
                </a:extLst>
              </p:cNvPr>
              <p:cNvSpPr>
                <a:spLocks/>
              </p:cNvSpPr>
              <p:nvPr/>
            </p:nvSpPr>
            <p:spPr bwMode="auto">
              <a:xfrm>
                <a:off x="5510" y="1368"/>
                <a:ext cx="327" cy="375"/>
              </a:xfrm>
              <a:custGeom>
                <a:avLst/>
                <a:gdLst>
                  <a:gd name="T0" fmla="*/ 64 w 171"/>
                  <a:gd name="T1" fmla="*/ 186 h 196"/>
                  <a:gd name="T2" fmla="*/ 86 w 171"/>
                  <a:gd name="T3" fmla="*/ 193 h 196"/>
                  <a:gd name="T4" fmla="*/ 104 w 171"/>
                  <a:gd name="T5" fmla="*/ 195 h 196"/>
                  <a:gd name="T6" fmla="*/ 116 w 171"/>
                  <a:gd name="T7" fmla="*/ 173 h 196"/>
                  <a:gd name="T8" fmla="*/ 112 w 171"/>
                  <a:gd name="T9" fmla="*/ 167 h 196"/>
                  <a:gd name="T10" fmla="*/ 107 w 171"/>
                  <a:gd name="T11" fmla="*/ 149 h 196"/>
                  <a:gd name="T12" fmla="*/ 114 w 171"/>
                  <a:gd name="T13" fmla="*/ 131 h 196"/>
                  <a:gd name="T14" fmla="*/ 119 w 171"/>
                  <a:gd name="T15" fmla="*/ 116 h 196"/>
                  <a:gd name="T16" fmla="*/ 136 w 171"/>
                  <a:gd name="T17" fmla="*/ 97 h 196"/>
                  <a:gd name="T18" fmla="*/ 148 w 171"/>
                  <a:gd name="T19" fmla="*/ 86 h 196"/>
                  <a:gd name="T20" fmla="*/ 157 w 171"/>
                  <a:gd name="T21" fmla="*/ 79 h 196"/>
                  <a:gd name="T22" fmla="*/ 163 w 171"/>
                  <a:gd name="T23" fmla="*/ 59 h 196"/>
                  <a:gd name="T24" fmla="*/ 170 w 171"/>
                  <a:gd name="T25" fmla="*/ 53 h 196"/>
                  <a:gd name="T26" fmla="*/ 165 w 171"/>
                  <a:gd name="T27" fmla="*/ 46 h 196"/>
                  <a:gd name="T28" fmla="*/ 122 w 171"/>
                  <a:gd name="T29" fmla="*/ 35 h 196"/>
                  <a:gd name="T30" fmla="*/ 106 w 171"/>
                  <a:gd name="T31" fmla="*/ 37 h 196"/>
                  <a:gd name="T32" fmla="*/ 107 w 171"/>
                  <a:gd name="T33" fmla="*/ 27 h 196"/>
                  <a:gd name="T34" fmla="*/ 85 w 171"/>
                  <a:gd name="T35" fmla="*/ 3 h 196"/>
                  <a:gd name="T36" fmla="*/ 74 w 171"/>
                  <a:gd name="T37" fmla="*/ 0 h 196"/>
                  <a:gd name="T38" fmla="*/ 63 w 171"/>
                  <a:gd name="T39" fmla="*/ 12 h 196"/>
                  <a:gd name="T40" fmla="*/ 50 w 171"/>
                  <a:gd name="T41" fmla="*/ 28 h 196"/>
                  <a:gd name="T42" fmla="*/ 36 w 171"/>
                  <a:gd name="T43" fmla="*/ 53 h 196"/>
                  <a:gd name="T44" fmla="*/ 25 w 171"/>
                  <a:gd name="T45" fmla="*/ 60 h 196"/>
                  <a:gd name="T46" fmla="*/ 18 w 171"/>
                  <a:gd name="T47" fmla="*/ 83 h 196"/>
                  <a:gd name="T48" fmla="*/ 15 w 171"/>
                  <a:gd name="T49" fmla="*/ 95 h 196"/>
                  <a:gd name="T50" fmla="*/ 2 w 171"/>
                  <a:gd name="T51" fmla="*/ 97 h 196"/>
                  <a:gd name="T52" fmla="*/ 9 w 171"/>
                  <a:gd name="T53" fmla="*/ 102 h 196"/>
                  <a:gd name="T54" fmla="*/ 5 w 171"/>
                  <a:gd name="T55" fmla="*/ 114 h 196"/>
                  <a:gd name="T56" fmla="*/ 5 w 171"/>
                  <a:gd name="T57" fmla="*/ 114 h 196"/>
                  <a:gd name="T58" fmla="*/ 34 w 171"/>
                  <a:gd name="T59" fmla="*/ 123 h 196"/>
                  <a:gd name="T60" fmla="*/ 38 w 171"/>
                  <a:gd name="T61" fmla="*/ 134 h 196"/>
                  <a:gd name="T62" fmla="*/ 51 w 171"/>
                  <a:gd name="T63" fmla="*/ 134 h 196"/>
                  <a:gd name="T64" fmla="*/ 59 w 171"/>
                  <a:gd name="T65" fmla="*/ 145 h 196"/>
                  <a:gd name="T66" fmla="*/ 78 w 171"/>
                  <a:gd name="T67" fmla="*/ 153 h 196"/>
                  <a:gd name="T68" fmla="*/ 74 w 171"/>
                  <a:gd name="T69" fmla="*/ 162 h 196"/>
                  <a:gd name="T70" fmla="*/ 62 w 171"/>
                  <a:gd name="T71" fmla="*/ 165 h 196"/>
                  <a:gd name="T72" fmla="*/ 62 w 171"/>
                  <a:gd name="T73" fmla="*/ 18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96">
                    <a:moveTo>
                      <a:pt x="62" y="186"/>
                    </a:moveTo>
                    <a:cubicBezTo>
                      <a:pt x="64" y="186"/>
                      <a:pt x="61" y="186"/>
                      <a:pt x="64" y="186"/>
                    </a:cubicBezTo>
                    <a:cubicBezTo>
                      <a:pt x="69" y="187"/>
                      <a:pt x="72" y="188"/>
                      <a:pt x="74" y="188"/>
                    </a:cubicBezTo>
                    <a:cubicBezTo>
                      <a:pt x="76" y="189"/>
                      <a:pt x="80" y="190"/>
                      <a:pt x="86" y="193"/>
                    </a:cubicBezTo>
                    <a:cubicBezTo>
                      <a:pt x="93" y="195"/>
                      <a:pt x="94" y="196"/>
                      <a:pt x="97" y="196"/>
                    </a:cubicBezTo>
                    <a:cubicBezTo>
                      <a:pt x="99" y="196"/>
                      <a:pt x="102" y="196"/>
                      <a:pt x="104" y="195"/>
                    </a:cubicBezTo>
                    <a:cubicBezTo>
                      <a:pt x="106" y="194"/>
                      <a:pt x="106" y="193"/>
                      <a:pt x="111" y="184"/>
                    </a:cubicBezTo>
                    <a:cubicBezTo>
                      <a:pt x="111" y="184"/>
                      <a:pt x="115" y="179"/>
                      <a:pt x="116" y="173"/>
                    </a:cubicBezTo>
                    <a:cubicBezTo>
                      <a:pt x="116" y="173"/>
                      <a:pt x="116" y="173"/>
                      <a:pt x="116" y="172"/>
                    </a:cubicBezTo>
                    <a:cubicBezTo>
                      <a:pt x="116" y="170"/>
                      <a:pt x="113" y="169"/>
                      <a:pt x="112" y="167"/>
                    </a:cubicBezTo>
                    <a:cubicBezTo>
                      <a:pt x="109" y="165"/>
                      <a:pt x="108" y="162"/>
                      <a:pt x="108" y="158"/>
                    </a:cubicBezTo>
                    <a:cubicBezTo>
                      <a:pt x="107" y="155"/>
                      <a:pt x="106" y="153"/>
                      <a:pt x="107" y="149"/>
                    </a:cubicBezTo>
                    <a:cubicBezTo>
                      <a:pt x="108" y="145"/>
                      <a:pt x="110" y="144"/>
                      <a:pt x="112" y="137"/>
                    </a:cubicBezTo>
                    <a:cubicBezTo>
                      <a:pt x="113" y="134"/>
                      <a:pt x="114" y="132"/>
                      <a:pt x="114" y="131"/>
                    </a:cubicBezTo>
                    <a:cubicBezTo>
                      <a:pt x="114" y="127"/>
                      <a:pt x="113" y="126"/>
                      <a:pt x="113" y="124"/>
                    </a:cubicBezTo>
                    <a:cubicBezTo>
                      <a:pt x="114" y="121"/>
                      <a:pt x="116" y="120"/>
                      <a:pt x="119" y="116"/>
                    </a:cubicBezTo>
                    <a:cubicBezTo>
                      <a:pt x="123" y="109"/>
                      <a:pt x="121" y="108"/>
                      <a:pt x="124" y="104"/>
                    </a:cubicBezTo>
                    <a:cubicBezTo>
                      <a:pt x="127" y="101"/>
                      <a:pt x="131" y="99"/>
                      <a:pt x="136" y="97"/>
                    </a:cubicBezTo>
                    <a:cubicBezTo>
                      <a:pt x="140" y="94"/>
                      <a:pt x="143" y="94"/>
                      <a:pt x="145" y="91"/>
                    </a:cubicBezTo>
                    <a:cubicBezTo>
                      <a:pt x="146" y="89"/>
                      <a:pt x="146" y="88"/>
                      <a:pt x="148" y="86"/>
                    </a:cubicBezTo>
                    <a:cubicBezTo>
                      <a:pt x="151" y="85"/>
                      <a:pt x="152" y="85"/>
                      <a:pt x="155" y="84"/>
                    </a:cubicBezTo>
                    <a:cubicBezTo>
                      <a:pt x="155" y="83"/>
                      <a:pt x="156" y="82"/>
                      <a:pt x="157" y="79"/>
                    </a:cubicBezTo>
                    <a:cubicBezTo>
                      <a:pt x="160" y="74"/>
                      <a:pt x="161" y="71"/>
                      <a:pt x="161" y="69"/>
                    </a:cubicBezTo>
                    <a:cubicBezTo>
                      <a:pt x="162" y="64"/>
                      <a:pt x="161" y="62"/>
                      <a:pt x="163" y="59"/>
                    </a:cubicBezTo>
                    <a:cubicBezTo>
                      <a:pt x="163" y="58"/>
                      <a:pt x="164" y="57"/>
                      <a:pt x="167" y="56"/>
                    </a:cubicBezTo>
                    <a:cubicBezTo>
                      <a:pt x="170" y="54"/>
                      <a:pt x="169" y="55"/>
                      <a:pt x="170" y="53"/>
                    </a:cubicBezTo>
                    <a:cubicBezTo>
                      <a:pt x="171" y="52"/>
                      <a:pt x="171" y="50"/>
                      <a:pt x="171" y="48"/>
                    </a:cubicBezTo>
                    <a:cubicBezTo>
                      <a:pt x="171" y="47"/>
                      <a:pt x="167" y="45"/>
                      <a:pt x="165" y="46"/>
                    </a:cubicBezTo>
                    <a:cubicBezTo>
                      <a:pt x="156" y="50"/>
                      <a:pt x="149" y="46"/>
                      <a:pt x="141" y="43"/>
                    </a:cubicBezTo>
                    <a:cubicBezTo>
                      <a:pt x="134" y="40"/>
                      <a:pt x="123" y="39"/>
                      <a:pt x="122" y="35"/>
                    </a:cubicBezTo>
                    <a:cubicBezTo>
                      <a:pt x="119" y="25"/>
                      <a:pt x="112" y="29"/>
                      <a:pt x="106" y="27"/>
                    </a:cubicBezTo>
                    <a:cubicBezTo>
                      <a:pt x="106" y="30"/>
                      <a:pt x="106" y="34"/>
                      <a:pt x="106" y="37"/>
                    </a:cubicBezTo>
                    <a:cubicBezTo>
                      <a:pt x="105" y="37"/>
                      <a:pt x="104" y="37"/>
                      <a:pt x="103" y="37"/>
                    </a:cubicBezTo>
                    <a:cubicBezTo>
                      <a:pt x="104" y="34"/>
                      <a:pt x="105" y="30"/>
                      <a:pt x="107" y="27"/>
                    </a:cubicBezTo>
                    <a:cubicBezTo>
                      <a:pt x="112" y="5"/>
                      <a:pt x="106" y="7"/>
                      <a:pt x="89" y="4"/>
                    </a:cubicBezTo>
                    <a:cubicBezTo>
                      <a:pt x="88" y="3"/>
                      <a:pt x="86" y="4"/>
                      <a:pt x="85" y="3"/>
                    </a:cubicBezTo>
                    <a:cubicBezTo>
                      <a:pt x="82" y="2"/>
                      <a:pt x="78" y="2"/>
                      <a:pt x="74" y="0"/>
                    </a:cubicBezTo>
                    <a:cubicBezTo>
                      <a:pt x="74" y="0"/>
                      <a:pt x="74" y="0"/>
                      <a:pt x="74" y="0"/>
                    </a:cubicBezTo>
                    <a:cubicBezTo>
                      <a:pt x="72" y="4"/>
                      <a:pt x="73" y="3"/>
                      <a:pt x="71" y="5"/>
                    </a:cubicBezTo>
                    <a:cubicBezTo>
                      <a:pt x="68" y="8"/>
                      <a:pt x="66" y="9"/>
                      <a:pt x="63" y="12"/>
                    </a:cubicBezTo>
                    <a:cubicBezTo>
                      <a:pt x="61" y="15"/>
                      <a:pt x="61" y="15"/>
                      <a:pt x="58" y="19"/>
                    </a:cubicBezTo>
                    <a:cubicBezTo>
                      <a:pt x="53" y="26"/>
                      <a:pt x="51" y="25"/>
                      <a:pt x="50" y="28"/>
                    </a:cubicBezTo>
                    <a:cubicBezTo>
                      <a:pt x="47" y="34"/>
                      <a:pt x="53" y="38"/>
                      <a:pt x="51" y="43"/>
                    </a:cubicBezTo>
                    <a:cubicBezTo>
                      <a:pt x="48" y="49"/>
                      <a:pt x="38" y="52"/>
                      <a:pt x="36" y="53"/>
                    </a:cubicBezTo>
                    <a:cubicBezTo>
                      <a:pt x="35" y="53"/>
                      <a:pt x="32" y="54"/>
                      <a:pt x="29" y="56"/>
                    </a:cubicBezTo>
                    <a:cubicBezTo>
                      <a:pt x="28" y="56"/>
                      <a:pt x="26" y="58"/>
                      <a:pt x="25" y="60"/>
                    </a:cubicBezTo>
                    <a:cubicBezTo>
                      <a:pt x="22" y="63"/>
                      <a:pt x="23" y="66"/>
                      <a:pt x="21" y="72"/>
                    </a:cubicBezTo>
                    <a:cubicBezTo>
                      <a:pt x="19" y="79"/>
                      <a:pt x="17" y="79"/>
                      <a:pt x="18" y="83"/>
                    </a:cubicBezTo>
                    <a:cubicBezTo>
                      <a:pt x="18" y="87"/>
                      <a:pt x="20" y="88"/>
                      <a:pt x="19" y="91"/>
                    </a:cubicBezTo>
                    <a:cubicBezTo>
                      <a:pt x="19" y="93"/>
                      <a:pt x="17" y="94"/>
                      <a:pt x="15" y="95"/>
                    </a:cubicBezTo>
                    <a:cubicBezTo>
                      <a:pt x="11" y="96"/>
                      <a:pt x="8" y="92"/>
                      <a:pt x="5" y="94"/>
                    </a:cubicBezTo>
                    <a:cubicBezTo>
                      <a:pt x="3" y="95"/>
                      <a:pt x="2" y="97"/>
                      <a:pt x="2" y="97"/>
                    </a:cubicBezTo>
                    <a:cubicBezTo>
                      <a:pt x="0" y="100"/>
                      <a:pt x="0" y="104"/>
                      <a:pt x="1" y="104"/>
                    </a:cubicBezTo>
                    <a:cubicBezTo>
                      <a:pt x="3" y="105"/>
                      <a:pt x="6" y="101"/>
                      <a:pt x="9" y="102"/>
                    </a:cubicBezTo>
                    <a:cubicBezTo>
                      <a:pt x="11" y="103"/>
                      <a:pt x="12" y="108"/>
                      <a:pt x="10" y="111"/>
                    </a:cubicBezTo>
                    <a:cubicBezTo>
                      <a:pt x="9" y="113"/>
                      <a:pt x="8" y="113"/>
                      <a:pt x="5" y="114"/>
                    </a:cubicBezTo>
                    <a:cubicBezTo>
                      <a:pt x="5" y="114"/>
                      <a:pt x="5" y="114"/>
                      <a:pt x="5" y="114"/>
                    </a:cubicBezTo>
                    <a:cubicBezTo>
                      <a:pt x="5" y="114"/>
                      <a:pt x="5" y="114"/>
                      <a:pt x="5" y="114"/>
                    </a:cubicBezTo>
                    <a:cubicBezTo>
                      <a:pt x="13" y="119"/>
                      <a:pt x="14" y="120"/>
                      <a:pt x="19" y="120"/>
                    </a:cubicBezTo>
                    <a:cubicBezTo>
                      <a:pt x="22" y="120"/>
                      <a:pt x="29" y="120"/>
                      <a:pt x="34" y="123"/>
                    </a:cubicBezTo>
                    <a:cubicBezTo>
                      <a:pt x="36" y="125"/>
                      <a:pt x="37" y="126"/>
                      <a:pt x="37" y="127"/>
                    </a:cubicBezTo>
                    <a:cubicBezTo>
                      <a:pt x="39" y="130"/>
                      <a:pt x="36" y="133"/>
                      <a:pt x="38" y="134"/>
                    </a:cubicBezTo>
                    <a:cubicBezTo>
                      <a:pt x="39" y="135"/>
                      <a:pt x="42" y="132"/>
                      <a:pt x="46" y="132"/>
                    </a:cubicBezTo>
                    <a:cubicBezTo>
                      <a:pt x="48" y="133"/>
                      <a:pt x="50" y="134"/>
                      <a:pt x="51" y="134"/>
                    </a:cubicBezTo>
                    <a:cubicBezTo>
                      <a:pt x="54" y="136"/>
                      <a:pt x="55" y="138"/>
                      <a:pt x="56" y="139"/>
                    </a:cubicBezTo>
                    <a:cubicBezTo>
                      <a:pt x="58" y="142"/>
                      <a:pt x="57" y="143"/>
                      <a:pt x="59" y="145"/>
                    </a:cubicBezTo>
                    <a:cubicBezTo>
                      <a:pt x="61" y="149"/>
                      <a:pt x="64" y="150"/>
                      <a:pt x="66" y="151"/>
                    </a:cubicBezTo>
                    <a:cubicBezTo>
                      <a:pt x="72" y="153"/>
                      <a:pt x="76" y="151"/>
                      <a:pt x="78" y="153"/>
                    </a:cubicBezTo>
                    <a:cubicBezTo>
                      <a:pt x="79" y="155"/>
                      <a:pt x="78" y="157"/>
                      <a:pt x="77" y="158"/>
                    </a:cubicBezTo>
                    <a:cubicBezTo>
                      <a:pt x="77" y="159"/>
                      <a:pt x="76" y="161"/>
                      <a:pt x="74" y="162"/>
                    </a:cubicBezTo>
                    <a:cubicBezTo>
                      <a:pt x="71" y="164"/>
                      <a:pt x="68" y="160"/>
                      <a:pt x="65" y="162"/>
                    </a:cubicBezTo>
                    <a:cubicBezTo>
                      <a:pt x="64" y="162"/>
                      <a:pt x="64" y="162"/>
                      <a:pt x="62" y="165"/>
                    </a:cubicBezTo>
                    <a:cubicBezTo>
                      <a:pt x="59" y="172"/>
                      <a:pt x="57" y="172"/>
                      <a:pt x="57" y="174"/>
                    </a:cubicBezTo>
                    <a:cubicBezTo>
                      <a:pt x="57" y="177"/>
                      <a:pt x="61" y="177"/>
                      <a:pt x="62" y="181"/>
                    </a:cubicBezTo>
                    <a:cubicBezTo>
                      <a:pt x="62" y="183"/>
                      <a:pt x="62" y="185"/>
                      <a:pt x="62" y="186"/>
                    </a:cubicBezTo>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4" name="Freeform 37">
                <a:extLst>
                  <a:ext uri="{FF2B5EF4-FFF2-40B4-BE49-F238E27FC236}">
                    <a16:creationId xmlns:a16="http://schemas.microsoft.com/office/drawing/2014/main" id="{C337DC54-8063-9DB5-7BA1-86304A9C847E}"/>
                  </a:ext>
                </a:extLst>
              </p:cNvPr>
              <p:cNvSpPr>
                <a:spLocks/>
              </p:cNvSpPr>
              <p:nvPr/>
            </p:nvSpPr>
            <p:spPr bwMode="auto">
              <a:xfrm>
                <a:off x="4914" y="3293"/>
                <a:ext cx="25" cy="14"/>
              </a:xfrm>
              <a:custGeom>
                <a:avLst/>
                <a:gdLst>
                  <a:gd name="T0" fmla="*/ 2 w 13"/>
                  <a:gd name="T1" fmla="*/ 2 h 7"/>
                  <a:gd name="T2" fmla="*/ 1 w 13"/>
                  <a:gd name="T3" fmla="*/ 6 h 7"/>
                  <a:gd name="T4" fmla="*/ 3 w 13"/>
                  <a:gd name="T5" fmla="*/ 7 h 7"/>
                  <a:gd name="T6" fmla="*/ 6 w 13"/>
                  <a:gd name="T7" fmla="*/ 4 h 7"/>
                  <a:gd name="T8" fmla="*/ 10 w 13"/>
                  <a:gd name="T9" fmla="*/ 3 h 7"/>
                  <a:gd name="T10" fmla="*/ 13 w 13"/>
                  <a:gd name="T11" fmla="*/ 2 h 7"/>
                  <a:gd name="T12" fmla="*/ 9 w 13"/>
                  <a:gd name="T13" fmla="*/ 0 h 7"/>
                  <a:gd name="T14" fmla="*/ 6 w 13"/>
                  <a:gd name="T15" fmla="*/ 1 h 7"/>
                  <a:gd name="T16" fmla="*/ 2 w 13"/>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
                    <a:moveTo>
                      <a:pt x="2" y="2"/>
                    </a:moveTo>
                    <a:cubicBezTo>
                      <a:pt x="1" y="3"/>
                      <a:pt x="0" y="5"/>
                      <a:pt x="1" y="6"/>
                    </a:cubicBezTo>
                    <a:cubicBezTo>
                      <a:pt x="1" y="6"/>
                      <a:pt x="2" y="7"/>
                      <a:pt x="3" y="7"/>
                    </a:cubicBezTo>
                    <a:cubicBezTo>
                      <a:pt x="4" y="7"/>
                      <a:pt x="4" y="6"/>
                      <a:pt x="6" y="4"/>
                    </a:cubicBezTo>
                    <a:cubicBezTo>
                      <a:pt x="7" y="3"/>
                      <a:pt x="9" y="3"/>
                      <a:pt x="10" y="3"/>
                    </a:cubicBezTo>
                    <a:cubicBezTo>
                      <a:pt x="11" y="2"/>
                      <a:pt x="12" y="3"/>
                      <a:pt x="13" y="2"/>
                    </a:cubicBezTo>
                    <a:cubicBezTo>
                      <a:pt x="13" y="1"/>
                      <a:pt x="11" y="0"/>
                      <a:pt x="9" y="0"/>
                    </a:cubicBezTo>
                    <a:cubicBezTo>
                      <a:pt x="8" y="0"/>
                      <a:pt x="8" y="0"/>
                      <a:pt x="6" y="1"/>
                    </a:cubicBezTo>
                    <a:cubicBezTo>
                      <a:pt x="4" y="1"/>
                      <a:pt x="3" y="2"/>
                      <a:pt x="2" y="2"/>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55" name="Freeform 38">
                <a:extLst>
                  <a:ext uri="{FF2B5EF4-FFF2-40B4-BE49-F238E27FC236}">
                    <a16:creationId xmlns:a16="http://schemas.microsoft.com/office/drawing/2014/main" id="{8AB9883B-275D-9D3F-C2AF-20794432FBA6}"/>
                  </a:ext>
                </a:extLst>
              </p:cNvPr>
              <p:cNvSpPr>
                <a:spLocks/>
              </p:cNvSpPr>
              <p:nvPr/>
            </p:nvSpPr>
            <p:spPr bwMode="auto">
              <a:xfrm>
                <a:off x="5417" y="3456"/>
                <a:ext cx="7" cy="11"/>
              </a:xfrm>
              <a:custGeom>
                <a:avLst/>
                <a:gdLst>
                  <a:gd name="T0" fmla="*/ 2 w 4"/>
                  <a:gd name="T1" fmla="*/ 1 h 6"/>
                  <a:gd name="T2" fmla="*/ 0 w 4"/>
                  <a:gd name="T3" fmla="*/ 3 h 6"/>
                  <a:gd name="T4" fmla="*/ 2 w 4"/>
                  <a:gd name="T5" fmla="*/ 6 h 6"/>
                  <a:gd name="T6" fmla="*/ 4 w 4"/>
                  <a:gd name="T7" fmla="*/ 4 h 6"/>
                  <a:gd name="T8" fmla="*/ 4 w 4"/>
                  <a:gd name="T9" fmla="*/ 3 h 6"/>
                  <a:gd name="T10" fmla="*/ 3 w 4"/>
                  <a:gd name="T11" fmla="*/ 0 h 6"/>
                  <a:gd name="T12" fmla="*/ 2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1"/>
                    </a:moveTo>
                    <a:cubicBezTo>
                      <a:pt x="1" y="1"/>
                      <a:pt x="0" y="2"/>
                      <a:pt x="0" y="3"/>
                    </a:cubicBezTo>
                    <a:cubicBezTo>
                      <a:pt x="0" y="4"/>
                      <a:pt x="1" y="6"/>
                      <a:pt x="2" y="6"/>
                    </a:cubicBezTo>
                    <a:cubicBezTo>
                      <a:pt x="2" y="6"/>
                      <a:pt x="3" y="6"/>
                      <a:pt x="4" y="4"/>
                    </a:cubicBezTo>
                    <a:cubicBezTo>
                      <a:pt x="4" y="3"/>
                      <a:pt x="4" y="3"/>
                      <a:pt x="4" y="3"/>
                    </a:cubicBezTo>
                    <a:cubicBezTo>
                      <a:pt x="4" y="2"/>
                      <a:pt x="3" y="1"/>
                      <a:pt x="3" y="0"/>
                    </a:cubicBezTo>
                    <a:cubicBezTo>
                      <a:pt x="2" y="0"/>
                      <a:pt x="2" y="0"/>
                      <a:pt x="2" y="1"/>
                    </a:cubicBezTo>
                    <a:close/>
                  </a:path>
                </a:pathLst>
              </a:custGeom>
              <a:grpFill/>
              <a:ln w="9525" cap="flat">
                <a:solidFill>
                  <a:schemeClr val="bg1">
                    <a:alpha val="74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10" name="Rectángulo 9">
              <a:extLst>
                <a:ext uri="{FF2B5EF4-FFF2-40B4-BE49-F238E27FC236}">
                  <a16:creationId xmlns:a16="http://schemas.microsoft.com/office/drawing/2014/main" id="{60B1AE5E-68F9-E996-6BB0-4CD954BCE405}"/>
                </a:ext>
              </a:extLst>
            </p:cNvPr>
            <p:cNvSpPr/>
            <p:nvPr/>
          </p:nvSpPr>
          <p:spPr>
            <a:xfrm>
              <a:off x="8691" y="6432519"/>
              <a:ext cx="4145199" cy="46653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0B2BC3C0-D1AC-6ED7-AC85-C9426F3D6A78}"/>
                </a:ext>
              </a:extLst>
            </p:cNvPr>
            <p:cNvPicPr>
              <a:picLocks noChangeAspect="1"/>
            </p:cNvPicPr>
            <p:nvPr/>
          </p:nvPicPr>
          <p:blipFill rotWithShape="1">
            <a:blip r:embed="rId6"/>
            <a:srcRect r="3112"/>
            <a:stretch/>
          </p:blipFill>
          <p:spPr>
            <a:xfrm>
              <a:off x="1679539" y="-11999"/>
              <a:ext cx="2492662" cy="2749534"/>
            </a:xfrm>
            <a:prstGeom prst="rect">
              <a:avLst/>
            </a:prstGeom>
          </p:spPr>
        </p:pic>
        <p:grpSp>
          <p:nvGrpSpPr>
            <p:cNvPr id="12" name="Grupo 11">
              <a:extLst>
                <a:ext uri="{FF2B5EF4-FFF2-40B4-BE49-F238E27FC236}">
                  <a16:creationId xmlns:a16="http://schemas.microsoft.com/office/drawing/2014/main" id="{64B5E182-882A-E490-260D-D3246A9206AB}"/>
                </a:ext>
              </a:extLst>
            </p:cNvPr>
            <p:cNvGrpSpPr/>
            <p:nvPr/>
          </p:nvGrpSpPr>
          <p:grpSpPr>
            <a:xfrm>
              <a:off x="-244239" y="5059660"/>
              <a:ext cx="1116822" cy="455055"/>
              <a:chOff x="-309707" y="4960336"/>
              <a:chExt cx="1116822" cy="455055"/>
            </a:xfrm>
            <a:solidFill>
              <a:schemeClr val="bg1">
                <a:alpha val="42000"/>
              </a:schemeClr>
            </a:solidFill>
          </p:grpSpPr>
          <p:sp>
            <p:nvSpPr>
              <p:cNvPr id="24" name="Freeform 8">
                <a:extLst>
                  <a:ext uri="{FF2B5EF4-FFF2-40B4-BE49-F238E27FC236}">
                    <a16:creationId xmlns:a16="http://schemas.microsoft.com/office/drawing/2014/main" id="{5EEAB196-F551-DF9C-2683-02364D1E00C3}"/>
                  </a:ext>
                </a:extLst>
              </p:cNvPr>
              <p:cNvSpPr>
                <a:spLocks/>
              </p:cNvSpPr>
              <p:nvPr/>
            </p:nvSpPr>
            <p:spPr bwMode="auto">
              <a:xfrm>
                <a:off x="-309707" y="5069435"/>
                <a:ext cx="264133" cy="203842"/>
              </a:xfrm>
              <a:custGeom>
                <a:avLst/>
                <a:gdLst>
                  <a:gd name="T0" fmla="*/ 21 w 96"/>
                  <a:gd name="T1" fmla="*/ 74 h 74"/>
                  <a:gd name="T2" fmla="*/ 16 w 96"/>
                  <a:gd name="T3" fmla="*/ 68 h 74"/>
                  <a:gd name="T4" fmla="*/ 0 w 96"/>
                  <a:gd name="T5" fmla="*/ 28 h 74"/>
                  <a:gd name="T6" fmla="*/ 0 w 96"/>
                  <a:gd name="T7" fmla="*/ 23 h 74"/>
                  <a:gd name="T8" fmla="*/ 14 w 96"/>
                  <a:gd name="T9" fmla="*/ 20 h 74"/>
                  <a:gd name="T10" fmla="*/ 60 w 96"/>
                  <a:gd name="T11" fmla="*/ 10 h 74"/>
                  <a:gd name="T12" fmla="*/ 93 w 96"/>
                  <a:gd name="T13" fmla="*/ 7 h 74"/>
                  <a:gd name="T14" fmla="*/ 96 w 96"/>
                  <a:gd name="T15" fmla="*/ 12 h 74"/>
                  <a:gd name="T16" fmla="*/ 91 w 96"/>
                  <a:gd name="T17" fmla="*/ 17 h 74"/>
                  <a:gd name="T18" fmla="*/ 80 w 96"/>
                  <a:gd name="T19" fmla="*/ 23 h 74"/>
                  <a:gd name="T20" fmla="*/ 56 w 96"/>
                  <a:gd name="T21" fmla="*/ 54 h 74"/>
                  <a:gd name="T22" fmla="*/ 21 w 96"/>
                  <a:gd name="T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74">
                    <a:moveTo>
                      <a:pt x="21" y="74"/>
                    </a:moveTo>
                    <a:cubicBezTo>
                      <a:pt x="20" y="73"/>
                      <a:pt x="17" y="71"/>
                      <a:pt x="16" y="68"/>
                    </a:cubicBezTo>
                    <a:cubicBezTo>
                      <a:pt x="10" y="55"/>
                      <a:pt x="5" y="41"/>
                      <a:pt x="0" y="28"/>
                    </a:cubicBezTo>
                    <a:cubicBezTo>
                      <a:pt x="0" y="27"/>
                      <a:pt x="0" y="23"/>
                      <a:pt x="0" y="23"/>
                    </a:cubicBezTo>
                    <a:cubicBezTo>
                      <a:pt x="5" y="22"/>
                      <a:pt x="9" y="19"/>
                      <a:pt x="14" y="20"/>
                    </a:cubicBezTo>
                    <a:cubicBezTo>
                      <a:pt x="31" y="23"/>
                      <a:pt x="46" y="25"/>
                      <a:pt x="60" y="10"/>
                    </a:cubicBezTo>
                    <a:cubicBezTo>
                      <a:pt x="69" y="0"/>
                      <a:pt x="82" y="7"/>
                      <a:pt x="93" y="7"/>
                    </a:cubicBezTo>
                    <a:cubicBezTo>
                      <a:pt x="94" y="7"/>
                      <a:pt x="96" y="10"/>
                      <a:pt x="96" y="12"/>
                    </a:cubicBezTo>
                    <a:cubicBezTo>
                      <a:pt x="95" y="14"/>
                      <a:pt x="93" y="16"/>
                      <a:pt x="91" y="17"/>
                    </a:cubicBezTo>
                    <a:cubicBezTo>
                      <a:pt x="88" y="19"/>
                      <a:pt x="84" y="21"/>
                      <a:pt x="80" y="23"/>
                    </a:cubicBezTo>
                    <a:cubicBezTo>
                      <a:pt x="67" y="29"/>
                      <a:pt x="62" y="42"/>
                      <a:pt x="56" y="54"/>
                    </a:cubicBezTo>
                    <a:cubicBezTo>
                      <a:pt x="49" y="67"/>
                      <a:pt x="39" y="74"/>
                      <a:pt x="21" y="74"/>
                    </a:cubicBez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 name="Freeform 9">
                <a:extLst>
                  <a:ext uri="{FF2B5EF4-FFF2-40B4-BE49-F238E27FC236}">
                    <a16:creationId xmlns:a16="http://schemas.microsoft.com/office/drawing/2014/main" id="{6CEC3FE3-127A-80F6-EFC7-43DE92D5DA3C}"/>
                  </a:ext>
                </a:extLst>
              </p:cNvPr>
              <p:cNvSpPr>
                <a:spLocks/>
              </p:cNvSpPr>
              <p:nvPr/>
            </p:nvSpPr>
            <p:spPr bwMode="auto">
              <a:xfrm>
                <a:off x="423835" y="5111064"/>
                <a:ext cx="241165" cy="249778"/>
              </a:xfrm>
              <a:custGeom>
                <a:avLst/>
                <a:gdLst>
                  <a:gd name="T0" fmla="*/ 88 w 88"/>
                  <a:gd name="T1" fmla="*/ 18 h 91"/>
                  <a:gd name="T2" fmla="*/ 75 w 88"/>
                  <a:gd name="T3" fmla="*/ 61 h 91"/>
                  <a:gd name="T4" fmla="*/ 59 w 88"/>
                  <a:gd name="T5" fmla="*/ 72 h 91"/>
                  <a:gd name="T6" fmla="*/ 24 w 88"/>
                  <a:gd name="T7" fmla="*/ 87 h 91"/>
                  <a:gd name="T8" fmla="*/ 1 w 88"/>
                  <a:gd name="T9" fmla="*/ 81 h 91"/>
                  <a:gd name="T10" fmla="*/ 5 w 88"/>
                  <a:gd name="T11" fmla="*/ 77 h 91"/>
                  <a:gd name="T12" fmla="*/ 24 w 88"/>
                  <a:gd name="T13" fmla="*/ 72 h 91"/>
                  <a:gd name="T14" fmla="*/ 36 w 88"/>
                  <a:gd name="T15" fmla="*/ 57 h 91"/>
                  <a:gd name="T16" fmla="*/ 46 w 88"/>
                  <a:gd name="T17" fmla="*/ 37 h 91"/>
                  <a:gd name="T18" fmla="*/ 62 w 88"/>
                  <a:gd name="T19" fmla="*/ 13 h 91"/>
                  <a:gd name="T20" fmla="*/ 80 w 88"/>
                  <a:gd name="T21" fmla="*/ 2 h 91"/>
                  <a:gd name="T22" fmla="*/ 86 w 88"/>
                  <a:gd name="T23" fmla="*/ 18 h 91"/>
                  <a:gd name="T24" fmla="*/ 88 w 88"/>
                  <a:gd name="T25"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91">
                    <a:moveTo>
                      <a:pt x="88" y="18"/>
                    </a:moveTo>
                    <a:cubicBezTo>
                      <a:pt x="84" y="32"/>
                      <a:pt x="79" y="47"/>
                      <a:pt x="75" y="61"/>
                    </a:cubicBezTo>
                    <a:cubicBezTo>
                      <a:pt x="72" y="69"/>
                      <a:pt x="66" y="72"/>
                      <a:pt x="59" y="72"/>
                    </a:cubicBezTo>
                    <a:cubicBezTo>
                      <a:pt x="46" y="73"/>
                      <a:pt x="33" y="75"/>
                      <a:pt x="24" y="87"/>
                    </a:cubicBezTo>
                    <a:cubicBezTo>
                      <a:pt x="21" y="91"/>
                      <a:pt x="2" y="87"/>
                      <a:pt x="1" y="81"/>
                    </a:cubicBezTo>
                    <a:cubicBezTo>
                      <a:pt x="0" y="80"/>
                      <a:pt x="3" y="77"/>
                      <a:pt x="5" y="77"/>
                    </a:cubicBezTo>
                    <a:cubicBezTo>
                      <a:pt x="11" y="75"/>
                      <a:pt x="18" y="74"/>
                      <a:pt x="24" y="72"/>
                    </a:cubicBezTo>
                    <a:cubicBezTo>
                      <a:pt x="30" y="69"/>
                      <a:pt x="35" y="65"/>
                      <a:pt x="36" y="57"/>
                    </a:cubicBezTo>
                    <a:cubicBezTo>
                      <a:pt x="37" y="50"/>
                      <a:pt x="43" y="44"/>
                      <a:pt x="46" y="37"/>
                    </a:cubicBezTo>
                    <a:cubicBezTo>
                      <a:pt x="52" y="29"/>
                      <a:pt x="57" y="21"/>
                      <a:pt x="62" y="13"/>
                    </a:cubicBezTo>
                    <a:cubicBezTo>
                      <a:pt x="66" y="5"/>
                      <a:pt x="73" y="0"/>
                      <a:pt x="80" y="2"/>
                    </a:cubicBezTo>
                    <a:cubicBezTo>
                      <a:pt x="85" y="4"/>
                      <a:pt x="87" y="7"/>
                      <a:pt x="86" y="18"/>
                    </a:cubicBezTo>
                    <a:cubicBezTo>
                      <a:pt x="87" y="18"/>
                      <a:pt x="87" y="18"/>
                      <a:pt x="88" y="18"/>
                    </a:cubicBez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 name="Freeform 10">
                <a:extLst>
                  <a:ext uri="{FF2B5EF4-FFF2-40B4-BE49-F238E27FC236}">
                    <a16:creationId xmlns:a16="http://schemas.microsoft.com/office/drawing/2014/main" id="{90040871-5F6A-B213-14D0-19A7962025C1}"/>
                  </a:ext>
                </a:extLst>
              </p:cNvPr>
              <p:cNvSpPr>
                <a:spLocks/>
              </p:cNvSpPr>
              <p:nvPr/>
            </p:nvSpPr>
            <p:spPr bwMode="auto">
              <a:xfrm>
                <a:off x="362" y="5247437"/>
                <a:ext cx="156470" cy="167954"/>
              </a:xfrm>
              <a:custGeom>
                <a:avLst/>
                <a:gdLst>
                  <a:gd name="T0" fmla="*/ 57 w 57"/>
                  <a:gd name="T1" fmla="*/ 30 h 61"/>
                  <a:gd name="T2" fmla="*/ 27 w 57"/>
                  <a:gd name="T3" fmla="*/ 60 h 61"/>
                  <a:gd name="T4" fmla="*/ 1 w 57"/>
                  <a:gd name="T5" fmla="*/ 34 h 61"/>
                  <a:gd name="T6" fmla="*/ 9 w 57"/>
                  <a:gd name="T7" fmla="*/ 17 h 61"/>
                  <a:gd name="T8" fmla="*/ 19 w 57"/>
                  <a:gd name="T9" fmla="*/ 5 h 61"/>
                  <a:gd name="T10" fmla="*/ 26 w 57"/>
                  <a:gd name="T11" fmla="*/ 1 h 61"/>
                  <a:gd name="T12" fmla="*/ 51 w 57"/>
                  <a:gd name="T13" fmla="*/ 8 h 61"/>
                  <a:gd name="T14" fmla="*/ 54 w 57"/>
                  <a:gd name="T15" fmla="*/ 10 h 61"/>
                  <a:gd name="T16" fmla="*/ 57 w 57"/>
                  <a:gd name="T1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1">
                    <a:moveTo>
                      <a:pt x="57" y="30"/>
                    </a:moveTo>
                    <a:cubicBezTo>
                      <a:pt x="57" y="46"/>
                      <a:pt x="45" y="58"/>
                      <a:pt x="27" y="60"/>
                    </a:cubicBezTo>
                    <a:cubicBezTo>
                      <a:pt x="17" y="61"/>
                      <a:pt x="2" y="47"/>
                      <a:pt x="1" y="34"/>
                    </a:cubicBezTo>
                    <a:cubicBezTo>
                      <a:pt x="0" y="27"/>
                      <a:pt x="1" y="20"/>
                      <a:pt x="9" y="17"/>
                    </a:cubicBezTo>
                    <a:cubicBezTo>
                      <a:pt x="14" y="14"/>
                      <a:pt x="19" y="12"/>
                      <a:pt x="19" y="5"/>
                    </a:cubicBezTo>
                    <a:cubicBezTo>
                      <a:pt x="19" y="1"/>
                      <a:pt x="22" y="0"/>
                      <a:pt x="26" y="1"/>
                    </a:cubicBezTo>
                    <a:cubicBezTo>
                      <a:pt x="34" y="4"/>
                      <a:pt x="42" y="6"/>
                      <a:pt x="51" y="8"/>
                    </a:cubicBezTo>
                    <a:cubicBezTo>
                      <a:pt x="52" y="8"/>
                      <a:pt x="54" y="9"/>
                      <a:pt x="54" y="10"/>
                    </a:cubicBezTo>
                    <a:cubicBezTo>
                      <a:pt x="55" y="17"/>
                      <a:pt x="56" y="23"/>
                      <a:pt x="57" y="30"/>
                    </a:cubicBez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8" name="Freeform 14">
                <a:extLst>
                  <a:ext uri="{FF2B5EF4-FFF2-40B4-BE49-F238E27FC236}">
                    <a16:creationId xmlns:a16="http://schemas.microsoft.com/office/drawing/2014/main" id="{7C88D1BE-7EAE-3E0D-C22A-76DC356DD824}"/>
                  </a:ext>
                </a:extLst>
              </p:cNvPr>
              <p:cNvSpPr>
                <a:spLocks/>
              </p:cNvSpPr>
              <p:nvPr/>
            </p:nvSpPr>
            <p:spPr bwMode="auto">
              <a:xfrm>
                <a:off x="650645" y="4960336"/>
                <a:ext cx="156470" cy="142115"/>
              </a:xfrm>
              <a:custGeom>
                <a:avLst/>
                <a:gdLst>
                  <a:gd name="T0" fmla="*/ 57 w 57"/>
                  <a:gd name="T1" fmla="*/ 8 h 52"/>
                  <a:gd name="T2" fmla="*/ 45 w 57"/>
                  <a:gd name="T3" fmla="*/ 33 h 52"/>
                  <a:gd name="T4" fmla="*/ 25 w 57"/>
                  <a:gd name="T5" fmla="*/ 42 h 52"/>
                  <a:gd name="T6" fmla="*/ 15 w 57"/>
                  <a:gd name="T7" fmla="*/ 47 h 52"/>
                  <a:gd name="T8" fmla="*/ 0 w 57"/>
                  <a:gd name="T9" fmla="*/ 46 h 52"/>
                  <a:gd name="T10" fmla="*/ 3 w 57"/>
                  <a:gd name="T11" fmla="*/ 37 h 52"/>
                  <a:gd name="T12" fmla="*/ 5 w 57"/>
                  <a:gd name="T13" fmla="*/ 31 h 52"/>
                  <a:gd name="T14" fmla="*/ 13 w 57"/>
                  <a:gd name="T15" fmla="*/ 20 h 52"/>
                  <a:gd name="T16" fmla="*/ 38 w 57"/>
                  <a:gd name="T17" fmla="*/ 13 h 52"/>
                  <a:gd name="T18" fmla="*/ 43 w 57"/>
                  <a:gd name="T19" fmla="*/ 7 h 52"/>
                  <a:gd name="T20" fmla="*/ 50 w 57"/>
                  <a:gd name="T21" fmla="*/ 2 h 52"/>
                  <a:gd name="T22" fmla="*/ 57 w 57"/>
                  <a:gd name="T2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52">
                    <a:moveTo>
                      <a:pt x="57" y="8"/>
                    </a:moveTo>
                    <a:cubicBezTo>
                      <a:pt x="53" y="18"/>
                      <a:pt x="51" y="27"/>
                      <a:pt x="45" y="33"/>
                    </a:cubicBezTo>
                    <a:cubicBezTo>
                      <a:pt x="41" y="38"/>
                      <a:pt x="32" y="39"/>
                      <a:pt x="25" y="42"/>
                    </a:cubicBezTo>
                    <a:cubicBezTo>
                      <a:pt x="21" y="43"/>
                      <a:pt x="17" y="44"/>
                      <a:pt x="15" y="47"/>
                    </a:cubicBezTo>
                    <a:cubicBezTo>
                      <a:pt x="9" y="52"/>
                      <a:pt x="5" y="47"/>
                      <a:pt x="0" y="46"/>
                    </a:cubicBezTo>
                    <a:cubicBezTo>
                      <a:pt x="1" y="43"/>
                      <a:pt x="2" y="40"/>
                      <a:pt x="3" y="37"/>
                    </a:cubicBezTo>
                    <a:cubicBezTo>
                      <a:pt x="3" y="35"/>
                      <a:pt x="4" y="33"/>
                      <a:pt x="5" y="31"/>
                    </a:cubicBezTo>
                    <a:cubicBezTo>
                      <a:pt x="8" y="27"/>
                      <a:pt x="10" y="22"/>
                      <a:pt x="13" y="20"/>
                    </a:cubicBezTo>
                    <a:cubicBezTo>
                      <a:pt x="21" y="17"/>
                      <a:pt x="30" y="16"/>
                      <a:pt x="38" y="13"/>
                    </a:cubicBezTo>
                    <a:cubicBezTo>
                      <a:pt x="40" y="13"/>
                      <a:pt x="43" y="10"/>
                      <a:pt x="43" y="7"/>
                    </a:cubicBezTo>
                    <a:cubicBezTo>
                      <a:pt x="44" y="3"/>
                      <a:pt x="45" y="0"/>
                      <a:pt x="50" y="2"/>
                    </a:cubicBezTo>
                    <a:cubicBezTo>
                      <a:pt x="53" y="3"/>
                      <a:pt x="55" y="6"/>
                      <a:pt x="57" y="8"/>
                    </a:cubicBezTo>
                    <a:close/>
                  </a:path>
                </a:pathLst>
              </a:custGeom>
              <a:grp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13" name="Rectángulo 12">
              <a:extLst>
                <a:ext uri="{FF2B5EF4-FFF2-40B4-BE49-F238E27FC236}">
                  <a16:creationId xmlns:a16="http://schemas.microsoft.com/office/drawing/2014/main" id="{DECA06E8-541F-8B28-CD25-BC58AC335838}"/>
                </a:ext>
              </a:extLst>
            </p:cNvPr>
            <p:cNvSpPr/>
            <p:nvPr/>
          </p:nvSpPr>
          <p:spPr>
            <a:xfrm>
              <a:off x="-335703" y="4873123"/>
              <a:ext cx="1279068" cy="811805"/>
            </a:xfrm>
            <a:prstGeom prst="rect">
              <a:avLst/>
            </a:prstGeom>
            <a:noFill/>
            <a:ln w="6350">
              <a:solidFill>
                <a:schemeClr val="bg1">
                  <a:alpha val="76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Arco 14">
              <a:extLst>
                <a:ext uri="{FF2B5EF4-FFF2-40B4-BE49-F238E27FC236}">
                  <a16:creationId xmlns:a16="http://schemas.microsoft.com/office/drawing/2014/main" id="{22DC2DEA-2E51-3811-DD5A-718B5EB01DD4}"/>
                </a:ext>
              </a:extLst>
            </p:cNvPr>
            <p:cNvSpPr/>
            <p:nvPr/>
          </p:nvSpPr>
          <p:spPr>
            <a:xfrm rot="10800000">
              <a:off x="-244237" y="1447879"/>
              <a:ext cx="4451436" cy="4451436"/>
            </a:xfrm>
            <a:prstGeom prst="arc">
              <a:avLst>
                <a:gd name="adj1" fmla="val 15164295"/>
                <a:gd name="adj2" fmla="val 19931565"/>
              </a:avLst>
            </a:prstGeom>
            <a:ln w="88900">
              <a:solidFill>
                <a:schemeClr val="bg1">
                  <a:alpha val="68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Arco 15">
              <a:extLst>
                <a:ext uri="{FF2B5EF4-FFF2-40B4-BE49-F238E27FC236}">
                  <a16:creationId xmlns:a16="http://schemas.microsoft.com/office/drawing/2014/main" id="{5DDF6A9A-6756-DB03-C9B7-B0AF87CEAA64}"/>
                </a:ext>
              </a:extLst>
            </p:cNvPr>
            <p:cNvSpPr/>
            <p:nvPr/>
          </p:nvSpPr>
          <p:spPr>
            <a:xfrm rot="10800000">
              <a:off x="-188289" y="1413542"/>
              <a:ext cx="4451436" cy="4451436"/>
            </a:xfrm>
            <a:prstGeom prst="arc">
              <a:avLst>
                <a:gd name="adj1" fmla="val 13260356"/>
                <a:gd name="adj2" fmla="val 16028117"/>
              </a:avLst>
            </a:prstGeom>
            <a:ln w="1270000">
              <a:solidFill>
                <a:schemeClr val="bg1">
                  <a:alpha val="24000"/>
                </a:schemeClr>
              </a:solidFill>
              <a:prstDash val="solid"/>
              <a:extLst>
                <a:ext uri="{C807C97D-BFC1-408E-A445-0C87EB9F89A2}">
                  <ask:lineSketchStyleProps xmlns:ask="http://schemas.microsoft.com/office/drawing/2018/sketchyshapes" sd="1219033472">
                    <a:custGeom>
                      <a:avLst/>
                      <a:gdLst>
                        <a:gd name="connsiteX0" fmla="*/ 1565264 w 4451436"/>
                        <a:gd name="connsiteY0" fmla="*/ 100248 h 4451436"/>
                        <a:gd name="connsiteX1" fmla="*/ 4194414 w 4451436"/>
                        <a:gd name="connsiteY1" fmla="*/ 1187423 h 4451436"/>
                        <a:gd name="connsiteX2" fmla="*/ 2225718 w 4451436"/>
                        <a:gd name="connsiteY2" fmla="*/ 2225718 h 4451436"/>
                        <a:gd name="connsiteX3" fmla="*/ 1565264 w 4451436"/>
                        <a:gd name="connsiteY3" fmla="*/ 100248 h 4451436"/>
                        <a:gd name="connsiteX0" fmla="*/ 1565264 w 4451436"/>
                        <a:gd name="connsiteY0" fmla="*/ 100248 h 4451436"/>
                        <a:gd name="connsiteX1" fmla="*/ 4194414 w 4451436"/>
                        <a:gd name="connsiteY1" fmla="*/ 1187423 h 4451436"/>
                      </a:gdLst>
                      <a:ahLst/>
                      <a:cxnLst>
                        <a:cxn ang="0">
                          <a:pos x="connsiteX0" y="connsiteY0"/>
                        </a:cxn>
                        <a:cxn ang="0">
                          <a:pos x="connsiteX1" y="connsiteY1"/>
                        </a:cxn>
                      </a:cxnLst>
                      <a:rect l="l" t="t" r="r" b="b"/>
                      <a:pathLst>
                        <a:path w="4451436" h="4451436" stroke="0" extrusionOk="0">
                          <a:moveTo>
                            <a:pt x="1565264" y="100248"/>
                          </a:moveTo>
                          <a:cubicBezTo>
                            <a:pt x="2476603" y="-287290"/>
                            <a:pt x="3674840" y="246387"/>
                            <a:pt x="4194414" y="1187423"/>
                          </a:cubicBezTo>
                          <a:cubicBezTo>
                            <a:pt x="3528327" y="1388488"/>
                            <a:pt x="3004225" y="1911173"/>
                            <a:pt x="2225718" y="2225718"/>
                          </a:cubicBezTo>
                          <a:cubicBezTo>
                            <a:pt x="1907289" y="1654552"/>
                            <a:pt x="1959265" y="838473"/>
                            <a:pt x="1565264" y="100248"/>
                          </a:cubicBezTo>
                          <a:close/>
                        </a:path>
                        <a:path w="4451436" h="4451436" fill="none" extrusionOk="0">
                          <a:moveTo>
                            <a:pt x="1565264" y="100248"/>
                          </a:moveTo>
                          <a:cubicBezTo>
                            <a:pt x="2439604" y="-299691"/>
                            <a:pt x="3819114" y="298751"/>
                            <a:pt x="4194414" y="1187423"/>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Arco 16">
              <a:extLst>
                <a:ext uri="{FF2B5EF4-FFF2-40B4-BE49-F238E27FC236}">
                  <a16:creationId xmlns:a16="http://schemas.microsoft.com/office/drawing/2014/main" id="{FD722E2B-FC47-16FD-C3E0-BA7334DF08B5}"/>
                </a:ext>
              </a:extLst>
            </p:cNvPr>
            <p:cNvSpPr/>
            <p:nvPr/>
          </p:nvSpPr>
          <p:spPr>
            <a:xfrm rot="10800000">
              <a:off x="-204098" y="1205158"/>
              <a:ext cx="4451436" cy="4451436"/>
            </a:xfrm>
            <a:prstGeom prst="arc">
              <a:avLst>
                <a:gd name="adj1" fmla="val 2751675"/>
                <a:gd name="adj2" fmla="val 6658078"/>
              </a:avLst>
            </a:prstGeom>
            <a:ln w="1270000">
              <a:solidFill>
                <a:schemeClr val="bg1">
                  <a:alpha val="24000"/>
                </a:schemeClr>
              </a:solidFill>
              <a:prstDash val="solid"/>
              <a:extLst>
                <a:ext uri="{C807C97D-BFC1-408E-A445-0C87EB9F89A2}">
                  <ask:lineSketchStyleProps xmlns:ask="http://schemas.microsoft.com/office/drawing/2018/sketchyshapes" sd="1219033472">
                    <a:custGeom>
                      <a:avLst/>
                      <a:gdLst>
                        <a:gd name="connsiteX0" fmla="*/ 1565264 w 4451436"/>
                        <a:gd name="connsiteY0" fmla="*/ 100248 h 4451436"/>
                        <a:gd name="connsiteX1" fmla="*/ 4194414 w 4451436"/>
                        <a:gd name="connsiteY1" fmla="*/ 1187423 h 4451436"/>
                        <a:gd name="connsiteX2" fmla="*/ 2225718 w 4451436"/>
                        <a:gd name="connsiteY2" fmla="*/ 2225718 h 4451436"/>
                        <a:gd name="connsiteX3" fmla="*/ 1565264 w 4451436"/>
                        <a:gd name="connsiteY3" fmla="*/ 100248 h 4451436"/>
                        <a:gd name="connsiteX0" fmla="*/ 1565264 w 4451436"/>
                        <a:gd name="connsiteY0" fmla="*/ 100248 h 4451436"/>
                        <a:gd name="connsiteX1" fmla="*/ 4194414 w 4451436"/>
                        <a:gd name="connsiteY1" fmla="*/ 1187423 h 4451436"/>
                      </a:gdLst>
                      <a:ahLst/>
                      <a:cxnLst>
                        <a:cxn ang="0">
                          <a:pos x="connsiteX0" y="connsiteY0"/>
                        </a:cxn>
                        <a:cxn ang="0">
                          <a:pos x="connsiteX1" y="connsiteY1"/>
                        </a:cxn>
                      </a:cxnLst>
                      <a:rect l="l" t="t" r="r" b="b"/>
                      <a:pathLst>
                        <a:path w="4451436" h="4451436" stroke="0" extrusionOk="0">
                          <a:moveTo>
                            <a:pt x="1565264" y="100248"/>
                          </a:moveTo>
                          <a:cubicBezTo>
                            <a:pt x="2476603" y="-287290"/>
                            <a:pt x="3674840" y="246387"/>
                            <a:pt x="4194414" y="1187423"/>
                          </a:cubicBezTo>
                          <a:cubicBezTo>
                            <a:pt x="3528327" y="1388488"/>
                            <a:pt x="3004225" y="1911173"/>
                            <a:pt x="2225718" y="2225718"/>
                          </a:cubicBezTo>
                          <a:cubicBezTo>
                            <a:pt x="1907289" y="1654552"/>
                            <a:pt x="1959265" y="838473"/>
                            <a:pt x="1565264" y="100248"/>
                          </a:cubicBezTo>
                          <a:close/>
                        </a:path>
                        <a:path w="4451436" h="4451436" fill="none" extrusionOk="0">
                          <a:moveTo>
                            <a:pt x="1565264" y="100248"/>
                          </a:moveTo>
                          <a:cubicBezTo>
                            <a:pt x="2439604" y="-299691"/>
                            <a:pt x="3819114" y="298751"/>
                            <a:pt x="4194414" y="1187423"/>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Arco 17">
              <a:extLst>
                <a:ext uri="{FF2B5EF4-FFF2-40B4-BE49-F238E27FC236}">
                  <a16:creationId xmlns:a16="http://schemas.microsoft.com/office/drawing/2014/main" id="{586F1807-663B-BE7A-8488-E3F55F5C434F}"/>
                </a:ext>
              </a:extLst>
            </p:cNvPr>
            <p:cNvSpPr/>
            <p:nvPr/>
          </p:nvSpPr>
          <p:spPr>
            <a:xfrm rot="10800000">
              <a:off x="-161239" y="1192430"/>
              <a:ext cx="4451436" cy="4451436"/>
            </a:xfrm>
            <a:prstGeom prst="arc">
              <a:avLst>
                <a:gd name="adj1" fmla="val 4751907"/>
                <a:gd name="adj2" fmla="val 11994199"/>
              </a:avLst>
            </a:prstGeom>
            <a:ln w="88900">
              <a:solidFill>
                <a:schemeClr val="bg1">
                  <a:alpha val="68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Arco 18">
              <a:extLst>
                <a:ext uri="{FF2B5EF4-FFF2-40B4-BE49-F238E27FC236}">
                  <a16:creationId xmlns:a16="http://schemas.microsoft.com/office/drawing/2014/main" id="{2FDDEA27-6FA4-BC8F-F48F-8A2C168375C4}"/>
                </a:ext>
              </a:extLst>
            </p:cNvPr>
            <p:cNvSpPr/>
            <p:nvPr/>
          </p:nvSpPr>
          <p:spPr>
            <a:xfrm rot="10800000">
              <a:off x="-166432" y="1234373"/>
              <a:ext cx="4451436" cy="4451436"/>
            </a:xfrm>
            <a:prstGeom prst="arc">
              <a:avLst>
                <a:gd name="adj1" fmla="val 10619998"/>
                <a:gd name="adj2" fmla="val 16952012"/>
              </a:avLst>
            </a:prstGeom>
            <a:ln w="25400">
              <a:solidFill>
                <a:schemeClr val="bg1">
                  <a:alpha val="68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 name="Arco 20">
              <a:extLst>
                <a:ext uri="{FF2B5EF4-FFF2-40B4-BE49-F238E27FC236}">
                  <a16:creationId xmlns:a16="http://schemas.microsoft.com/office/drawing/2014/main" id="{84A34513-6D40-A9D6-B973-F01DDD796E5A}"/>
                </a:ext>
              </a:extLst>
            </p:cNvPr>
            <p:cNvSpPr/>
            <p:nvPr/>
          </p:nvSpPr>
          <p:spPr>
            <a:xfrm rot="10800000">
              <a:off x="-154802" y="1234373"/>
              <a:ext cx="4451436" cy="4451436"/>
            </a:xfrm>
            <a:prstGeom prst="arc">
              <a:avLst>
                <a:gd name="adj1" fmla="val 10619998"/>
                <a:gd name="adj2" fmla="val 16952012"/>
              </a:avLst>
            </a:prstGeom>
            <a:ln w="25400">
              <a:solidFill>
                <a:schemeClr val="bg1">
                  <a:alpha val="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Arco 22">
              <a:extLst>
                <a:ext uri="{FF2B5EF4-FFF2-40B4-BE49-F238E27FC236}">
                  <a16:creationId xmlns:a16="http://schemas.microsoft.com/office/drawing/2014/main" id="{7F8706FA-7ADF-9096-F2A9-59B6A9D29B7B}"/>
                </a:ext>
              </a:extLst>
            </p:cNvPr>
            <p:cNvSpPr/>
            <p:nvPr/>
          </p:nvSpPr>
          <p:spPr>
            <a:xfrm rot="10800000">
              <a:off x="-156213" y="1419545"/>
              <a:ext cx="4451436" cy="4451436"/>
            </a:xfrm>
            <a:prstGeom prst="arc">
              <a:avLst>
                <a:gd name="adj1" fmla="val 21368121"/>
                <a:gd name="adj2" fmla="val 7040983"/>
              </a:avLst>
            </a:prstGeom>
            <a:ln w="25400">
              <a:solidFill>
                <a:schemeClr val="bg1">
                  <a:alpha val="26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extLst>
      <p:ext uri="{BB962C8B-B14F-4D97-AF65-F5344CB8AC3E}">
        <p14:creationId xmlns:p14="http://schemas.microsoft.com/office/powerpoint/2010/main" val="202598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nvGrpSpPr>
          <p:cNvPr id="30" name="Grupo 29">
            <a:extLst>
              <a:ext uri="{FF2B5EF4-FFF2-40B4-BE49-F238E27FC236}">
                <a16:creationId xmlns:a16="http://schemas.microsoft.com/office/drawing/2014/main" id="{9AD4F711-1B35-86EB-F2B3-E08246CBC236}"/>
              </a:ext>
            </a:extLst>
          </p:cNvPr>
          <p:cNvGrpSpPr/>
          <p:nvPr/>
        </p:nvGrpSpPr>
        <p:grpSpPr>
          <a:xfrm>
            <a:off x="7329212" y="300131"/>
            <a:ext cx="4210050" cy="435170"/>
            <a:chOff x="6210300" y="237327"/>
            <a:chExt cx="5838825" cy="603528"/>
          </a:xfrm>
        </p:grpSpPr>
        <p:pic>
          <p:nvPicPr>
            <p:cNvPr id="31" name="Imagen 30">
              <a:extLst>
                <a:ext uri="{FF2B5EF4-FFF2-40B4-BE49-F238E27FC236}">
                  <a16:creationId xmlns:a16="http://schemas.microsoft.com/office/drawing/2014/main" id="{1469381C-3FB4-3036-3150-A383737EF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3153" y="237327"/>
              <a:ext cx="757919" cy="603528"/>
            </a:xfrm>
            <a:prstGeom prst="rect">
              <a:avLst/>
            </a:prstGeom>
          </p:spPr>
        </p:pic>
        <p:pic>
          <p:nvPicPr>
            <p:cNvPr id="32" name="Imagen 31">
              <a:extLst>
                <a:ext uri="{FF2B5EF4-FFF2-40B4-BE49-F238E27FC236}">
                  <a16:creationId xmlns:a16="http://schemas.microsoft.com/office/drawing/2014/main" id="{E8568EC8-35A9-7936-79CF-0FA6B30C56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300" y="237327"/>
              <a:ext cx="2609850" cy="603528"/>
            </a:xfrm>
            <a:prstGeom prst="rect">
              <a:avLst/>
            </a:prstGeom>
          </p:spPr>
        </p:pic>
        <p:pic>
          <p:nvPicPr>
            <p:cNvPr id="33" name="Imagen 32">
              <a:extLst>
                <a:ext uri="{FF2B5EF4-FFF2-40B4-BE49-F238E27FC236}">
                  <a16:creationId xmlns:a16="http://schemas.microsoft.com/office/drawing/2014/main" id="{43464FAD-032A-1EAB-9B19-CA368E2FEF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400" y="237327"/>
              <a:ext cx="2251725" cy="596820"/>
            </a:xfrm>
            <a:prstGeom prst="rect">
              <a:avLst/>
            </a:prstGeom>
          </p:spPr>
        </p:pic>
      </p:gr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2.3</a:t>
            </a:r>
            <a:endParaRPr lang="es-ES" sz="16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CuadroTexto 73">
            <a:extLst>
              <a:ext uri="{FF2B5EF4-FFF2-40B4-BE49-F238E27FC236}">
                <a16:creationId xmlns:a16="http://schemas.microsoft.com/office/drawing/2014/main" id="{6ACE1070-7907-5453-3137-2018AA118A6B}"/>
              </a:ext>
            </a:extLst>
          </p:cNvPr>
          <p:cNvSpPr txBox="1"/>
          <p:nvPr/>
        </p:nvSpPr>
        <p:spPr>
          <a:xfrm>
            <a:off x="1101090" y="330631"/>
            <a:ext cx="5679001" cy="369332"/>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Principales magnitudes del Plan 130</a:t>
            </a:r>
          </a:p>
        </p:txBody>
      </p:sp>
      <p:pic>
        <p:nvPicPr>
          <p:cNvPr id="3" name="Imagen 2" descr="Mapa&#10;&#10;Descripción generada automáticamente">
            <a:extLst>
              <a:ext uri="{FF2B5EF4-FFF2-40B4-BE49-F238E27FC236}">
                <a16:creationId xmlns:a16="http://schemas.microsoft.com/office/drawing/2014/main" id="{81AF379C-A831-146D-F4C7-4627BF0048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2815" y="771343"/>
            <a:ext cx="8348157" cy="5901973"/>
          </a:xfrm>
          <a:prstGeom prst="rect">
            <a:avLst/>
          </a:prstGeom>
        </p:spPr>
      </p:pic>
    </p:spTree>
    <p:extLst>
      <p:ext uri="{BB962C8B-B14F-4D97-AF65-F5344CB8AC3E}">
        <p14:creationId xmlns:p14="http://schemas.microsoft.com/office/powerpoint/2010/main" val="53449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ángulo 50">
            <a:extLst>
              <a:ext uri="{FF2B5EF4-FFF2-40B4-BE49-F238E27FC236}">
                <a16:creationId xmlns:a16="http://schemas.microsoft.com/office/drawing/2014/main" id="{1628DA8A-B812-EA57-A9C7-961799343417}"/>
              </a:ext>
            </a:extLst>
          </p:cNvPr>
          <p:cNvSpPr/>
          <p:nvPr/>
        </p:nvSpPr>
        <p:spPr>
          <a:xfrm>
            <a:off x="895631" y="1273143"/>
            <a:ext cx="10399897" cy="628228"/>
          </a:xfrm>
          <a:prstGeom prst="rect">
            <a:avLst/>
          </a:prstGeom>
          <a:gradFill flip="none" rotWithShape="1">
            <a:gsLst>
              <a:gs pos="0">
                <a:srgbClr val="1AAB91"/>
              </a:gs>
              <a:gs pos="48000">
                <a:srgbClr val="23C885"/>
              </a:gs>
              <a:gs pos="100000">
                <a:srgbClr val="22CB8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nvGrpSpPr>
          <p:cNvPr id="30" name="Grupo 29">
            <a:extLst>
              <a:ext uri="{FF2B5EF4-FFF2-40B4-BE49-F238E27FC236}">
                <a16:creationId xmlns:a16="http://schemas.microsoft.com/office/drawing/2014/main" id="{9AD4F711-1B35-86EB-F2B3-E08246CBC236}"/>
              </a:ext>
            </a:extLst>
          </p:cNvPr>
          <p:cNvGrpSpPr/>
          <p:nvPr/>
        </p:nvGrpSpPr>
        <p:grpSpPr>
          <a:xfrm>
            <a:off x="7329212" y="300131"/>
            <a:ext cx="4210050" cy="435170"/>
            <a:chOff x="6210300" y="237327"/>
            <a:chExt cx="5838825" cy="603528"/>
          </a:xfrm>
        </p:grpSpPr>
        <p:pic>
          <p:nvPicPr>
            <p:cNvPr id="31" name="Imagen 30">
              <a:extLst>
                <a:ext uri="{FF2B5EF4-FFF2-40B4-BE49-F238E27FC236}">
                  <a16:creationId xmlns:a16="http://schemas.microsoft.com/office/drawing/2014/main" id="{1469381C-3FB4-3036-3150-A383737EF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3153" y="237327"/>
              <a:ext cx="757919" cy="603528"/>
            </a:xfrm>
            <a:prstGeom prst="rect">
              <a:avLst/>
            </a:prstGeom>
          </p:spPr>
        </p:pic>
        <p:pic>
          <p:nvPicPr>
            <p:cNvPr id="32" name="Imagen 31">
              <a:extLst>
                <a:ext uri="{FF2B5EF4-FFF2-40B4-BE49-F238E27FC236}">
                  <a16:creationId xmlns:a16="http://schemas.microsoft.com/office/drawing/2014/main" id="{E8568EC8-35A9-7936-79CF-0FA6B30C56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300" y="237327"/>
              <a:ext cx="2609850" cy="603528"/>
            </a:xfrm>
            <a:prstGeom prst="rect">
              <a:avLst/>
            </a:prstGeom>
          </p:spPr>
        </p:pic>
        <p:pic>
          <p:nvPicPr>
            <p:cNvPr id="33" name="Imagen 32">
              <a:extLst>
                <a:ext uri="{FF2B5EF4-FFF2-40B4-BE49-F238E27FC236}">
                  <a16:creationId xmlns:a16="http://schemas.microsoft.com/office/drawing/2014/main" id="{43464FAD-032A-1EAB-9B19-CA368E2FEF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400" y="237327"/>
              <a:ext cx="2251725" cy="596820"/>
            </a:xfrm>
            <a:prstGeom prst="rect">
              <a:avLst/>
            </a:prstGeom>
          </p:spPr>
        </p:pic>
      </p:gr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2.4</a:t>
            </a: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CuadroTexto 65">
            <a:extLst>
              <a:ext uri="{FF2B5EF4-FFF2-40B4-BE49-F238E27FC236}">
                <a16:creationId xmlns:a16="http://schemas.microsoft.com/office/drawing/2014/main" id="{B0970EEB-F9A5-EB79-406B-1646E8404327}"/>
              </a:ext>
            </a:extLst>
          </p:cNvPr>
          <p:cNvSpPr txBox="1"/>
          <p:nvPr/>
        </p:nvSpPr>
        <p:spPr>
          <a:xfrm>
            <a:off x="1101090" y="1398519"/>
            <a:ext cx="8479982" cy="400110"/>
          </a:xfrm>
          <a:prstGeom prst="rect">
            <a:avLst/>
          </a:prstGeom>
          <a:noFill/>
        </p:spPr>
        <p:txBody>
          <a:bodyPr wrap="square">
            <a:spAutoFit/>
          </a:bodyPr>
          <a:lstStyle/>
          <a:p>
            <a:r>
              <a:rPr lang="es-E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Evolución del presupuesto del Plan 130. Período 2021-2023</a:t>
            </a:r>
          </a:p>
        </p:txBody>
      </p:sp>
      <p:sp>
        <p:nvSpPr>
          <p:cNvPr id="69" name="CuadroTexto 68">
            <a:extLst>
              <a:ext uri="{FF2B5EF4-FFF2-40B4-BE49-F238E27FC236}">
                <a16:creationId xmlns:a16="http://schemas.microsoft.com/office/drawing/2014/main" id="{D9AB3709-8E99-502D-961B-054F6327C133}"/>
              </a:ext>
            </a:extLst>
          </p:cNvPr>
          <p:cNvSpPr txBox="1"/>
          <p:nvPr/>
        </p:nvSpPr>
        <p:spPr>
          <a:xfrm>
            <a:off x="6845013" y="2966447"/>
            <a:ext cx="4523076" cy="2031325"/>
          </a:xfrm>
          <a:prstGeom prst="rect">
            <a:avLst/>
          </a:prstGeom>
          <a:noFill/>
        </p:spPr>
        <p:txBody>
          <a:bodyPr wrap="square">
            <a:spAutoFit/>
          </a:bodyPr>
          <a:lstStyle/>
          <a:p>
            <a:pPr algn="just"/>
            <a:r>
              <a:rPr lang="es-ES" sz="1400" dirty="0">
                <a:effectLst/>
              </a:rPr>
              <a:t>Sumados los dos primeros ejercicios, junto con la previsión 2023, da un </a:t>
            </a:r>
            <a:r>
              <a:rPr lang="es-ES" sz="1400" dirty="0"/>
              <a:t>importe </a:t>
            </a:r>
            <a:r>
              <a:rPr lang="es-ES" sz="1400" dirty="0">
                <a:effectLst/>
              </a:rPr>
              <a:t>total de más de </a:t>
            </a:r>
            <a:r>
              <a:rPr lang="es-ES" sz="1400" b="1" dirty="0">
                <a:effectLst/>
              </a:rPr>
              <a:t>trece mil millones de euros</a:t>
            </a:r>
            <a:r>
              <a:rPr lang="es-ES" sz="1400" dirty="0">
                <a:effectLst/>
              </a:rPr>
              <a:t>, </a:t>
            </a:r>
            <a:r>
              <a:rPr lang="es-ES" sz="1400" b="1" dirty="0">
                <a:effectLst/>
              </a:rPr>
              <a:t>superándose en más de un 30% las estimaciones iniciales para todo el período</a:t>
            </a:r>
            <a:r>
              <a:rPr lang="es-ES" sz="1400" dirty="0">
                <a:effectLst/>
              </a:rPr>
              <a:t>. </a:t>
            </a:r>
          </a:p>
          <a:p>
            <a:pPr algn="just"/>
            <a:endParaRPr lang="es-ES" sz="1400" dirty="0"/>
          </a:p>
          <a:p>
            <a:pPr algn="just"/>
            <a:r>
              <a:rPr lang="es-ES" sz="1400" dirty="0">
                <a:effectLst/>
              </a:rPr>
              <a:t>El segundo año es donde se ha producido el incremento más significativo, si bien el tercer año mantiene una tendencia similar. </a:t>
            </a:r>
          </a:p>
        </p:txBody>
      </p:sp>
      <p:sp>
        <p:nvSpPr>
          <p:cNvPr id="74" name="CuadroTexto 73">
            <a:extLst>
              <a:ext uri="{FF2B5EF4-FFF2-40B4-BE49-F238E27FC236}">
                <a16:creationId xmlns:a16="http://schemas.microsoft.com/office/drawing/2014/main" id="{6ACE1070-7907-5453-3137-2018AA118A6B}"/>
              </a:ext>
            </a:extLst>
          </p:cNvPr>
          <p:cNvSpPr txBox="1"/>
          <p:nvPr/>
        </p:nvSpPr>
        <p:spPr>
          <a:xfrm>
            <a:off x="1101090" y="330631"/>
            <a:ext cx="5679001" cy="369332"/>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El Plan 130 en cifras. Evolución del Presupuesto.</a:t>
            </a:r>
          </a:p>
        </p:txBody>
      </p:sp>
      <p:cxnSp>
        <p:nvCxnSpPr>
          <p:cNvPr id="23" name="Conector recto 22">
            <a:extLst>
              <a:ext uri="{FF2B5EF4-FFF2-40B4-BE49-F238E27FC236}">
                <a16:creationId xmlns:a16="http://schemas.microsoft.com/office/drawing/2014/main" id="{1D362561-252A-F61C-4D0F-4EE0F6B23340}"/>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graphicFrame>
        <p:nvGraphicFramePr>
          <p:cNvPr id="27" name="Gráfico 26">
            <a:extLst>
              <a:ext uri="{FF2B5EF4-FFF2-40B4-BE49-F238E27FC236}">
                <a16:creationId xmlns:a16="http://schemas.microsoft.com/office/drawing/2014/main" id="{4BE5CC0D-A432-4ADE-B9C3-8A1DC91B9BC2}"/>
              </a:ext>
            </a:extLst>
          </p:cNvPr>
          <p:cNvGraphicFramePr/>
          <p:nvPr>
            <p:extLst>
              <p:ext uri="{D42A27DB-BD31-4B8C-83A1-F6EECF244321}">
                <p14:modId xmlns:p14="http://schemas.microsoft.com/office/powerpoint/2010/main" val="1997818451"/>
              </p:ext>
            </p:extLst>
          </p:nvPr>
        </p:nvGraphicFramePr>
        <p:xfrm>
          <a:off x="1157559" y="1972220"/>
          <a:ext cx="5330847" cy="46141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935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nvGrpSpPr>
          <p:cNvPr id="30" name="Grupo 29">
            <a:extLst>
              <a:ext uri="{FF2B5EF4-FFF2-40B4-BE49-F238E27FC236}">
                <a16:creationId xmlns:a16="http://schemas.microsoft.com/office/drawing/2014/main" id="{9AD4F711-1B35-86EB-F2B3-E08246CBC236}"/>
              </a:ext>
            </a:extLst>
          </p:cNvPr>
          <p:cNvGrpSpPr/>
          <p:nvPr/>
        </p:nvGrpSpPr>
        <p:grpSpPr>
          <a:xfrm>
            <a:off x="7329212" y="300131"/>
            <a:ext cx="4210050" cy="435170"/>
            <a:chOff x="6210300" y="237327"/>
            <a:chExt cx="5838825" cy="603528"/>
          </a:xfrm>
        </p:grpSpPr>
        <p:pic>
          <p:nvPicPr>
            <p:cNvPr id="31" name="Imagen 30">
              <a:extLst>
                <a:ext uri="{FF2B5EF4-FFF2-40B4-BE49-F238E27FC236}">
                  <a16:creationId xmlns:a16="http://schemas.microsoft.com/office/drawing/2014/main" id="{1469381C-3FB4-3036-3150-A383737EF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3153" y="237327"/>
              <a:ext cx="757919" cy="603528"/>
            </a:xfrm>
            <a:prstGeom prst="rect">
              <a:avLst/>
            </a:prstGeom>
          </p:spPr>
        </p:pic>
        <p:pic>
          <p:nvPicPr>
            <p:cNvPr id="32" name="Imagen 31">
              <a:extLst>
                <a:ext uri="{FF2B5EF4-FFF2-40B4-BE49-F238E27FC236}">
                  <a16:creationId xmlns:a16="http://schemas.microsoft.com/office/drawing/2014/main" id="{E8568EC8-35A9-7936-79CF-0FA6B30C5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0" y="237327"/>
              <a:ext cx="2609850" cy="603528"/>
            </a:xfrm>
            <a:prstGeom prst="rect">
              <a:avLst/>
            </a:prstGeom>
          </p:spPr>
        </p:pic>
        <p:pic>
          <p:nvPicPr>
            <p:cNvPr id="33" name="Imagen 32">
              <a:extLst>
                <a:ext uri="{FF2B5EF4-FFF2-40B4-BE49-F238E27FC236}">
                  <a16:creationId xmlns:a16="http://schemas.microsoft.com/office/drawing/2014/main" id="{43464FAD-032A-1EAB-9B19-CA368E2FE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400" y="237327"/>
              <a:ext cx="2251725" cy="596820"/>
            </a:xfrm>
            <a:prstGeom prst="rect">
              <a:avLst/>
            </a:prstGeom>
          </p:spPr>
        </p:pic>
      </p:gr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2.5</a:t>
            </a: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Rectángulo 62">
            <a:extLst>
              <a:ext uri="{FF2B5EF4-FFF2-40B4-BE49-F238E27FC236}">
                <a16:creationId xmlns:a16="http://schemas.microsoft.com/office/drawing/2014/main" id="{079C0470-CD50-0337-1C2D-AD716B10461E}"/>
              </a:ext>
            </a:extLst>
          </p:cNvPr>
          <p:cNvSpPr/>
          <p:nvPr/>
        </p:nvSpPr>
        <p:spPr>
          <a:xfrm>
            <a:off x="895631" y="1273143"/>
            <a:ext cx="10643627" cy="628228"/>
          </a:xfrm>
          <a:prstGeom prst="rect">
            <a:avLst/>
          </a:prstGeom>
          <a:gradFill flip="none" rotWithShape="1">
            <a:gsLst>
              <a:gs pos="0">
                <a:srgbClr val="1AAB91"/>
              </a:gs>
              <a:gs pos="48000">
                <a:srgbClr val="23C885"/>
              </a:gs>
              <a:gs pos="100000">
                <a:srgbClr val="22CB8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CuadroTexto 65">
            <a:extLst>
              <a:ext uri="{FF2B5EF4-FFF2-40B4-BE49-F238E27FC236}">
                <a16:creationId xmlns:a16="http://schemas.microsoft.com/office/drawing/2014/main" id="{B0970EEB-F9A5-EB79-406B-1646E8404327}"/>
              </a:ext>
            </a:extLst>
          </p:cNvPr>
          <p:cNvSpPr txBox="1"/>
          <p:nvPr/>
        </p:nvSpPr>
        <p:spPr>
          <a:xfrm>
            <a:off x="947733" y="1349764"/>
            <a:ext cx="8366408" cy="400110"/>
          </a:xfrm>
          <a:prstGeom prst="rect">
            <a:avLst/>
          </a:prstGeom>
          <a:noFill/>
        </p:spPr>
        <p:txBody>
          <a:bodyPr wrap="square">
            <a:spAutoFit/>
          </a:bodyPr>
          <a:lstStyle/>
          <a:p>
            <a:r>
              <a:rPr lang="es-ES" sz="2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Nuevas medidas y actuaciones (23) incorporadas al Plan 130</a:t>
            </a:r>
          </a:p>
        </p:txBody>
      </p:sp>
      <p:sp>
        <p:nvSpPr>
          <p:cNvPr id="74" name="CuadroTexto 73">
            <a:extLst>
              <a:ext uri="{FF2B5EF4-FFF2-40B4-BE49-F238E27FC236}">
                <a16:creationId xmlns:a16="http://schemas.microsoft.com/office/drawing/2014/main" id="{6ACE1070-7907-5453-3137-2018AA118A6B}"/>
              </a:ext>
            </a:extLst>
          </p:cNvPr>
          <p:cNvSpPr txBox="1"/>
          <p:nvPr/>
        </p:nvSpPr>
        <p:spPr>
          <a:xfrm>
            <a:off x="1101090" y="330631"/>
            <a:ext cx="5679001" cy="369332"/>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Nuevas medidas Plan 130</a:t>
            </a:r>
          </a:p>
        </p:txBody>
      </p:sp>
      <p:cxnSp>
        <p:nvCxnSpPr>
          <p:cNvPr id="23" name="Conector recto 22">
            <a:extLst>
              <a:ext uri="{FF2B5EF4-FFF2-40B4-BE49-F238E27FC236}">
                <a16:creationId xmlns:a16="http://schemas.microsoft.com/office/drawing/2014/main" id="{1D362561-252A-F61C-4D0F-4EE0F6B23340}"/>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24" name="Marcador de número de diapositiva 37">
            <a:extLst>
              <a:ext uri="{FF2B5EF4-FFF2-40B4-BE49-F238E27FC236}">
                <a16:creationId xmlns:a16="http://schemas.microsoft.com/office/drawing/2014/main" id="{47E52669-CB79-265B-2D15-5709676C01DE}"/>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12</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7" name="Tabla 6">
            <a:extLst>
              <a:ext uri="{FF2B5EF4-FFF2-40B4-BE49-F238E27FC236}">
                <a16:creationId xmlns:a16="http://schemas.microsoft.com/office/drawing/2014/main" id="{AAF02978-1207-5DB0-47FD-A3E10FA53694}"/>
              </a:ext>
            </a:extLst>
          </p:cNvPr>
          <p:cNvGraphicFramePr>
            <a:graphicFrameLocks noGrp="1"/>
          </p:cNvGraphicFramePr>
          <p:nvPr/>
        </p:nvGraphicFramePr>
        <p:xfrm>
          <a:off x="895632" y="1931823"/>
          <a:ext cx="3268345" cy="1817195"/>
        </p:xfrm>
        <a:graphic>
          <a:graphicData uri="http://schemas.openxmlformats.org/drawingml/2006/table">
            <a:tbl>
              <a:tblPr firstRow="1" firstCol="1" bandRow="1"/>
              <a:tblGrid>
                <a:gridCol w="321310">
                  <a:extLst>
                    <a:ext uri="{9D8B030D-6E8A-4147-A177-3AD203B41FA5}">
                      <a16:colId xmlns:a16="http://schemas.microsoft.com/office/drawing/2014/main" val="4222801632"/>
                    </a:ext>
                  </a:extLst>
                </a:gridCol>
                <a:gridCol w="2947035">
                  <a:extLst>
                    <a:ext uri="{9D8B030D-6E8A-4147-A177-3AD203B41FA5}">
                      <a16:colId xmlns:a16="http://schemas.microsoft.com/office/drawing/2014/main" val="1726285031"/>
                    </a:ext>
                  </a:extLst>
                </a:gridCol>
              </a:tblGrid>
              <a:tr h="364837">
                <a:tc gridSpan="2">
                  <a:txBody>
                    <a:bodyPr/>
                    <a:lstStyle/>
                    <a:p>
                      <a:pPr algn="just">
                        <a:lnSpc>
                          <a:spcPct val="95000"/>
                        </a:lnSpc>
                      </a:pPr>
                      <a:r>
                        <a:rPr lang="es-ES" sz="1100" b="1" kern="0" cap="all" dirty="0">
                          <a:solidFill>
                            <a:srgbClr val="000000"/>
                          </a:solidFill>
                          <a:effectLst/>
                          <a:latin typeface="+mj-lt"/>
                          <a:ea typeface="SimHei" panose="02010609060101010101" pitchFamily="49" charset="-122"/>
                          <a:cs typeface="Times New Roman" panose="02020603050405020304" pitchFamily="18" charset="0"/>
                        </a:rPr>
                        <a:t>EJE 1. IMPULSO DE LA TRANSICIÓN ECOLÓGICA</a:t>
                      </a:r>
                      <a:endParaRPr lang="es-ES" sz="1500" b="1" kern="0" cap="all" dirty="0">
                        <a:effectLst/>
                        <a:latin typeface="+mj-lt"/>
                        <a:ea typeface="SimHei"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s-ES"/>
                    </a:p>
                  </a:txBody>
                  <a:tcPr/>
                </a:tc>
                <a:extLst>
                  <a:ext uri="{0D108BD9-81ED-4DB2-BD59-A6C34878D82A}">
                    <a16:rowId xmlns:a16="http://schemas.microsoft.com/office/drawing/2014/main" val="509281762"/>
                  </a:ext>
                </a:extLst>
              </a:tr>
              <a:tr h="414959">
                <a:tc>
                  <a:txBody>
                    <a:bodyPr/>
                    <a:lstStyle/>
                    <a:p>
                      <a:pPr>
                        <a:lnSpc>
                          <a:spcPct val="95000"/>
                        </a:lnSpc>
                      </a:pPr>
                      <a:r>
                        <a:rPr lang="en-US" sz="1200" b="1" spc="-50">
                          <a:solidFill>
                            <a:srgbClr val="000000"/>
                          </a:solidFill>
                          <a:effectLst/>
                          <a:latin typeface="+mj-lt"/>
                          <a:ea typeface="Garamond" panose="02020404030301010803" pitchFamily="18" charset="0"/>
                          <a:cs typeface="Times New Roman" panose="02020603050405020304" pitchFamily="18" charset="0"/>
                        </a:rPr>
                        <a:t>☐</a:t>
                      </a:r>
                      <a:endParaRPr lang="es-ES" sz="1500" spc="-5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Comunidades Locales Energéticas (Programa CE IMPLEMENTA). </a:t>
                      </a:r>
                      <a:r>
                        <a:rPr lang="es-ES" sz="1000" i="1" spc="-50" dirty="0">
                          <a:solidFill>
                            <a:srgbClr val="000000"/>
                          </a:solidFill>
                          <a:effectLst/>
                          <a:latin typeface="+mj-lt"/>
                          <a:ea typeface="Garamond" panose="02020404030301010803" pitchFamily="18" charset="0"/>
                          <a:cs typeface="Times New Roman" panose="02020603050405020304" pitchFamily="18" charset="0"/>
                        </a:rPr>
                        <a:t>Medida 1.6. Bis. MITECO.</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3434191361"/>
                  </a:ext>
                </a:extLst>
              </a:tr>
              <a:tr h="414959">
                <a:tc>
                  <a:txBody>
                    <a:bodyPr/>
                    <a:lstStyle/>
                    <a:p>
                      <a:pPr>
                        <a:lnSpc>
                          <a:spcPct val="95000"/>
                        </a:lnSpc>
                      </a:pPr>
                      <a:r>
                        <a:rPr lang="es-ES" sz="1200" b="1" spc="-50">
                          <a:solidFill>
                            <a:srgbClr val="000000"/>
                          </a:solidFill>
                          <a:effectLst/>
                          <a:latin typeface="+mj-lt"/>
                          <a:ea typeface="Garamond" panose="02020404030301010803" pitchFamily="18" charset="0"/>
                          <a:cs typeface="MS Gothic" panose="020B0609070205080204" pitchFamily="49" charset="-128"/>
                        </a:rPr>
                        <a:t>☐</a:t>
                      </a:r>
                      <a:endParaRPr lang="es-ES" sz="1500" spc="-5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PERTE Digitalización Ciclo del Agua. </a:t>
                      </a:r>
                      <a:r>
                        <a:rPr lang="es-ES" sz="1000" i="1" spc="-50" dirty="0">
                          <a:solidFill>
                            <a:srgbClr val="000000"/>
                          </a:solidFill>
                          <a:effectLst/>
                          <a:latin typeface="+mj-lt"/>
                          <a:ea typeface="Garamond" panose="02020404030301010803" pitchFamily="18" charset="0"/>
                          <a:cs typeface="Times New Roman" panose="02020603050405020304" pitchFamily="18" charset="0"/>
                        </a:rPr>
                        <a:t>Medida 1.8. Bis. MITECO.</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463500707"/>
                  </a:ext>
                </a:extLst>
              </a:tr>
              <a:tr h="622440">
                <a:tc>
                  <a:txBody>
                    <a:bodyPr/>
                    <a:lstStyle/>
                    <a:p>
                      <a:pPr>
                        <a:lnSpc>
                          <a:spcPct val="95000"/>
                        </a:lnSpc>
                      </a:pPr>
                      <a:r>
                        <a:rPr lang="es-ES" sz="1200" b="1" spc="-50" dirty="0">
                          <a:solidFill>
                            <a:srgbClr val="000000"/>
                          </a:solidFill>
                          <a:effectLst/>
                          <a:latin typeface="+mj-lt"/>
                          <a:ea typeface="Garamond" panose="02020404030301010803" pitchFamily="18" charset="0"/>
                          <a:cs typeface="MS Gothic" panose="020B0609070205080204" pitchFamily="49" charset="-128"/>
                        </a:rPr>
                        <a:t>☐</a:t>
                      </a:r>
                      <a:endParaRPr lang="es-ES" sz="15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EEAF6"/>
                    </a:solidFill>
                  </a:tcPr>
                </a:tc>
                <a:tc>
                  <a:txBody>
                    <a:bodyPr/>
                    <a:lstStyle/>
                    <a:p>
                      <a:pPr algn="just">
                        <a:lnSpc>
                          <a:spcPct val="95000"/>
                        </a:lnSpc>
                      </a:pPr>
                      <a:r>
                        <a:rPr lang="es-ES" sz="1000" b="1" spc="-50" dirty="0">
                          <a:solidFill>
                            <a:srgbClr val="1D1D1B"/>
                          </a:solidFill>
                          <a:effectLst/>
                          <a:latin typeface="+mj-lt"/>
                          <a:ea typeface="Garamond" panose="02020404030301010803" pitchFamily="18" charset="0"/>
                          <a:cs typeface="Arial" panose="020B0604020202020204" pitchFamily="34" charset="0"/>
                        </a:rPr>
                        <a:t>Protección y adaptación al riesgo de inundación e integración ambiental en núcleos urbanos. </a:t>
                      </a:r>
                      <a:r>
                        <a:rPr lang="es-ES" sz="1000" i="1" spc="-50" dirty="0">
                          <a:solidFill>
                            <a:srgbClr val="1D1D1B"/>
                          </a:solidFill>
                          <a:effectLst/>
                          <a:latin typeface="+mj-lt"/>
                          <a:ea typeface="Garamond" panose="02020404030301010803" pitchFamily="18" charset="0"/>
                          <a:cs typeface="Arial" panose="020B0604020202020204" pitchFamily="34" charset="0"/>
                        </a:rPr>
                        <a:t>Medida 1.9. Bis. MITECO. </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2665360894"/>
                  </a:ext>
                </a:extLst>
              </a:tr>
            </a:tbl>
          </a:graphicData>
        </a:graphic>
      </p:graphicFrame>
      <p:graphicFrame>
        <p:nvGraphicFramePr>
          <p:cNvPr id="10" name="Tabla 9">
            <a:extLst>
              <a:ext uri="{FF2B5EF4-FFF2-40B4-BE49-F238E27FC236}">
                <a16:creationId xmlns:a16="http://schemas.microsoft.com/office/drawing/2014/main" id="{21E58723-3F48-4022-50E9-ED890C5353F7}"/>
              </a:ext>
            </a:extLst>
          </p:cNvPr>
          <p:cNvGraphicFramePr>
            <a:graphicFrameLocks noGrp="1"/>
          </p:cNvGraphicFramePr>
          <p:nvPr/>
        </p:nvGraphicFramePr>
        <p:xfrm>
          <a:off x="895631" y="3802156"/>
          <a:ext cx="3268345" cy="1586479"/>
        </p:xfrm>
        <a:graphic>
          <a:graphicData uri="http://schemas.openxmlformats.org/drawingml/2006/table">
            <a:tbl>
              <a:tblPr firstRow="1" firstCol="1" bandRow="1"/>
              <a:tblGrid>
                <a:gridCol w="321310">
                  <a:extLst>
                    <a:ext uri="{9D8B030D-6E8A-4147-A177-3AD203B41FA5}">
                      <a16:colId xmlns:a16="http://schemas.microsoft.com/office/drawing/2014/main" val="4192941420"/>
                    </a:ext>
                  </a:extLst>
                </a:gridCol>
                <a:gridCol w="2947035">
                  <a:extLst>
                    <a:ext uri="{9D8B030D-6E8A-4147-A177-3AD203B41FA5}">
                      <a16:colId xmlns:a16="http://schemas.microsoft.com/office/drawing/2014/main" val="3670083076"/>
                    </a:ext>
                  </a:extLst>
                </a:gridCol>
              </a:tblGrid>
              <a:tr h="338528">
                <a:tc gridSpan="2">
                  <a:txBody>
                    <a:bodyPr/>
                    <a:lstStyle/>
                    <a:p>
                      <a:pPr algn="just">
                        <a:lnSpc>
                          <a:spcPct val="95000"/>
                        </a:lnSpc>
                      </a:pPr>
                      <a:r>
                        <a:rPr lang="es-ES" sz="1100" b="1" spc="-50" dirty="0">
                          <a:solidFill>
                            <a:srgbClr val="000000"/>
                          </a:solidFill>
                          <a:effectLst/>
                          <a:latin typeface="Gill Sans MT" panose="020B0502020104020203" pitchFamily="34" charset="0"/>
                          <a:ea typeface="Garamond" panose="02020404030301010803" pitchFamily="18" charset="0"/>
                          <a:cs typeface="Times New Roman" panose="02020603050405020304" pitchFamily="18" charset="0"/>
                        </a:rPr>
                        <a:t>EJE I1. TRANSICIÓN DIGITAL Y PLENA CONECTIVIDAD TERRITORIAL</a:t>
                      </a:r>
                      <a:endParaRPr lang="es-ES" sz="1500" spc="-5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4B083"/>
                    </a:solidFill>
                  </a:tcPr>
                </a:tc>
                <a:tc hMerge="1">
                  <a:txBody>
                    <a:bodyPr/>
                    <a:lstStyle/>
                    <a:p>
                      <a:endParaRPr lang="es-ES"/>
                    </a:p>
                  </a:txBody>
                  <a:tcPr/>
                </a:tc>
                <a:extLst>
                  <a:ext uri="{0D108BD9-81ED-4DB2-BD59-A6C34878D82A}">
                    <a16:rowId xmlns:a16="http://schemas.microsoft.com/office/drawing/2014/main" val="730707621"/>
                  </a:ext>
                </a:extLst>
              </a:tr>
              <a:tr h="828301">
                <a:tc>
                  <a:txBody>
                    <a:bodyPr/>
                    <a:lstStyle/>
                    <a:p>
                      <a:pPr>
                        <a:lnSpc>
                          <a:spcPct val="95000"/>
                        </a:lnSpc>
                      </a:pPr>
                      <a:r>
                        <a:rPr lang="en-US" sz="1200" b="1" spc="-50">
                          <a:solidFill>
                            <a:srgbClr val="000000"/>
                          </a:solidFill>
                          <a:effectLst/>
                          <a:latin typeface="MS Gothic" panose="020B0609070205080204" pitchFamily="49" charset="-128"/>
                          <a:ea typeface="Garamond" panose="02020404030301010803" pitchFamily="18" charset="0"/>
                          <a:cs typeface="Times New Roman" panose="02020603050405020304" pitchFamily="18" charset="0"/>
                        </a:rPr>
                        <a:t>☐</a:t>
                      </a:r>
                      <a:endParaRPr lang="es-ES" sz="1500" spc="-5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110000"/>
                        </a:lnSpc>
                        <a:spcBef>
                          <a:spcPts val="300"/>
                        </a:spcBef>
                        <a:spcAft>
                          <a:spcPts val="300"/>
                        </a:spcAft>
                      </a:pPr>
                      <a:r>
                        <a:rPr lang="es-ES" sz="1000" b="1" dirty="0">
                          <a:solidFill>
                            <a:srgbClr val="000000"/>
                          </a:solidFill>
                          <a:effectLst/>
                          <a:latin typeface="+mj-lt"/>
                          <a:ea typeface="Garamond" panose="02020404030301010803" pitchFamily="18" charset="0"/>
                          <a:cs typeface="Times New Roman" panose="02020603050405020304" pitchFamily="18" charset="0"/>
                        </a:rPr>
                        <a:t>Programa de formación digital de adultos con nivel bajo de cualificación. Red estatal Centros Nacionales de Capacitación Digital. </a:t>
                      </a:r>
                      <a:r>
                        <a:rPr lang="es-ES" sz="1000" b="0" dirty="0">
                          <a:solidFill>
                            <a:srgbClr val="000000"/>
                          </a:solidFill>
                          <a:effectLst/>
                          <a:latin typeface="+mj-lt"/>
                          <a:ea typeface="Garamond" panose="02020404030301010803" pitchFamily="18" charset="0"/>
                          <a:cs typeface="Times New Roman" panose="02020603050405020304" pitchFamily="18" charset="0"/>
                        </a:rPr>
                        <a:t>Medida 2.5.Bis. MEFP.</a:t>
                      </a:r>
                      <a:endParaRPr lang="es-ES" sz="1000" b="0" dirty="0">
                        <a:solidFill>
                          <a:srgbClr val="0070C0"/>
                        </a:solidFill>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2931649595"/>
                  </a:ext>
                </a:extLst>
              </a:tr>
              <a:tr h="419650">
                <a:tc>
                  <a:txBody>
                    <a:bodyPr/>
                    <a:lstStyle/>
                    <a:p>
                      <a:pPr>
                        <a:lnSpc>
                          <a:spcPct val="95000"/>
                        </a:lnSpc>
                      </a:pPr>
                      <a:r>
                        <a:rPr lang="en-US" sz="1200" b="1" spc="-50" dirty="0">
                          <a:solidFill>
                            <a:srgbClr val="000000"/>
                          </a:solidFill>
                          <a:effectLst/>
                          <a:latin typeface="MS Gothic" panose="020B0609070205080204" pitchFamily="49" charset="-128"/>
                          <a:ea typeface="Garamond" panose="02020404030301010803" pitchFamily="18" charset="0"/>
                          <a:cs typeface="Times New Roman" panose="02020603050405020304" pitchFamily="18" charset="0"/>
                        </a:rPr>
                        <a:t>☐</a:t>
                      </a:r>
                      <a:endParaRPr lang="es-ES" sz="1500" spc="-5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EEAF6"/>
                    </a:solidFill>
                  </a:tcPr>
                </a:tc>
                <a:tc>
                  <a:txBody>
                    <a:bodyPr/>
                    <a:lstStyle/>
                    <a:p>
                      <a:pPr algn="just">
                        <a:lnSpc>
                          <a:spcPct val="110000"/>
                        </a:lnSpc>
                        <a:spcBef>
                          <a:spcPts val="300"/>
                        </a:spcBef>
                        <a:spcAft>
                          <a:spcPts val="300"/>
                        </a:spcAft>
                      </a:pPr>
                      <a:r>
                        <a:rPr lang="es-ES" sz="1000" b="1" dirty="0">
                          <a:solidFill>
                            <a:srgbClr val="000000"/>
                          </a:solidFill>
                          <a:effectLst/>
                          <a:latin typeface="+mj-lt"/>
                          <a:ea typeface="Garamond" panose="02020404030301010803" pitchFamily="18" charset="0"/>
                          <a:cs typeface="Times New Roman" panose="02020603050405020304" pitchFamily="18" charset="0"/>
                        </a:rPr>
                        <a:t>Red Estatal de Centros de Excelencia de FP. </a:t>
                      </a:r>
                      <a:r>
                        <a:rPr lang="es-ES" sz="1000" i="1" dirty="0">
                          <a:solidFill>
                            <a:srgbClr val="000000"/>
                          </a:solidFill>
                          <a:effectLst/>
                          <a:latin typeface="+mj-lt"/>
                          <a:ea typeface="Garamond" panose="02020404030301010803" pitchFamily="18" charset="0"/>
                          <a:cs typeface="Times New Roman" panose="02020603050405020304" pitchFamily="18" charset="0"/>
                        </a:rPr>
                        <a:t>Medida 2.6. Bis. MEFP.</a:t>
                      </a:r>
                      <a:endParaRPr lang="es-ES" sz="1000" dirty="0">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3769437266"/>
                  </a:ext>
                </a:extLst>
              </a:tr>
            </a:tbl>
          </a:graphicData>
        </a:graphic>
      </p:graphicFrame>
      <p:graphicFrame>
        <p:nvGraphicFramePr>
          <p:cNvPr id="11" name="Tabla 10">
            <a:extLst>
              <a:ext uri="{FF2B5EF4-FFF2-40B4-BE49-F238E27FC236}">
                <a16:creationId xmlns:a16="http://schemas.microsoft.com/office/drawing/2014/main" id="{51B8167E-A702-7D0F-79C3-79F622656466}"/>
              </a:ext>
            </a:extLst>
          </p:cNvPr>
          <p:cNvGraphicFramePr>
            <a:graphicFrameLocks noGrp="1"/>
          </p:cNvGraphicFramePr>
          <p:nvPr/>
        </p:nvGraphicFramePr>
        <p:xfrm>
          <a:off x="895631" y="5441773"/>
          <a:ext cx="3268345" cy="1373459"/>
        </p:xfrm>
        <a:graphic>
          <a:graphicData uri="http://schemas.openxmlformats.org/drawingml/2006/table">
            <a:tbl>
              <a:tblPr firstRow="1" firstCol="1" bandRow="1"/>
              <a:tblGrid>
                <a:gridCol w="321310">
                  <a:extLst>
                    <a:ext uri="{9D8B030D-6E8A-4147-A177-3AD203B41FA5}">
                      <a16:colId xmlns:a16="http://schemas.microsoft.com/office/drawing/2014/main" val="1829366871"/>
                    </a:ext>
                  </a:extLst>
                </a:gridCol>
                <a:gridCol w="2947035">
                  <a:extLst>
                    <a:ext uri="{9D8B030D-6E8A-4147-A177-3AD203B41FA5}">
                      <a16:colId xmlns:a16="http://schemas.microsoft.com/office/drawing/2014/main" val="2319199406"/>
                    </a:ext>
                  </a:extLst>
                </a:gridCol>
              </a:tblGrid>
              <a:tr h="332478">
                <a:tc gridSpan="2">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EJE I1I. DESARROLLO E INNOVACIÓN EN EL TERRITORIO</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D966"/>
                    </a:solidFill>
                  </a:tcPr>
                </a:tc>
                <a:tc hMerge="1">
                  <a:txBody>
                    <a:bodyPr/>
                    <a:lstStyle/>
                    <a:p>
                      <a:endParaRPr lang="es-ES"/>
                    </a:p>
                  </a:txBody>
                  <a:tcPr/>
                </a:tc>
                <a:extLst>
                  <a:ext uri="{0D108BD9-81ED-4DB2-BD59-A6C34878D82A}">
                    <a16:rowId xmlns:a16="http://schemas.microsoft.com/office/drawing/2014/main" val="2426857505"/>
                  </a:ext>
                </a:extLst>
              </a:tr>
              <a:tr h="1040981">
                <a:tc>
                  <a:txBody>
                    <a:bodyPr/>
                    <a:lstStyle/>
                    <a:p>
                      <a:pPr>
                        <a:lnSpc>
                          <a:spcPct val="95000"/>
                        </a:lnSpc>
                      </a:pPr>
                      <a:r>
                        <a:rPr lang="en-US" sz="1000" b="1" spc="-50" dirty="0">
                          <a:solidFill>
                            <a:srgbClr val="000000"/>
                          </a:solidFill>
                          <a:effectLst/>
                          <a:latin typeface="MS Gothic" panose="020B0609070205080204" pitchFamily="49" charset="-128"/>
                          <a:ea typeface="Garamond" panose="02020404030301010803" pitchFamily="18" charset="0"/>
                          <a:cs typeface="Times New Roman" panose="02020603050405020304" pitchFamily="18" charset="0"/>
                        </a:rPr>
                        <a:t>☐</a:t>
                      </a:r>
                      <a:endParaRPr lang="es-ES" sz="1000" spc="-5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EEAF6"/>
                    </a:solidFill>
                  </a:tcPr>
                </a:tc>
                <a:tc>
                  <a:txBody>
                    <a:bodyPr/>
                    <a:lstStyle/>
                    <a:p>
                      <a:pPr algn="just">
                        <a:lnSpc>
                          <a:spcPct val="110000"/>
                        </a:lnSpc>
                        <a:spcBef>
                          <a:spcPts val="300"/>
                        </a:spcBef>
                        <a:spcAft>
                          <a:spcPts val="300"/>
                        </a:spcAft>
                      </a:pPr>
                      <a:r>
                        <a:rPr lang="es-ES" sz="1000" b="1" dirty="0">
                          <a:solidFill>
                            <a:srgbClr val="000000"/>
                          </a:solidFill>
                          <a:effectLst/>
                          <a:latin typeface="+mj-lt"/>
                          <a:ea typeface="Garamond" panose="02020404030301010803" pitchFamily="18" charset="0"/>
                          <a:cs typeface="Times New Roman" panose="02020603050405020304" pitchFamily="18" charset="0"/>
                        </a:rPr>
                        <a:t>Cátedras Universidad-Empresa (Cátedras ENIA). Ayudas a la investigación y desarrollo en IA-Línea “IA y Reto Demográfico”. 2023. </a:t>
                      </a:r>
                      <a:r>
                        <a:rPr lang="es-ES" sz="1000" i="1" dirty="0">
                          <a:solidFill>
                            <a:srgbClr val="000000"/>
                          </a:solidFill>
                          <a:effectLst/>
                          <a:latin typeface="+mj-lt"/>
                          <a:ea typeface="Garamond" panose="02020404030301010803" pitchFamily="18" charset="0"/>
                          <a:cs typeface="Times New Roman" panose="02020603050405020304" pitchFamily="18" charset="0"/>
                        </a:rPr>
                        <a:t>Medida 3.6. Bis. MAETD. </a:t>
                      </a:r>
                      <a:endParaRPr lang="es-ES" sz="1000" dirty="0">
                        <a:solidFill>
                          <a:srgbClr val="0070C0"/>
                        </a:solidFill>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3291873830"/>
                  </a:ext>
                </a:extLst>
              </a:tr>
            </a:tbl>
          </a:graphicData>
        </a:graphic>
      </p:graphicFrame>
      <p:graphicFrame>
        <p:nvGraphicFramePr>
          <p:cNvPr id="14" name="Tabla 13">
            <a:extLst>
              <a:ext uri="{FF2B5EF4-FFF2-40B4-BE49-F238E27FC236}">
                <a16:creationId xmlns:a16="http://schemas.microsoft.com/office/drawing/2014/main" id="{11032185-58B6-FF3A-8436-3CF269EAED03}"/>
              </a:ext>
            </a:extLst>
          </p:cNvPr>
          <p:cNvGraphicFramePr>
            <a:graphicFrameLocks noGrp="1"/>
          </p:cNvGraphicFramePr>
          <p:nvPr/>
        </p:nvGraphicFramePr>
        <p:xfrm>
          <a:off x="4243475" y="1943006"/>
          <a:ext cx="3316507" cy="678291"/>
        </p:xfrm>
        <a:graphic>
          <a:graphicData uri="http://schemas.openxmlformats.org/drawingml/2006/table">
            <a:tbl>
              <a:tblPr firstRow="1" firstCol="1" bandRow="1"/>
              <a:tblGrid>
                <a:gridCol w="326045">
                  <a:extLst>
                    <a:ext uri="{9D8B030D-6E8A-4147-A177-3AD203B41FA5}">
                      <a16:colId xmlns:a16="http://schemas.microsoft.com/office/drawing/2014/main" val="2453043616"/>
                    </a:ext>
                  </a:extLst>
                </a:gridCol>
                <a:gridCol w="2990462">
                  <a:extLst>
                    <a:ext uri="{9D8B030D-6E8A-4147-A177-3AD203B41FA5}">
                      <a16:colId xmlns:a16="http://schemas.microsoft.com/office/drawing/2014/main" val="3372082566"/>
                    </a:ext>
                  </a:extLst>
                </a:gridCol>
              </a:tblGrid>
              <a:tr h="308314">
                <a:tc gridSpan="2">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EJE V. IGUALDAD DE DERECHOS Y OPORTUNIDADES DE LAS MUJERES Y LOS JÓVENES</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99CC"/>
                    </a:solidFill>
                  </a:tcPr>
                </a:tc>
                <a:tc hMerge="1">
                  <a:txBody>
                    <a:bodyPr/>
                    <a:lstStyle/>
                    <a:p>
                      <a:endParaRPr lang="es-ES"/>
                    </a:p>
                  </a:txBody>
                  <a:tcPr/>
                </a:tc>
                <a:extLst>
                  <a:ext uri="{0D108BD9-81ED-4DB2-BD59-A6C34878D82A}">
                    <a16:rowId xmlns:a16="http://schemas.microsoft.com/office/drawing/2014/main" val="533971795"/>
                  </a:ext>
                </a:extLst>
              </a:tr>
              <a:tr h="369977">
                <a:tc>
                  <a:txBody>
                    <a:bodyPr/>
                    <a:lstStyle/>
                    <a:p>
                      <a:pPr algn="just">
                        <a:lnSpc>
                          <a:spcPct val="95000"/>
                        </a:lnSpc>
                      </a:pPr>
                      <a:r>
                        <a:rPr lang="en-US" sz="1000" b="1" spc="-50" dirty="0">
                          <a:solidFill>
                            <a:srgbClr val="000000"/>
                          </a:solidFill>
                          <a:effectLst/>
                          <a:latin typeface="+mj-lt"/>
                          <a:ea typeface="Garamond" panose="02020404030301010803" pitchFamily="18" charset="0"/>
                          <a:cs typeface="Times New Roman" panose="02020603050405020304" pitchFamily="18" charset="0"/>
                        </a:rPr>
                        <a:t>☐</a:t>
                      </a:r>
                      <a:r>
                        <a:rPr lang="es-ES" sz="1000" b="1" spc="-50" dirty="0">
                          <a:solidFill>
                            <a:srgbClr val="000000"/>
                          </a:solidFill>
                          <a:effectLst/>
                          <a:latin typeface="+mj-lt"/>
                          <a:ea typeface="Garamond" panose="02020404030301010803" pitchFamily="18" charset="0"/>
                          <a:cs typeface="Times New Roman" panose="02020603050405020304" pitchFamily="18" charset="0"/>
                        </a:rPr>
                        <a:t> </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EEAF6"/>
                    </a:solidFill>
                  </a:tcPr>
                </a:tc>
                <a:tc>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Programa de apoyo a mujeres en los ámbitos rural y urbano. </a:t>
                      </a:r>
                      <a:r>
                        <a:rPr lang="es-ES" sz="1000" i="1" spc="-50" dirty="0">
                          <a:solidFill>
                            <a:srgbClr val="000000"/>
                          </a:solidFill>
                          <a:effectLst/>
                          <a:latin typeface="+mj-lt"/>
                          <a:ea typeface="Garamond" panose="02020404030301010803" pitchFamily="18" charset="0"/>
                          <a:cs typeface="Times New Roman" panose="02020603050405020304" pitchFamily="18" charset="0"/>
                        </a:rPr>
                        <a:t>Medida 5.8. Bis. MTES.</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2124436332"/>
                  </a:ext>
                </a:extLst>
              </a:tr>
            </a:tbl>
          </a:graphicData>
        </a:graphic>
      </p:graphicFrame>
      <p:graphicFrame>
        <p:nvGraphicFramePr>
          <p:cNvPr id="15" name="Tabla 14">
            <a:extLst>
              <a:ext uri="{FF2B5EF4-FFF2-40B4-BE49-F238E27FC236}">
                <a16:creationId xmlns:a16="http://schemas.microsoft.com/office/drawing/2014/main" id="{43DF67F6-DA21-885F-358A-A046DC805475}"/>
              </a:ext>
            </a:extLst>
          </p:cNvPr>
          <p:cNvGraphicFramePr>
            <a:graphicFrameLocks noGrp="1"/>
          </p:cNvGraphicFramePr>
          <p:nvPr/>
        </p:nvGraphicFramePr>
        <p:xfrm>
          <a:off x="4214684" y="2674436"/>
          <a:ext cx="3416234" cy="1158240"/>
        </p:xfrm>
        <a:graphic>
          <a:graphicData uri="http://schemas.openxmlformats.org/drawingml/2006/table">
            <a:tbl>
              <a:tblPr firstRow="1" firstCol="1" bandRow="1"/>
              <a:tblGrid>
                <a:gridCol w="335849">
                  <a:extLst>
                    <a:ext uri="{9D8B030D-6E8A-4147-A177-3AD203B41FA5}">
                      <a16:colId xmlns:a16="http://schemas.microsoft.com/office/drawing/2014/main" val="1310666944"/>
                    </a:ext>
                  </a:extLst>
                </a:gridCol>
                <a:gridCol w="3080385">
                  <a:extLst>
                    <a:ext uri="{9D8B030D-6E8A-4147-A177-3AD203B41FA5}">
                      <a16:colId xmlns:a16="http://schemas.microsoft.com/office/drawing/2014/main" val="417346188"/>
                    </a:ext>
                  </a:extLst>
                </a:gridCol>
              </a:tblGrid>
              <a:tr h="30480">
                <a:tc gridSpan="2">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EJE VI. FOMENTO DEL EMPRENDIMIENTO Y LA ACTIVIDAD EMPRESARIAL</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2CC"/>
                    </a:solidFill>
                  </a:tcPr>
                </a:tc>
                <a:tc hMerge="1">
                  <a:txBody>
                    <a:bodyPr/>
                    <a:lstStyle/>
                    <a:p>
                      <a:endParaRPr lang="es-ES"/>
                    </a:p>
                  </a:txBody>
                  <a:tcPr/>
                </a:tc>
                <a:extLst>
                  <a:ext uri="{0D108BD9-81ED-4DB2-BD59-A6C34878D82A}">
                    <a16:rowId xmlns:a16="http://schemas.microsoft.com/office/drawing/2014/main" val="1271147890"/>
                  </a:ext>
                </a:extLst>
              </a:tr>
              <a:tr h="417830">
                <a:tc>
                  <a:txBody>
                    <a:bodyPr/>
                    <a:lstStyle/>
                    <a:p>
                      <a:pPr algn="just">
                        <a:lnSpc>
                          <a:spcPct val="95000"/>
                        </a:lnSpc>
                      </a:pPr>
                      <a:r>
                        <a:rPr lang="en-US" sz="1000" b="1" spc="-50">
                          <a:solidFill>
                            <a:srgbClr val="000000"/>
                          </a:solidFill>
                          <a:effectLst/>
                          <a:latin typeface="+mj-lt"/>
                          <a:ea typeface="Garamond" panose="02020404030301010803" pitchFamily="18" charset="0"/>
                          <a:cs typeface="Times New Roman" panose="02020603050405020304" pitchFamily="18" charset="0"/>
                        </a:rPr>
                        <a:t>☐</a:t>
                      </a:r>
                      <a:endParaRPr lang="es-ES" sz="1000" spc="-5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Programa IMPULSA-TEC. Impulso a la digitalización de las empresas de la Economía Social. </a:t>
                      </a:r>
                      <a:r>
                        <a:rPr lang="es-ES" sz="1000" i="1" spc="-50" dirty="0">
                          <a:solidFill>
                            <a:srgbClr val="000000"/>
                          </a:solidFill>
                          <a:effectLst/>
                          <a:latin typeface="+mj-lt"/>
                          <a:ea typeface="Garamond" panose="02020404030301010803" pitchFamily="18" charset="0"/>
                          <a:cs typeface="Times New Roman" panose="02020603050405020304" pitchFamily="18" charset="0"/>
                        </a:rPr>
                        <a:t>Medida 6.20. MTES. </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2395870019"/>
                  </a:ext>
                </a:extLst>
              </a:tr>
              <a:tr h="30480">
                <a:tc>
                  <a:txBody>
                    <a:bodyPr/>
                    <a:lstStyle/>
                    <a:p>
                      <a:pPr algn="just">
                        <a:lnSpc>
                          <a:spcPct val="95000"/>
                        </a:lnSpc>
                      </a:pPr>
                      <a:r>
                        <a:rPr lang="en-US" sz="1000" b="1" spc="-50" dirty="0">
                          <a:solidFill>
                            <a:srgbClr val="000000"/>
                          </a:solidFill>
                          <a:effectLst/>
                          <a:latin typeface="+mj-lt"/>
                          <a:ea typeface="Garamond" panose="02020404030301010803" pitchFamily="18" charset="0"/>
                          <a:cs typeface="Times New Roman" panose="02020603050405020304" pitchFamily="18" charset="0"/>
                        </a:rPr>
                        <a:t>☐</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EEAF6"/>
                    </a:solidFill>
                  </a:tcPr>
                </a:tc>
                <a:tc>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Programa Kit Digital. Impulso a la digitalización de pequeñas empresas, microempresas y personas en situación de autoempleo. </a:t>
                      </a:r>
                      <a:r>
                        <a:rPr lang="es-ES" sz="1000" i="1" spc="-50" dirty="0">
                          <a:solidFill>
                            <a:srgbClr val="000000"/>
                          </a:solidFill>
                          <a:effectLst/>
                          <a:latin typeface="+mj-lt"/>
                          <a:ea typeface="Garamond" panose="02020404030301010803" pitchFamily="18" charset="0"/>
                          <a:cs typeface="Times New Roman" panose="02020603050405020304" pitchFamily="18" charset="0"/>
                        </a:rPr>
                        <a:t>Medida 6.21. MAETD. </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2704568730"/>
                  </a:ext>
                </a:extLst>
              </a:tr>
            </a:tbl>
          </a:graphicData>
        </a:graphic>
      </p:graphicFrame>
      <p:graphicFrame>
        <p:nvGraphicFramePr>
          <p:cNvPr id="16" name="Tabla 15">
            <a:extLst>
              <a:ext uri="{FF2B5EF4-FFF2-40B4-BE49-F238E27FC236}">
                <a16:creationId xmlns:a16="http://schemas.microsoft.com/office/drawing/2014/main" id="{788A23F9-DE03-75E6-7FB0-EF898102D9D7}"/>
              </a:ext>
            </a:extLst>
          </p:cNvPr>
          <p:cNvGraphicFramePr>
            <a:graphicFrameLocks noGrp="1"/>
          </p:cNvGraphicFramePr>
          <p:nvPr/>
        </p:nvGraphicFramePr>
        <p:xfrm>
          <a:off x="4243475" y="4001638"/>
          <a:ext cx="3416235" cy="2813593"/>
        </p:xfrm>
        <a:graphic>
          <a:graphicData uri="http://schemas.openxmlformats.org/drawingml/2006/table">
            <a:tbl>
              <a:tblPr firstRow="1" firstCol="1" bandRow="1"/>
              <a:tblGrid>
                <a:gridCol w="324989">
                  <a:extLst>
                    <a:ext uri="{9D8B030D-6E8A-4147-A177-3AD203B41FA5}">
                      <a16:colId xmlns:a16="http://schemas.microsoft.com/office/drawing/2014/main" val="1417097633"/>
                    </a:ext>
                  </a:extLst>
                </a:gridCol>
                <a:gridCol w="3091246">
                  <a:extLst>
                    <a:ext uri="{9D8B030D-6E8A-4147-A177-3AD203B41FA5}">
                      <a16:colId xmlns:a16="http://schemas.microsoft.com/office/drawing/2014/main" val="2609052356"/>
                    </a:ext>
                  </a:extLst>
                </a:gridCol>
              </a:tblGrid>
              <a:tr h="341335">
                <a:tc gridSpan="2">
                  <a:txBody>
                    <a:bodyPr/>
                    <a:lstStyle/>
                    <a:p>
                      <a:pPr algn="just">
                        <a:lnSpc>
                          <a:spcPct val="95000"/>
                        </a:lnSpc>
                      </a:pPr>
                      <a:r>
                        <a:rPr lang="es-ES" sz="1000" b="1" kern="1200" spc="-50" dirty="0">
                          <a:solidFill>
                            <a:srgbClr val="000000"/>
                          </a:solidFill>
                          <a:effectLst/>
                          <a:latin typeface="+mj-lt"/>
                          <a:ea typeface="SimHei" panose="02010609060101010101" pitchFamily="49" charset="-122"/>
                          <a:cs typeface="Times New Roman" panose="02020603050405020304" pitchFamily="18" charset="0"/>
                        </a:rPr>
                        <a:t>EJE VII. REFUERZO DE SERVICIOS PÚBLICOS E IMPULSO DE LA DESCENTRALIZACIÓN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E4D5"/>
                    </a:solidFill>
                  </a:tcPr>
                </a:tc>
                <a:tc hMerge="1">
                  <a:txBody>
                    <a:bodyPr/>
                    <a:lstStyle/>
                    <a:p>
                      <a:endParaRPr lang="es-ES"/>
                    </a:p>
                  </a:txBody>
                  <a:tcPr/>
                </a:tc>
                <a:extLst>
                  <a:ext uri="{0D108BD9-81ED-4DB2-BD59-A6C34878D82A}">
                    <a16:rowId xmlns:a16="http://schemas.microsoft.com/office/drawing/2014/main" val="698814540"/>
                  </a:ext>
                </a:extLst>
              </a:tr>
              <a:tr h="528771">
                <a:tc>
                  <a:txBody>
                    <a:bodyPr/>
                    <a:lstStyle/>
                    <a:p>
                      <a:pPr>
                        <a:lnSpc>
                          <a:spcPct val="95000"/>
                        </a:lnSpc>
                      </a:pPr>
                      <a:r>
                        <a:rPr lang="es-ES" sz="1000" spc="-50" dirty="0">
                          <a:solidFill>
                            <a:srgbClr val="000000"/>
                          </a:solidFill>
                          <a:effectLst/>
                          <a:latin typeface="+mj-lt"/>
                          <a:ea typeface="Garamond" panose="02020404030301010803" pitchFamily="18" charset="0"/>
                          <a:cs typeface="MS Gothic" panose="020B0609070205080204" pitchFamily="49" charset="-128"/>
                        </a:rPr>
                        <a:t>☐</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100000"/>
                        </a:lnSpc>
                        <a:spcBef>
                          <a:spcPts val="300"/>
                        </a:spcBef>
                        <a:spcAft>
                          <a:spcPts val="300"/>
                        </a:spcAft>
                      </a:pPr>
                      <a:r>
                        <a:rPr lang="es-ES" sz="1000" b="1" dirty="0">
                          <a:solidFill>
                            <a:srgbClr val="000000"/>
                          </a:solidFill>
                          <a:effectLst/>
                          <a:latin typeface="+mj-lt"/>
                          <a:ea typeface="Garamond" panose="02020404030301010803" pitchFamily="18" charset="0"/>
                          <a:cs typeface="Times New Roman" panose="02020603050405020304" pitchFamily="18" charset="0"/>
                        </a:rPr>
                        <a:t>Ayudas CSD a la modernización de instalaciones deportivas, </a:t>
                      </a:r>
                      <a:r>
                        <a:rPr lang="es-ES" sz="1000" b="1" dirty="0">
                          <a:solidFill>
                            <a:srgbClr val="000000"/>
                          </a:solidFill>
                          <a:effectLst/>
                          <a:latin typeface="+mj-lt"/>
                          <a:ea typeface="Times New Roman" panose="02020603050405020304" pitchFamily="18" charset="0"/>
                          <a:cs typeface="Times New Roman" panose="02020603050405020304" pitchFamily="18" charset="0"/>
                        </a:rPr>
                        <a:t>igualdad y cohesión social en el deporte. </a:t>
                      </a:r>
                      <a:r>
                        <a:rPr lang="es-ES" sz="1000" i="1" dirty="0">
                          <a:solidFill>
                            <a:srgbClr val="000000"/>
                          </a:solidFill>
                          <a:effectLst/>
                          <a:latin typeface="+mj-lt"/>
                          <a:ea typeface="Times New Roman" panose="02020603050405020304" pitchFamily="18" charset="0"/>
                          <a:cs typeface="Times New Roman" panose="02020603050405020304" pitchFamily="18" charset="0"/>
                        </a:rPr>
                        <a:t>Medida 7.19. Bis. MCD/CSD.</a:t>
                      </a:r>
                      <a:endParaRPr lang="es-ES" sz="1000" dirty="0">
                        <a:solidFill>
                          <a:srgbClr val="0070C0"/>
                        </a:solidFill>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3735116242"/>
                  </a:ext>
                </a:extLst>
              </a:tr>
              <a:tr h="386792">
                <a:tc>
                  <a:txBody>
                    <a:bodyPr/>
                    <a:lstStyle/>
                    <a:p>
                      <a:pPr>
                        <a:lnSpc>
                          <a:spcPct val="95000"/>
                        </a:lnSpc>
                      </a:pPr>
                      <a:r>
                        <a:rPr lang="es-ES" sz="1000" spc="-50" dirty="0">
                          <a:solidFill>
                            <a:srgbClr val="000000"/>
                          </a:solidFill>
                          <a:effectLst/>
                          <a:latin typeface="+mj-lt"/>
                          <a:ea typeface="Garamond" panose="02020404030301010803" pitchFamily="18" charset="0"/>
                          <a:cs typeface="MS Gothic" panose="020B0609070205080204" pitchFamily="49" charset="-128"/>
                        </a:rPr>
                        <a:t>☐</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110000"/>
                        </a:lnSpc>
                        <a:spcBef>
                          <a:spcPts val="300"/>
                        </a:spcBef>
                        <a:spcAft>
                          <a:spcPts val="300"/>
                        </a:spcAft>
                      </a:pPr>
                      <a:r>
                        <a:rPr lang="es-ES" sz="1000" b="1" dirty="0">
                          <a:solidFill>
                            <a:srgbClr val="000000"/>
                          </a:solidFill>
                          <a:effectLst/>
                          <a:latin typeface="+mj-lt"/>
                          <a:ea typeface="Garamond" panose="02020404030301010803" pitchFamily="18" charset="0"/>
                          <a:cs typeface="Times New Roman" panose="02020603050405020304" pitchFamily="18" charset="0"/>
                        </a:rPr>
                        <a:t>Plan “La Administración cerca de ti”. </a:t>
                      </a:r>
                      <a:r>
                        <a:rPr lang="es-ES" sz="1000" i="1" dirty="0">
                          <a:solidFill>
                            <a:srgbClr val="000000"/>
                          </a:solidFill>
                          <a:effectLst/>
                          <a:latin typeface="+mj-lt"/>
                          <a:ea typeface="Garamond" panose="02020404030301010803" pitchFamily="18" charset="0"/>
                          <a:cs typeface="Times New Roman" panose="02020603050405020304" pitchFamily="18" charset="0"/>
                        </a:rPr>
                        <a:t>Medida 7.22. Bis. MPT. </a:t>
                      </a:r>
                      <a:endParaRPr lang="es-ES" sz="1000" dirty="0">
                        <a:solidFill>
                          <a:srgbClr val="0070C0"/>
                        </a:solidFill>
                        <a:effectLst/>
                        <a:latin typeface="+mj-lt"/>
                        <a:ea typeface="Garamond" panose="02020404030301010803"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3358814300"/>
                  </a:ext>
                </a:extLst>
              </a:tr>
              <a:tr h="584407">
                <a:tc>
                  <a:txBody>
                    <a:bodyPr/>
                    <a:lstStyle/>
                    <a:p>
                      <a:pPr>
                        <a:lnSpc>
                          <a:spcPct val="95000"/>
                        </a:lnSpc>
                      </a:pPr>
                      <a:r>
                        <a:rPr lang="en-US" sz="1000" spc="-50" dirty="0">
                          <a:solidFill>
                            <a:srgbClr val="000000"/>
                          </a:solidFill>
                          <a:effectLst/>
                          <a:latin typeface="+mj-lt"/>
                          <a:ea typeface="Garamond" panose="02020404030301010803" pitchFamily="18" charset="0"/>
                          <a:cs typeface="Times New Roman" panose="02020603050405020304" pitchFamily="18" charset="0"/>
                        </a:rPr>
                        <a:t>☐</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110000"/>
                        </a:lnSpc>
                        <a:spcBef>
                          <a:spcPts val="300"/>
                        </a:spcBef>
                        <a:spcAft>
                          <a:spcPts val="300"/>
                        </a:spcAft>
                      </a:pPr>
                      <a:r>
                        <a:rPr lang="es-ES" sz="1000" b="1" dirty="0">
                          <a:solidFill>
                            <a:srgbClr val="000000"/>
                          </a:solidFill>
                          <a:effectLst/>
                          <a:latin typeface="+mj-lt"/>
                          <a:ea typeface="Garamond" panose="02020404030301010803" pitchFamily="18" charset="0"/>
                          <a:cs typeface="Times New Roman" panose="02020603050405020304" pitchFamily="18" charset="0"/>
                        </a:rPr>
                        <a:t>Fomento de la desconcentración de organismos públicos en el territorio. </a:t>
                      </a:r>
                      <a:r>
                        <a:rPr lang="es-ES" sz="1000" i="1" dirty="0">
                          <a:solidFill>
                            <a:srgbClr val="000000"/>
                          </a:solidFill>
                          <a:effectLst/>
                          <a:latin typeface="+mj-lt"/>
                          <a:ea typeface="Garamond" panose="02020404030301010803" pitchFamily="18" charset="0"/>
                          <a:cs typeface="Times New Roman" panose="02020603050405020304" pitchFamily="18" charset="0"/>
                        </a:rPr>
                        <a:t>Medida 7.23. Varios Ministerios. </a:t>
                      </a:r>
                      <a:endParaRPr lang="es-ES" sz="1000" dirty="0">
                        <a:solidFill>
                          <a:srgbClr val="0070C0"/>
                        </a:solidFill>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454614330"/>
                  </a:ext>
                </a:extLst>
              </a:tr>
              <a:tr h="584407">
                <a:tc>
                  <a:txBody>
                    <a:bodyPr/>
                    <a:lstStyle/>
                    <a:p>
                      <a:pPr>
                        <a:lnSpc>
                          <a:spcPct val="95000"/>
                        </a:lnSpc>
                      </a:pPr>
                      <a:r>
                        <a:rPr lang="en-US" sz="1000" spc="-50" dirty="0">
                          <a:solidFill>
                            <a:srgbClr val="000000"/>
                          </a:solidFill>
                          <a:effectLst/>
                          <a:latin typeface="+mj-lt"/>
                          <a:ea typeface="Garamond" panose="02020404030301010803" pitchFamily="18" charset="0"/>
                          <a:cs typeface="Times New Roman" panose="02020603050405020304" pitchFamily="18" charset="0"/>
                        </a:rPr>
                        <a:t>☐</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rgbClr val="DEEAF6"/>
                    </a:solidFill>
                  </a:tcPr>
                </a:tc>
                <a:tc>
                  <a:txBody>
                    <a:bodyPr/>
                    <a:lstStyle/>
                    <a:p>
                      <a:pPr algn="just">
                        <a:lnSpc>
                          <a:spcPct val="110000"/>
                        </a:lnSpc>
                        <a:spcBef>
                          <a:spcPts val="300"/>
                        </a:spcBef>
                        <a:spcAft>
                          <a:spcPts val="300"/>
                        </a:spcAft>
                      </a:pPr>
                      <a:r>
                        <a:rPr lang="es-ES" sz="1000" b="1" dirty="0">
                          <a:solidFill>
                            <a:srgbClr val="000000"/>
                          </a:solidFill>
                          <a:effectLst/>
                          <a:latin typeface="+mj-lt"/>
                          <a:ea typeface="Garamond" panose="02020404030301010803" pitchFamily="18" charset="0"/>
                          <a:cs typeface="Times New Roman" panose="02020603050405020304" pitchFamily="18" charset="0"/>
                        </a:rPr>
                        <a:t>Programa “Reto De”. Fomento de la práctica deportiva en zonas de reto demográfico. </a:t>
                      </a:r>
                      <a:r>
                        <a:rPr lang="es-ES" sz="1000" dirty="0">
                          <a:solidFill>
                            <a:srgbClr val="000000"/>
                          </a:solidFill>
                          <a:effectLst/>
                          <a:latin typeface="+mj-lt"/>
                          <a:ea typeface="Garamond" panose="02020404030301010803" pitchFamily="18" charset="0"/>
                          <a:cs typeface="Times New Roman" panose="02020603050405020304" pitchFamily="18" charset="0"/>
                        </a:rPr>
                        <a:t>Medida 7.24. MCD/CSD. </a:t>
                      </a:r>
                      <a:endParaRPr lang="es-ES" sz="1000" dirty="0">
                        <a:solidFill>
                          <a:srgbClr val="0070C0"/>
                        </a:solidFill>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solidFill>
                      <a:srgbClr val="DEEAF6"/>
                    </a:solidFill>
                  </a:tcPr>
                </a:tc>
                <a:extLst>
                  <a:ext uri="{0D108BD9-81ED-4DB2-BD59-A6C34878D82A}">
                    <a16:rowId xmlns:a16="http://schemas.microsoft.com/office/drawing/2014/main" val="3625971183"/>
                  </a:ext>
                </a:extLst>
              </a:tr>
              <a:tr h="387881">
                <a:tc>
                  <a: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000" spc="-50" dirty="0">
                          <a:solidFill>
                            <a:srgbClr val="000000"/>
                          </a:solidFill>
                          <a:effectLst/>
                          <a:latin typeface="+mj-lt"/>
                          <a:ea typeface="Garamond" panose="02020404030301010803" pitchFamily="18" charset="0"/>
                          <a:cs typeface="Times New Roman" panose="02020603050405020304" pitchFamily="18" charset="0"/>
                        </a:rPr>
                        <a:t>☐</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EEAF6"/>
                    </a:solidFill>
                  </a:tcPr>
                </a:tc>
                <a:tc>
                  <a:txBody>
                    <a:bodyPr/>
                    <a:lstStyle/>
                    <a:p>
                      <a:pPr algn="just">
                        <a:lnSpc>
                          <a:spcPct val="110000"/>
                        </a:lnSpc>
                        <a:spcBef>
                          <a:spcPts val="300"/>
                        </a:spcBef>
                        <a:spcAft>
                          <a:spcPts val="300"/>
                        </a:spcAft>
                      </a:pPr>
                      <a:r>
                        <a:rPr lang="es-ES" sz="1000" b="1" dirty="0">
                          <a:solidFill>
                            <a:schemeClr val="tx1"/>
                          </a:solidFill>
                          <a:effectLst/>
                          <a:latin typeface="+mj-lt"/>
                          <a:ea typeface="Garamond" panose="02020404030301010803" pitchFamily="18" charset="0"/>
                          <a:cs typeface="Times New Roman" panose="02020603050405020304" pitchFamily="18" charset="0"/>
                        </a:rPr>
                        <a:t>Programa Asesoramiento y apoyo a EELL para la gestión de fondos PRTR</a:t>
                      </a:r>
                      <a:r>
                        <a:rPr lang="es-ES" sz="1000" dirty="0">
                          <a:solidFill>
                            <a:schemeClr val="tx1"/>
                          </a:solidFill>
                          <a:effectLst/>
                          <a:latin typeface="+mj-lt"/>
                          <a:ea typeface="Garamond" panose="02020404030301010803" pitchFamily="18" charset="0"/>
                          <a:cs typeface="Times New Roman" panose="02020603050405020304" pitchFamily="18" charset="0"/>
                        </a:rPr>
                        <a:t>. Medida 7.25. MHFP</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1079480050"/>
                  </a:ext>
                </a:extLst>
              </a:tr>
            </a:tbl>
          </a:graphicData>
        </a:graphic>
      </p:graphicFrame>
      <p:graphicFrame>
        <p:nvGraphicFramePr>
          <p:cNvPr id="18" name="Tabla 17">
            <a:extLst>
              <a:ext uri="{FF2B5EF4-FFF2-40B4-BE49-F238E27FC236}">
                <a16:creationId xmlns:a16="http://schemas.microsoft.com/office/drawing/2014/main" id="{48ABE060-BA60-447E-73DD-46F4A8A0433A}"/>
              </a:ext>
            </a:extLst>
          </p:cNvPr>
          <p:cNvGraphicFramePr>
            <a:graphicFrameLocks noGrp="1"/>
          </p:cNvGraphicFramePr>
          <p:nvPr/>
        </p:nvGraphicFramePr>
        <p:xfrm>
          <a:off x="7692771" y="1965426"/>
          <a:ext cx="3849372" cy="1894673"/>
        </p:xfrm>
        <a:graphic>
          <a:graphicData uri="http://schemas.openxmlformats.org/drawingml/2006/table">
            <a:tbl>
              <a:tblPr firstRow="1" firstCol="1" bandRow="1"/>
              <a:tblGrid>
                <a:gridCol w="321310">
                  <a:extLst>
                    <a:ext uri="{9D8B030D-6E8A-4147-A177-3AD203B41FA5}">
                      <a16:colId xmlns:a16="http://schemas.microsoft.com/office/drawing/2014/main" val="2032637529"/>
                    </a:ext>
                  </a:extLst>
                </a:gridCol>
                <a:gridCol w="3528062">
                  <a:extLst>
                    <a:ext uri="{9D8B030D-6E8A-4147-A177-3AD203B41FA5}">
                      <a16:colId xmlns:a16="http://schemas.microsoft.com/office/drawing/2014/main" val="2134450206"/>
                    </a:ext>
                  </a:extLst>
                </a:gridCol>
              </a:tblGrid>
              <a:tr h="313446">
                <a:tc gridSpan="2">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EJE VIII. BIENESTAR SOCIAL Y ECONOMÍA DE LOS CUIDADOS</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D9D9D9"/>
                    </a:solidFill>
                  </a:tcPr>
                </a:tc>
                <a:tc hMerge="1">
                  <a:txBody>
                    <a:bodyPr/>
                    <a:lstStyle/>
                    <a:p>
                      <a:endParaRPr lang="es-ES"/>
                    </a:p>
                  </a:txBody>
                  <a:tcPr/>
                </a:tc>
                <a:extLst>
                  <a:ext uri="{0D108BD9-81ED-4DB2-BD59-A6C34878D82A}">
                    <a16:rowId xmlns:a16="http://schemas.microsoft.com/office/drawing/2014/main" val="1228608068"/>
                  </a:ext>
                </a:extLst>
              </a:tr>
              <a:tr h="398681">
                <a:tc>
                  <a:txBody>
                    <a:bodyPr/>
                    <a:lstStyle/>
                    <a:p>
                      <a:pPr>
                        <a:lnSpc>
                          <a:spcPct val="95000"/>
                        </a:lnSpc>
                      </a:pPr>
                      <a:r>
                        <a:rPr lang="en-US" sz="1000" spc="-50">
                          <a:solidFill>
                            <a:srgbClr val="000000"/>
                          </a:solidFill>
                          <a:effectLst/>
                          <a:latin typeface="+mj-lt"/>
                          <a:ea typeface="Garamond" panose="02020404030301010803" pitchFamily="18" charset="0"/>
                          <a:cs typeface="Times New Roman" panose="02020603050405020304" pitchFamily="18" charset="0"/>
                        </a:rPr>
                        <a:t>☐</a:t>
                      </a:r>
                      <a:endParaRPr lang="es-ES" sz="1000" spc="-5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Espacio Nacional de Datos de Salud (“Data Lake Sanitario”). </a:t>
                      </a:r>
                      <a:r>
                        <a:rPr lang="es-ES" sz="1000" i="1" spc="-50" dirty="0">
                          <a:solidFill>
                            <a:srgbClr val="000000"/>
                          </a:solidFill>
                          <a:effectLst/>
                          <a:latin typeface="+mj-lt"/>
                          <a:ea typeface="Garamond" panose="02020404030301010803" pitchFamily="18" charset="0"/>
                          <a:cs typeface="Times New Roman" panose="02020603050405020304" pitchFamily="18" charset="0"/>
                        </a:rPr>
                        <a:t>Medida 8.6.1. Ministerio de Sanidad.</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1661189880"/>
                  </a:ext>
                </a:extLst>
              </a:tr>
              <a:tr h="341941">
                <a:tc>
                  <a:txBody>
                    <a:bodyPr/>
                    <a:lstStyle/>
                    <a:p>
                      <a:pPr>
                        <a:lnSpc>
                          <a:spcPct val="95000"/>
                        </a:lnSpc>
                      </a:pPr>
                      <a:r>
                        <a:rPr lang="en-US" sz="1000" spc="-50">
                          <a:solidFill>
                            <a:srgbClr val="000000"/>
                          </a:solidFill>
                          <a:effectLst/>
                          <a:latin typeface="+mj-lt"/>
                          <a:ea typeface="Garamond" panose="02020404030301010803" pitchFamily="18" charset="0"/>
                          <a:cs typeface="Times New Roman" panose="02020603050405020304" pitchFamily="18" charset="0"/>
                        </a:rPr>
                        <a:t>☐</a:t>
                      </a:r>
                      <a:endParaRPr lang="es-ES" sz="1000" spc="-5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Plan de Atención Digital Personalizada. </a:t>
                      </a:r>
                      <a:r>
                        <a:rPr lang="es-ES" sz="1000" i="1" spc="-50" dirty="0">
                          <a:solidFill>
                            <a:srgbClr val="000000"/>
                          </a:solidFill>
                          <a:effectLst/>
                          <a:latin typeface="+mj-lt"/>
                          <a:ea typeface="Garamond" panose="02020404030301010803" pitchFamily="18" charset="0"/>
                          <a:cs typeface="Times New Roman" panose="02020603050405020304" pitchFamily="18" charset="0"/>
                        </a:rPr>
                        <a:t>Medida 8.6.2. Ministerio de Sanidad. </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971382695"/>
                  </a:ext>
                </a:extLst>
              </a:tr>
              <a:tr h="341941">
                <a:tc>
                  <a:txBody>
                    <a:bodyPr/>
                    <a:lstStyle/>
                    <a:p>
                      <a:pPr>
                        <a:lnSpc>
                          <a:spcPct val="95000"/>
                        </a:lnSpc>
                      </a:pPr>
                      <a:r>
                        <a:rPr lang="en-US" sz="1000" spc="-50">
                          <a:solidFill>
                            <a:srgbClr val="000000"/>
                          </a:solidFill>
                          <a:effectLst/>
                          <a:latin typeface="+mj-lt"/>
                          <a:ea typeface="Garamond" panose="02020404030301010803" pitchFamily="18" charset="0"/>
                          <a:cs typeface="Times New Roman" panose="02020603050405020304" pitchFamily="18" charset="0"/>
                        </a:rPr>
                        <a:t>☐</a:t>
                      </a:r>
                      <a:endParaRPr lang="es-ES" sz="1000" spc="-5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95000"/>
                        </a:lnSpc>
                      </a:pPr>
                      <a:r>
                        <a:rPr lang="es-ES" sz="1000" b="1" spc="-50">
                          <a:solidFill>
                            <a:srgbClr val="000000"/>
                          </a:solidFill>
                          <a:effectLst/>
                          <a:latin typeface="+mj-lt"/>
                          <a:ea typeface="Garamond" panose="02020404030301010803" pitchFamily="18" charset="0"/>
                          <a:cs typeface="Times New Roman" panose="02020603050405020304" pitchFamily="18" charset="0"/>
                        </a:rPr>
                        <a:t>Programa Competencias Digitales para la Infancia (CODI). </a:t>
                      </a:r>
                      <a:r>
                        <a:rPr lang="es-ES" sz="1000" i="1" spc="-50">
                          <a:solidFill>
                            <a:srgbClr val="000000"/>
                          </a:solidFill>
                          <a:effectLst/>
                          <a:latin typeface="+mj-lt"/>
                          <a:ea typeface="Garamond" panose="02020404030301010803" pitchFamily="18" charset="0"/>
                          <a:cs typeface="Times New Roman" panose="02020603050405020304" pitchFamily="18" charset="0"/>
                        </a:rPr>
                        <a:t>Medida 8.9. Bis. MDSyA2030.</a:t>
                      </a:r>
                      <a:endParaRPr lang="es-ES" sz="1000" spc="-50">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2601399196"/>
                  </a:ext>
                </a:extLst>
              </a:tr>
              <a:tr h="498664">
                <a:tc>
                  <a:txBody>
                    <a:bodyPr/>
                    <a:lstStyle/>
                    <a:p>
                      <a:pPr>
                        <a:lnSpc>
                          <a:spcPct val="95000"/>
                        </a:lnSpc>
                      </a:pPr>
                      <a:r>
                        <a:rPr lang="en-US" sz="1000" spc="-50" dirty="0">
                          <a:solidFill>
                            <a:srgbClr val="000000"/>
                          </a:solidFill>
                          <a:effectLst/>
                          <a:latin typeface="+mj-lt"/>
                          <a:ea typeface="Garamond" panose="02020404030301010803" pitchFamily="18" charset="0"/>
                          <a:cs typeface="Times New Roman" panose="02020603050405020304" pitchFamily="18" charset="0"/>
                        </a:rPr>
                        <a:t>☐</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EEAF6"/>
                    </a:solidFill>
                  </a:tcPr>
                </a:tc>
                <a:tc>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Apoyo a la actividad de las farmacias comunitarias en las zonas rurales. </a:t>
                      </a:r>
                      <a:r>
                        <a:rPr lang="es-ES" sz="1000" i="1" spc="-50" dirty="0">
                          <a:solidFill>
                            <a:srgbClr val="000000"/>
                          </a:solidFill>
                          <a:effectLst/>
                          <a:latin typeface="+mj-lt"/>
                          <a:ea typeface="Garamond" panose="02020404030301010803" pitchFamily="18" charset="0"/>
                          <a:cs typeface="Times New Roman" panose="02020603050405020304" pitchFamily="18" charset="0"/>
                        </a:rPr>
                        <a:t>Medida 8.12. Ministerio de Sanidad/MDSA2030/MITECO. </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349540114"/>
                  </a:ext>
                </a:extLst>
              </a:tr>
            </a:tbl>
          </a:graphicData>
        </a:graphic>
      </p:graphicFrame>
      <p:graphicFrame>
        <p:nvGraphicFramePr>
          <p:cNvPr id="21" name="Tabla 20">
            <a:extLst>
              <a:ext uri="{FF2B5EF4-FFF2-40B4-BE49-F238E27FC236}">
                <a16:creationId xmlns:a16="http://schemas.microsoft.com/office/drawing/2014/main" id="{38EE06BB-581E-7D14-8735-3021416D4A8D}"/>
              </a:ext>
            </a:extLst>
          </p:cNvPr>
          <p:cNvGraphicFramePr>
            <a:graphicFrameLocks noGrp="1"/>
          </p:cNvGraphicFramePr>
          <p:nvPr/>
        </p:nvGraphicFramePr>
        <p:xfrm>
          <a:off x="7710417" y="3953915"/>
          <a:ext cx="3828843" cy="1498777"/>
        </p:xfrm>
        <a:graphic>
          <a:graphicData uri="http://schemas.openxmlformats.org/drawingml/2006/table">
            <a:tbl>
              <a:tblPr firstRow="1" firstCol="1" bandRow="1"/>
              <a:tblGrid>
                <a:gridCol w="364240">
                  <a:extLst>
                    <a:ext uri="{9D8B030D-6E8A-4147-A177-3AD203B41FA5}">
                      <a16:colId xmlns:a16="http://schemas.microsoft.com/office/drawing/2014/main" val="2833711803"/>
                    </a:ext>
                  </a:extLst>
                </a:gridCol>
                <a:gridCol w="3464603">
                  <a:extLst>
                    <a:ext uri="{9D8B030D-6E8A-4147-A177-3AD203B41FA5}">
                      <a16:colId xmlns:a16="http://schemas.microsoft.com/office/drawing/2014/main" val="3070533370"/>
                    </a:ext>
                  </a:extLst>
                </a:gridCol>
              </a:tblGrid>
              <a:tr h="189224">
                <a:tc gridSpan="2">
                  <a:txBody>
                    <a:bodyPr/>
                    <a:lstStyle/>
                    <a:p>
                      <a:pPr>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EJE IX. PROMOCIÓN DE LA CULTURA</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C000"/>
                    </a:solidFill>
                  </a:tcPr>
                </a:tc>
                <a:tc hMerge="1">
                  <a:txBody>
                    <a:bodyPr/>
                    <a:lstStyle/>
                    <a:p>
                      <a:endParaRPr lang="es-ES"/>
                    </a:p>
                  </a:txBody>
                  <a:tcPr/>
                </a:tc>
                <a:extLst>
                  <a:ext uri="{0D108BD9-81ED-4DB2-BD59-A6C34878D82A}">
                    <a16:rowId xmlns:a16="http://schemas.microsoft.com/office/drawing/2014/main" val="1331388541"/>
                  </a:ext>
                </a:extLst>
              </a:tr>
              <a:tr h="412852">
                <a:tc>
                  <a:txBody>
                    <a:bodyPr/>
                    <a:lstStyle/>
                    <a:p>
                      <a:pPr>
                        <a:lnSpc>
                          <a:spcPct val="95000"/>
                        </a:lnSpc>
                      </a:pPr>
                      <a:r>
                        <a:rPr lang="en-US" sz="1000" spc="-50">
                          <a:solidFill>
                            <a:srgbClr val="000000"/>
                          </a:solidFill>
                          <a:effectLst/>
                          <a:latin typeface="+mj-lt"/>
                          <a:ea typeface="Garamond" panose="02020404030301010803" pitchFamily="18" charset="0"/>
                          <a:cs typeface="Times New Roman" panose="02020603050405020304" pitchFamily="18" charset="0"/>
                        </a:rPr>
                        <a:t>☐</a:t>
                      </a:r>
                      <a:endParaRPr lang="es-ES" sz="1000" spc="-5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Programa de fomento de la lectura en el medio rural. </a:t>
                      </a:r>
                      <a:r>
                        <a:rPr lang="es-ES" sz="1000" i="1" spc="-50" dirty="0">
                          <a:solidFill>
                            <a:srgbClr val="000000"/>
                          </a:solidFill>
                          <a:effectLst/>
                          <a:latin typeface="+mj-lt"/>
                          <a:ea typeface="Garamond" panose="02020404030301010803" pitchFamily="18" charset="0"/>
                          <a:cs typeface="Times New Roman" panose="02020603050405020304" pitchFamily="18" charset="0"/>
                        </a:rPr>
                        <a:t>Medida 9.6. Bis. MCD. </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2077432561"/>
                  </a:ext>
                </a:extLst>
              </a:tr>
              <a:tr h="428847">
                <a:tc>
                  <a:txBody>
                    <a:bodyPr/>
                    <a:lstStyle/>
                    <a:p>
                      <a:pPr>
                        <a:lnSpc>
                          <a:spcPct val="95000"/>
                        </a:lnSpc>
                      </a:pPr>
                      <a:r>
                        <a:rPr lang="en-US" sz="1000" spc="-50">
                          <a:solidFill>
                            <a:srgbClr val="000000"/>
                          </a:solidFill>
                          <a:effectLst/>
                          <a:latin typeface="+mj-lt"/>
                          <a:ea typeface="Garamond" panose="02020404030301010803" pitchFamily="18" charset="0"/>
                          <a:cs typeface="Times New Roman" panose="02020603050405020304" pitchFamily="18" charset="0"/>
                        </a:rPr>
                        <a:t>☐</a:t>
                      </a:r>
                      <a:endParaRPr lang="es-ES" sz="1000" spc="-5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110000"/>
                        </a:lnSpc>
                        <a:spcBef>
                          <a:spcPts val="300"/>
                        </a:spcBef>
                        <a:spcAft>
                          <a:spcPts val="300"/>
                        </a:spcAft>
                      </a:pPr>
                      <a:r>
                        <a:rPr lang="es-ES" sz="1000" b="1" dirty="0">
                          <a:solidFill>
                            <a:srgbClr val="000000"/>
                          </a:solidFill>
                          <a:effectLst/>
                          <a:latin typeface="+mj-lt"/>
                          <a:ea typeface="Garamond" panose="02020404030301010803" pitchFamily="18" charset="0"/>
                          <a:cs typeface="Times New Roman" panose="02020603050405020304" pitchFamily="18" charset="0"/>
                        </a:rPr>
                        <a:t>Programa de Impulso a la Rehabilitación de Edificios Públicos (PIREP). </a:t>
                      </a:r>
                      <a:r>
                        <a:rPr lang="es-ES" sz="1000" i="1" dirty="0">
                          <a:solidFill>
                            <a:srgbClr val="000000"/>
                          </a:solidFill>
                          <a:effectLst/>
                          <a:latin typeface="+mj-lt"/>
                          <a:ea typeface="Garamond" panose="02020404030301010803" pitchFamily="18" charset="0"/>
                          <a:cs typeface="Times New Roman" panose="02020603050405020304" pitchFamily="18" charset="0"/>
                        </a:rPr>
                        <a:t>Medida 9.13. MITMA.</a:t>
                      </a:r>
                      <a:endParaRPr lang="es-ES" sz="1000" dirty="0">
                        <a:solidFill>
                          <a:srgbClr val="0070C0"/>
                        </a:solidFill>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1868513602"/>
                  </a:ext>
                </a:extLst>
              </a:tr>
              <a:tr h="467854">
                <a:tc>
                  <a:txBody>
                    <a:bodyPr/>
                    <a:lstStyle/>
                    <a:p>
                      <a:pPr>
                        <a:lnSpc>
                          <a:spcPct val="95000"/>
                        </a:lnSpc>
                      </a:pPr>
                      <a:r>
                        <a:rPr lang="en-US" sz="1000" spc="-50" dirty="0">
                          <a:solidFill>
                            <a:srgbClr val="000000"/>
                          </a:solidFill>
                          <a:effectLst/>
                          <a:latin typeface="+mj-lt"/>
                          <a:ea typeface="Garamond" panose="02020404030301010803" pitchFamily="18" charset="0"/>
                          <a:cs typeface="Times New Roman" panose="02020603050405020304" pitchFamily="18" charset="0"/>
                        </a:rPr>
                        <a:t>☐</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DEEAF6"/>
                    </a:solidFill>
                  </a:tcPr>
                </a:tc>
                <a:tc>
                  <a:txBody>
                    <a:bodyPr/>
                    <a:lstStyle/>
                    <a:p>
                      <a:pPr algn="just">
                        <a:lnSpc>
                          <a:spcPct val="110000"/>
                        </a:lnSpc>
                        <a:spcBef>
                          <a:spcPts val="300"/>
                        </a:spcBef>
                        <a:spcAft>
                          <a:spcPts val="300"/>
                        </a:spcAft>
                      </a:pPr>
                      <a:r>
                        <a:rPr lang="es-ES" sz="1000" b="1" dirty="0">
                          <a:solidFill>
                            <a:srgbClr val="000000"/>
                          </a:solidFill>
                          <a:effectLst/>
                          <a:latin typeface="+mj-lt"/>
                          <a:ea typeface="Garamond" panose="02020404030301010803" pitchFamily="18" charset="0"/>
                          <a:cs typeface="Times New Roman" panose="02020603050405020304" pitchFamily="18" charset="0"/>
                        </a:rPr>
                        <a:t>Planes de Acción Local Agenda Urbana Española. </a:t>
                      </a:r>
                      <a:r>
                        <a:rPr lang="es-ES" sz="1000" i="1" dirty="0">
                          <a:solidFill>
                            <a:srgbClr val="000000"/>
                          </a:solidFill>
                          <a:effectLst/>
                          <a:latin typeface="+mj-lt"/>
                          <a:ea typeface="Garamond" panose="02020404030301010803" pitchFamily="18" charset="0"/>
                          <a:cs typeface="Times New Roman" panose="02020603050405020304" pitchFamily="18" charset="0"/>
                        </a:rPr>
                        <a:t>Medida 9.14. MITMA.</a:t>
                      </a:r>
                      <a:endParaRPr lang="es-ES" sz="1000" dirty="0">
                        <a:solidFill>
                          <a:srgbClr val="0070C0"/>
                        </a:solidFill>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3026919532"/>
                  </a:ext>
                </a:extLst>
              </a:tr>
            </a:tbl>
          </a:graphicData>
        </a:graphic>
      </p:graphicFrame>
      <p:graphicFrame>
        <p:nvGraphicFramePr>
          <p:cNvPr id="22" name="Tabla 21">
            <a:extLst>
              <a:ext uri="{FF2B5EF4-FFF2-40B4-BE49-F238E27FC236}">
                <a16:creationId xmlns:a16="http://schemas.microsoft.com/office/drawing/2014/main" id="{EBCC5876-FEF8-BE1F-6776-3FA676BB1A98}"/>
              </a:ext>
            </a:extLst>
          </p:cNvPr>
          <p:cNvGraphicFramePr>
            <a:graphicFrameLocks noGrp="1"/>
          </p:cNvGraphicFramePr>
          <p:nvPr/>
        </p:nvGraphicFramePr>
        <p:xfrm>
          <a:off x="7716183" y="5499447"/>
          <a:ext cx="3823076" cy="1252161"/>
        </p:xfrm>
        <a:graphic>
          <a:graphicData uri="http://schemas.openxmlformats.org/drawingml/2006/table">
            <a:tbl>
              <a:tblPr firstRow="1" firstCol="1" bandRow="1"/>
              <a:tblGrid>
                <a:gridCol w="363692">
                  <a:extLst>
                    <a:ext uri="{9D8B030D-6E8A-4147-A177-3AD203B41FA5}">
                      <a16:colId xmlns:a16="http://schemas.microsoft.com/office/drawing/2014/main" val="641794910"/>
                    </a:ext>
                  </a:extLst>
                </a:gridCol>
                <a:gridCol w="3459384">
                  <a:extLst>
                    <a:ext uri="{9D8B030D-6E8A-4147-A177-3AD203B41FA5}">
                      <a16:colId xmlns:a16="http://schemas.microsoft.com/office/drawing/2014/main" val="1679257400"/>
                    </a:ext>
                  </a:extLst>
                </a:gridCol>
              </a:tblGrid>
              <a:tr h="450970">
                <a:tc gridSpan="2">
                  <a:txBody>
                    <a:bodyPr/>
                    <a:lstStyle/>
                    <a:p>
                      <a:pPr algn="just">
                        <a:lnSpc>
                          <a:spcPct val="95000"/>
                        </a:lnSpc>
                      </a:pPr>
                      <a:r>
                        <a:rPr lang="es-ES_tradnl" sz="1000" b="1" spc="-50" dirty="0">
                          <a:solidFill>
                            <a:srgbClr val="000000"/>
                          </a:solidFill>
                          <a:effectLst/>
                          <a:latin typeface="+mj-lt"/>
                          <a:ea typeface="Garamond" panose="02020404030301010803" pitchFamily="18" charset="0"/>
                          <a:cs typeface="Garamond" panose="02020404030301010803" pitchFamily="18" charset="0"/>
                        </a:rPr>
                        <a:t>EJE X. REFORMAS NORMATIVAS E INSTITUCIONALES</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40000"/>
                        <a:lumOff val="60000"/>
                      </a:schemeClr>
                    </a:solidFill>
                  </a:tcPr>
                </a:tc>
                <a:tc hMerge="1">
                  <a:txBody>
                    <a:bodyPr/>
                    <a:lstStyle/>
                    <a:p>
                      <a:endParaRPr lang="es-ES"/>
                    </a:p>
                  </a:txBody>
                  <a:tcPr/>
                </a:tc>
                <a:extLst>
                  <a:ext uri="{0D108BD9-81ED-4DB2-BD59-A6C34878D82A}">
                    <a16:rowId xmlns:a16="http://schemas.microsoft.com/office/drawing/2014/main" val="293934536"/>
                  </a:ext>
                </a:extLst>
              </a:tr>
              <a:tr h="375031">
                <a:tc>
                  <a:txBody>
                    <a:bodyPr/>
                    <a:lstStyle/>
                    <a:p>
                      <a:pPr>
                        <a:lnSpc>
                          <a:spcPct val="95000"/>
                        </a:lnSpc>
                      </a:pPr>
                      <a:r>
                        <a:rPr lang="en-US" sz="1000" spc="-50">
                          <a:solidFill>
                            <a:srgbClr val="000000"/>
                          </a:solidFill>
                          <a:effectLst/>
                          <a:latin typeface="+mj-lt"/>
                          <a:ea typeface="Garamond" panose="02020404030301010803" pitchFamily="18" charset="0"/>
                          <a:cs typeface="Times New Roman" panose="02020603050405020304" pitchFamily="18" charset="0"/>
                        </a:rPr>
                        <a:t>☐</a:t>
                      </a:r>
                      <a:endParaRPr lang="es-ES" sz="1000" spc="-5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just">
                        <a:lnSpc>
                          <a:spcPct val="95000"/>
                        </a:lnSpc>
                      </a:pPr>
                      <a:r>
                        <a:rPr lang="es-ES" sz="1000" b="1" spc="-50" dirty="0">
                          <a:solidFill>
                            <a:srgbClr val="000000"/>
                          </a:solidFill>
                          <a:effectLst/>
                          <a:latin typeface="+mj-lt"/>
                          <a:ea typeface="Garamond" panose="02020404030301010803" pitchFamily="18" charset="0"/>
                          <a:cs typeface="Times New Roman" panose="02020603050405020304" pitchFamily="18" charset="0"/>
                        </a:rPr>
                        <a:t>Programa para combatir la exclusión financiera en las zonas rurales. </a:t>
                      </a:r>
                      <a:r>
                        <a:rPr lang="es-ES_tradnl" sz="1000" spc="-50" dirty="0">
                          <a:solidFill>
                            <a:srgbClr val="000000"/>
                          </a:solidFill>
                          <a:effectLst/>
                          <a:latin typeface="+mj-lt"/>
                          <a:ea typeface="Garamond" panose="02020404030301010803" pitchFamily="18" charset="0"/>
                          <a:cs typeface="Garamond" panose="02020404030301010803" pitchFamily="18" charset="0"/>
                        </a:rPr>
                        <a:t>Medida 10.12. MAETD. </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583406216"/>
                  </a:ext>
                </a:extLst>
              </a:tr>
              <a:tr h="426160">
                <a:tc>
                  <a:txBody>
                    <a:bodyPr/>
                    <a:lstStyle/>
                    <a:p>
                      <a:pPr>
                        <a:lnSpc>
                          <a:spcPct val="95000"/>
                        </a:lnSpc>
                      </a:pPr>
                      <a:r>
                        <a:rPr lang="en-US" sz="1000" spc="-50" dirty="0">
                          <a:solidFill>
                            <a:srgbClr val="000000"/>
                          </a:solidFill>
                          <a:effectLst/>
                          <a:latin typeface="+mj-lt"/>
                          <a:ea typeface="Garamond" panose="02020404030301010803" pitchFamily="18" charset="0"/>
                          <a:cs typeface="Times New Roman" panose="02020603050405020304" pitchFamily="18" charset="0"/>
                        </a:rPr>
                        <a:t>☐</a:t>
                      </a:r>
                      <a:endParaRPr lang="es-ES" sz="1000" spc="-50" dirty="0">
                        <a:effectLst/>
                        <a:latin typeface="+mj-lt"/>
                        <a:ea typeface="Garamond" panose="02020404030301010803"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just">
                        <a:lnSpc>
                          <a:spcPct val="110000"/>
                        </a:lnSpc>
                        <a:spcBef>
                          <a:spcPts val="300"/>
                        </a:spcBef>
                        <a:spcAft>
                          <a:spcPts val="300"/>
                        </a:spcAft>
                      </a:pPr>
                      <a:r>
                        <a:rPr lang="es-ES" sz="1000" b="1" dirty="0">
                          <a:solidFill>
                            <a:srgbClr val="000000"/>
                          </a:solidFill>
                          <a:effectLst/>
                          <a:latin typeface="+mj-lt"/>
                          <a:ea typeface="Garamond" panose="02020404030301010803" pitchFamily="18" charset="0"/>
                          <a:cs typeface="Times New Roman" panose="02020603050405020304" pitchFamily="18" charset="0"/>
                        </a:rPr>
                        <a:t>Ayudas de funcionamiento Cuenca, Soria y Teruel. </a:t>
                      </a:r>
                      <a:r>
                        <a:rPr lang="es-ES" sz="1000" i="1" dirty="0">
                          <a:solidFill>
                            <a:srgbClr val="000000"/>
                          </a:solidFill>
                          <a:effectLst/>
                          <a:latin typeface="+mj-lt"/>
                          <a:ea typeface="Garamond" panose="02020404030301010803" pitchFamily="18" charset="0"/>
                          <a:cs typeface="Times New Roman" panose="02020603050405020304" pitchFamily="18" charset="0"/>
                        </a:rPr>
                        <a:t>Medida 10.13. Varios ministerios. </a:t>
                      </a:r>
                      <a:endParaRPr lang="es-ES" sz="1000" dirty="0">
                        <a:effectLst/>
                        <a:latin typeface="+mj-lt"/>
                        <a:ea typeface="Garamond" panose="02020404030301010803"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2348686947"/>
                  </a:ext>
                </a:extLst>
              </a:tr>
            </a:tbl>
          </a:graphicData>
        </a:graphic>
      </p:graphicFrame>
    </p:spTree>
    <p:extLst>
      <p:ext uri="{BB962C8B-B14F-4D97-AF65-F5344CB8AC3E}">
        <p14:creationId xmlns:p14="http://schemas.microsoft.com/office/powerpoint/2010/main" val="403674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ángulo 57">
            <a:extLst>
              <a:ext uri="{FF2B5EF4-FFF2-40B4-BE49-F238E27FC236}">
                <a16:creationId xmlns:a16="http://schemas.microsoft.com/office/drawing/2014/main" id="{7738C39C-4E15-B8FE-2E2D-C345B9F1A623}"/>
              </a:ext>
            </a:extLst>
          </p:cNvPr>
          <p:cNvSpPr/>
          <p:nvPr/>
        </p:nvSpPr>
        <p:spPr>
          <a:xfrm>
            <a:off x="7220209" y="2198112"/>
            <a:ext cx="694459" cy="86609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40M€</a:t>
            </a:r>
          </a:p>
        </p:txBody>
      </p:sp>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13</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6816" y="393657"/>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Light" panose="020B0306030504020204" pitchFamily="34" charset="0"/>
                <a:cs typeface="Open Sans Light" panose="020B0306030504020204" pitchFamily="34" charset="0"/>
              </a:rPr>
              <a:t>3.1</a:t>
            </a:r>
            <a:endParaRPr lang="es-ES" sz="16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CuadroTexto 73">
            <a:extLst>
              <a:ext uri="{FF2B5EF4-FFF2-40B4-BE49-F238E27FC236}">
                <a16:creationId xmlns:a16="http://schemas.microsoft.com/office/drawing/2014/main" id="{6ACE1070-7907-5453-3137-2018AA118A6B}"/>
              </a:ext>
            </a:extLst>
          </p:cNvPr>
          <p:cNvSpPr txBox="1"/>
          <p:nvPr/>
        </p:nvSpPr>
        <p:spPr>
          <a:xfrm>
            <a:off x="1101090" y="238298"/>
            <a:ext cx="5679001" cy="646331"/>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Evolución presupuestaria de la Secretaría General para el Reto Demográfico</a:t>
            </a:r>
            <a:endParaRPr lang="es-ES" dirty="0">
              <a:solidFill>
                <a:srgbClr val="24475B"/>
              </a:solidFill>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6" name="Rectángulo 125">
            <a:extLst>
              <a:ext uri="{FF2B5EF4-FFF2-40B4-BE49-F238E27FC236}">
                <a16:creationId xmlns:a16="http://schemas.microsoft.com/office/drawing/2014/main" id="{9A335906-D87A-2AD2-2453-813B63AE6CC3}"/>
              </a:ext>
            </a:extLst>
          </p:cNvPr>
          <p:cNvSpPr/>
          <p:nvPr/>
        </p:nvSpPr>
        <p:spPr>
          <a:xfrm>
            <a:off x="885822" y="1146431"/>
            <a:ext cx="10925178" cy="771343"/>
          </a:xfrm>
          <a:prstGeom prst="rect">
            <a:avLst/>
          </a:prstGeom>
          <a:solidFill>
            <a:srgbClr val="B7E9D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7" name="CuadroTexto 126">
            <a:extLst>
              <a:ext uri="{FF2B5EF4-FFF2-40B4-BE49-F238E27FC236}">
                <a16:creationId xmlns:a16="http://schemas.microsoft.com/office/drawing/2014/main" id="{CE027301-95DE-D193-7F93-E6D1AC43707A}"/>
              </a:ext>
            </a:extLst>
          </p:cNvPr>
          <p:cNvSpPr txBox="1"/>
          <p:nvPr/>
        </p:nvSpPr>
        <p:spPr>
          <a:xfrm>
            <a:off x="1604720" y="1228468"/>
            <a:ext cx="9407534" cy="523220"/>
          </a:xfrm>
          <a:prstGeom prst="rect">
            <a:avLst/>
          </a:prstGeom>
          <a:noFill/>
        </p:spPr>
        <p:txBody>
          <a:bodyPr wrap="square">
            <a:spAutoFit/>
          </a:bodyPr>
          <a:lstStyle/>
          <a:p>
            <a:pPr algn="ctr"/>
            <a:r>
              <a:rPr lang="es-ES" sz="1400" b="1" dirty="0">
                <a:solidFill>
                  <a:srgbClr val="24475B"/>
                </a:solidFill>
                <a:latin typeface="+mj-lt"/>
                <a:ea typeface="Open Sans SemiBold" panose="020B0706030804020204" pitchFamily="34" charset="0"/>
                <a:cs typeface="Open Sans SemiBold" panose="020B0706030804020204" pitchFamily="34" charset="0"/>
              </a:rPr>
              <a:t>Una evolución constante hacia la construcción de un órgano con competencias ejecutivas reales y capacidad de gestión</a:t>
            </a:r>
          </a:p>
        </p:txBody>
      </p:sp>
      <p:sp>
        <p:nvSpPr>
          <p:cNvPr id="197" name="CuadroTexto 196">
            <a:extLst>
              <a:ext uri="{FF2B5EF4-FFF2-40B4-BE49-F238E27FC236}">
                <a16:creationId xmlns:a16="http://schemas.microsoft.com/office/drawing/2014/main" id="{2335936E-484C-E0A4-D439-F2E7ABC6AD12}"/>
              </a:ext>
            </a:extLst>
          </p:cNvPr>
          <p:cNvSpPr txBox="1"/>
          <p:nvPr/>
        </p:nvSpPr>
        <p:spPr>
          <a:xfrm>
            <a:off x="2939115" y="1843510"/>
            <a:ext cx="6096000" cy="307777"/>
          </a:xfrm>
          <a:prstGeom prst="rect">
            <a:avLst/>
          </a:prstGeom>
          <a:noFill/>
        </p:spPr>
        <p:txBody>
          <a:bodyPr wrap="square">
            <a:spAutoFit/>
          </a:bodyPr>
          <a:lstStyle/>
          <a:p>
            <a:pPr marL="12700" algn="ctr">
              <a:lnSpc>
                <a:spcPct val="100000"/>
              </a:lnSpc>
              <a:spcBef>
                <a:spcPts val="110"/>
              </a:spcBef>
            </a:pPr>
            <a:r>
              <a:rPr lang="es-ES" sz="1400" b="1" dirty="0">
                <a:solidFill>
                  <a:srgbClr val="24475B"/>
                </a:solidFill>
                <a:latin typeface="+mj-lt"/>
                <a:ea typeface="Open Sans SemiBold" panose="020B0706030804020204" pitchFamily="34" charset="0"/>
                <a:cs typeface="Open Sans SemiBold" panose="020B0706030804020204" pitchFamily="34" charset="0"/>
              </a:rPr>
              <a:t>EVOLUCIÓN PRESUPUESTO SGRD (</a:t>
            </a:r>
            <a:r>
              <a:rPr lang="es-ES" sz="1400" b="1" dirty="0">
                <a:solidFill>
                  <a:srgbClr val="00B050"/>
                </a:solidFill>
                <a:latin typeface="+mj-lt"/>
                <a:ea typeface="Open Sans SemiBold" panose="020B0706030804020204" pitchFamily="34" charset="0"/>
                <a:cs typeface="Open Sans SemiBold" panose="020B0706030804020204" pitchFamily="34" charset="0"/>
              </a:rPr>
              <a:t>PGE</a:t>
            </a:r>
            <a:r>
              <a:rPr lang="es-ES" sz="1400" b="1" dirty="0">
                <a:solidFill>
                  <a:srgbClr val="24475B"/>
                </a:solidFill>
                <a:latin typeface="+mj-lt"/>
                <a:ea typeface="Open Sans SemiBold" panose="020B0706030804020204" pitchFamily="34" charset="0"/>
                <a:cs typeface="Open Sans SemiBold" panose="020B0706030804020204" pitchFamily="34" charset="0"/>
              </a:rPr>
              <a:t>+</a:t>
            </a:r>
            <a:r>
              <a:rPr lang="es-ES" sz="1400" b="1" dirty="0">
                <a:solidFill>
                  <a:schemeClr val="accent1">
                    <a:lumMod val="75000"/>
                  </a:schemeClr>
                </a:solidFill>
                <a:latin typeface="+mj-lt"/>
                <a:ea typeface="Open Sans SemiBold" panose="020B0706030804020204" pitchFamily="34" charset="0"/>
                <a:cs typeface="Open Sans SemiBold" panose="020B0706030804020204" pitchFamily="34" charset="0"/>
              </a:rPr>
              <a:t>PRTR</a:t>
            </a:r>
            <a:r>
              <a:rPr lang="es-ES" sz="1400" b="1" dirty="0">
                <a:solidFill>
                  <a:srgbClr val="24475B"/>
                </a:solidFill>
                <a:latin typeface="+mj-lt"/>
                <a:ea typeface="Open Sans SemiBold" panose="020B0706030804020204" pitchFamily="34" charset="0"/>
                <a:cs typeface="Open Sans SemiBold" panose="020B0706030804020204" pitchFamily="34" charset="0"/>
              </a:rPr>
              <a:t>)</a:t>
            </a:r>
          </a:p>
        </p:txBody>
      </p:sp>
      <p:grpSp>
        <p:nvGrpSpPr>
          <p:cNvPr id="34" name="Grupo 33">
            <a:extLst>
              <a:ext uri="{FF2B5EF4-FFF2-40B4-BE49-F238E27FC236}">
                <a16:creationId xmlns:a16="http://schemas.microsoft.com/office/drawing/2014/main" id="{6C0B2A47-DB23-BCBE-D759-B8B72838B7DC}"/>
              </a:ext>
            </a:extLst>
          </p:cNvPr>
          <p:cNvGrpSpPr/>
          <p:nvPr/>
        </p:nvGrpSpPr>
        <p:grpSpPr>
          <a:xfrm>
            <a:off x="1601011" y="2238588"/>
            <a:ext cx="9670387" cy="3881689"/>
            <a:chOff x="997712" y="2225723"/>
            <a:chExt cx="9670387" cy="3881689"/>
          </a:xfrm>
        </p:grpSpPr>
        <p:sp>
          <p:nvSpPr>
            <p:cNvPr id="25" name="Rectángulo 24">
              <a:extLst>
                <a:ext uri="{FF2B5EF4-FFF2-40B4-BE49-F238E27FC236}">
                  <a16:creationId xmlns:a16="http://schemas.microsoft.com/office/drawing/2014/main" id="{4ED6114D-71DC-EF97-2DBA-FE0ABB5C2C3E}"/>
                </a:ext>
              </a:extLst>
            </p:cNvPr>
            <p:cNvSpPr/>
            <p:nvPr/>
          </p:nvSpPr>
          <p:spPr>
            <a:xfrm>
              <a:off x="4204551" y="3288545"/>
              <a:ext cx="677956" cy="173760"/>
            </a:xfrm>
            <a:prstGeom prst="rect">
              <a:avLst/>
            </a:prstGeom>
            <a:solidFill>
              <a:srgbClr val="22CB8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19M€</a:t>
              </a:r>
            </a:p>
          </p:txBody>
        </p:sp>
        <p:sp>
          <p:nvSpPr>
            <p:cNvPr id="195" name="Rectángulo 194">
              <a:extLst>
                <a:ext uri="{FF2B5EF4-FFF2-40B4-BE49-F238E27FC236}">
                  <a16:creationId xmlns:a16="http://schemas.microsoft.com/office/drawing/2014/main" id="{7738C39C-4E15-B8FE-2E2D-C345B9F1A623}"/>
                </a:ext>
              </a:extLst>
            </p:cNvPr>
            <p:cNvSpPr/>
            <p:nvPr/>
          </p:nvSpPr>
          <p:spPr>
            <a:xfrm>
              <a:off x="9017587" y="3003563"/>
              <a:ext cx="677956" cy="499763"/>
            </a:xfrm>
            <a:prstGeom prst="rect">
              <a:avLst/>
            </a:prstGeom>
            <a:solidFill>
              <a:srgbClr val="22CB8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71M€</a:t>
              </a:r>
            </a:p>
          </p:txBody>
        </p:sp>
        <p:cxnSp>
          <p:nvCxnSpPr>
            <p:cNvPr id="166" name="Conector recto 165">
              <a:extLst>
                <a:ext uri="{FF2B5EF4-FFF2-40B4-BE49-F238E27FC236}">
                  <a16:creationId xmlns:a16="http://schemas.microsoft.com/office/drawing/2014/main" id="{99E10443-9770-5ADB-05FD-C9342681B6B6}"/>
                </a:ext>
              </a:extLst>
            </p:cNvPr>
            <p:cNvCxnSpPr>
              <a:cxnSpLocks/>
            </p:cNvCxnSpPr>
            <p:nvPr/>
          </p:nvCxnSpPr>
          <p:spPr>
            <a:xfrm>
              <a:off x="3467060" y="5681929"/>
              <a:ext cx="2185162" cy="0"/>
            </a:xfrm>
            <a:prstGeom prst="line">
              <a:avLst/>
            </a:prstGeom>
            <a:ln w="57150" cap="rnd">
              <a:solidFill>
                <a:srgbClr val="22CB84"/>
              </a:solidFill>
              <a:round/>
            </a:ln>
          </p:spPr>
          <p:style>
            <a:lnRef idx="1">
              <a:schemeClr val="accent1"/>
            </a:lnRef>
            <a:fillRef idx="0">
              <a:schemeClr val="accent1"/>
            </a:fillRef>
            <a:effectRef idx="0">
              <a:schemeClr val="accent1"/>
            </a:effectRef>
            <a:fontRef idx="minor">
              <a:schemeClr val="tx1"/>
            </a:fontRef>
          </p:style>
        </p:cxnSp>
        <p:cxnSp>
          <p:nvCxnSpPr>
            <p:cNvPr id="167" name="Conector recto 166">
              <a:extLst>
                <a:ext uri="{FF2B5EF4-FFF2-40B4-BE49-F238E27FC236}">
                  <a16:creationId xmlns:a16="http://schemas.microsoft.com/office/drawing/2014/main" id="{FDA4E5AC-41E1-D045-5D4E-2AE6C1DE5E92}"/>
                </a:ext>
              </a:extLst>
            </p:cNvPr>
            <p:cNvCxnSpPr>
              <a:cxnSpLocks/>
            </p:cNvCxnSpPr>
            <p:nvPr/>
          </p:nvCxnSpPr>
          <p:spPr>
            <a:xfrm>
              <a:off x="1024527" y="5683475"/>
              <a:ext cx="2249278" cy="0"/>
            </a:xfrm>
            <a:prstGeom prst="line">
              <a:avLst/>
            </a:prstGeom>
            <a:ln w="57150" cap="rnd">
              <a:solidFill>
                <a:srgbClr val="22CB84"/>
              </a:solidFill>
              <a:round/>
            </a:ln>
          </p:spPr>
          <p:style>
            <a:lnRef idx="1">
              <a:schemeClr val="accent1"/>
            </a:lnRef>
            <a:fillRef idx="0">
              <a:schemeClr val="accent1"/>
            </a:fillRef>
            <a:effectRef idx="0">
              <a:schemeClr val="accent1"/>
            </a:effectRef>
            <a:fontRef idx="minor">
              <a:schemeClr val="tx1"/>
            </a:fontRef>
          </p:style>
        </p:cxnSp>
        <p:sp>
          <p:nvSpPr>
            <p:cNvPr id="173" name="object 8">
              <a:extLst>
                <a:ext uri="{FF2B5EF4-FFF2-40B4-BE49-F238E27FC236}">
                  <a16:creationId xmlns:a16="http://schemas.microsoft.com/office/drawing/2014/main" id="{13F9F1D6-2BC6-D6CC-AB29-5BA588DD1F5F}"/>
                </a:ext>
              </a:extLst>
            </p:cNvPr>
            <p:cNvSpPr txBox="1"/>
            <p:nvPr/>
          </p:nvSpPr>
          <p:spPr>
            <a:xfrm>
              <a:off x="1914322" y="5830220"/>
              <a:ext cx="639954" cy="277192"/>
            </a:xfrm>
            <a:prstGeom prst="rect">
              <a:avLst/>
            </a:prstGeom>
          </p:spPr>
          <p:txBody>
            <a:bodyPr vert="horz" wrap="square" lIns="0" tIns="37465" rIns="0" bIns="0" rtlCol="0">
              <a:spAutoFit/>
            </a:bodyPr>
            <a:lstStyle/>
            <a:p>
              <a:pPr marL="407034" marR="5080" indent="-394970">
                <a:lnSpc>
                  <a:spcPts val="1750"/>
                </a:lnSpc>
                <a:spcBef>
                  <a:spcPts val="295"/>
                </a:spcBef>
              </a:pPr>
              <a:r>
                <a:rPr lang="es-ES" b="1" spc="-5" dirty="0">
                  <a:solidFill>
                    <a:srgbClr val="24475B"/>
                  </a:solidFill>
                  <a:latin typeface="+mj-lt"/>
                  <a:cs typeface="Calibri"/>
                </a:rPr>
                <a:t>2020</a:t>
              </a:r>
              <a:endParaRPr lang="es-ES" dirty="0">
                <a:solidFill>
                  <a:srgbClr val="24475B"/>
                </a:solidFill>
                <a:latin typeface="+mj-lt"/>
                <a:cs typeface="Calibri"/>
              </a:endParaRPr>
            </a:p>
          </p:txBody>
        </p:sp>
        <p:sp>
          <p:nvSpPr>
            <p:cNvPr id="174" name="object 8">
              <a:extLst>
                <a:ext uri="{FF2B5EF4-FFF2-40B4-BE49-F238E27FC236}">
                  <a16:creationId xmlns:a16="http://schemas.microsoft.com/office/drawing/2014/main" id="{F472E938-C948-1BAE-A794-285478ED8ED3}"/>
                </a:ext>
              </a:extLst>
            </p:cNvPr>
            <p:cNvSpPr txBox="1"/>
            <p:nvPr/>
          </p:nvSpPr>
          <p:spPr>
            <a:xfrm>
              <a:off x="4223552" y="5830220"/>
              <a:ext cx="639954" cy="277192"/>
            </a:xfrm>
            <a:prstGeom prst="rect">
              <a:avLst/>
            </a:prstGeom>
          </p:spPr>
          <p:txBody>
            <a:bodyPr vert="horz" wrap="square" lIns="0" tIns="37465" rIns="0" bIns="0" rtlCol="0">
              <a:spAutoFit/>
            </a:bodyPr>
            <a:lstStyle/>
            <a:p>
              <a:pPr marL="407034" marR="5080" indent="-394970">
                <a:lnSpc>
                  <a:spcPts val="1750"/>
                </a:lnSpc>
                <a:spcBef>
                  <a:spcPts val="295"/>
                </a:spcBef>
              </a:pPr>
              <a:r>
                <a:rPr lang="es-ES" b="1" spc="-5" dirty="0">
                  <a:solidFill>
                    <a:srgbClr val="24475B"/>
                  </a:solidFill>
                  <a:latin typeface="+mj-lt"/>
                  <a:cs typeface="Calibri"/>
                </a:rPr>
                <a:t>2021</a:t>
              </a:r>
              <a:endParaRPr lang="es-ES" dirty="0">
                <a:solidFill>
                  <a:srgbClr val="24475B"/>
                </a:solidFill>
                <a:latin typeface="+mj-lt"/>
                <a:cs typeface="Calibri"/>
              </a:endParaRPr>
            </a:p>
          </p:txBody>
        </p:sp>
        <p:cxnSp>
          <p:nvCxnSpPr>
            <p:cNvPr id="24" name="Conector recto 23">
              <a:extLst>
                <a:ext uri="{FF2B5EF4-FFF2-40B4-BE49-F238E27FC236}">
                  <a16:creationId xmlns:a16="http://schemas.microsoft.com/office/drawing/2014/main" id="{218670A8-D313-53F5-F3FD-1F4ABA0B8B45}"/>
                </a:ext>
              </a:extLst>
            </p:cNvPr>
            <p:cNvCxnSpPr/>
            <p:nvPr/>
          </p:nvCxnSpPr>
          <p:spPr>
            <a:xfrm>
              <a:off x="1823345" y="3470809"/>
              <a:ext cx="8568000" cy="0"/>
            </a:xfrm>
            <a:prstGeom prst="line">
              <a:avLst/>
            </a:prstGeom>
            <a:ln>
              <a:solidFill>
                <a:srgbClr val="E6E6E6"/>
              </a:solidFill>
              <a:prstDash val="dash"/>
            </a:ln>
          </p:spPr>
          <p:style>
            <a:lnRef idx="1">
              <a:schemeClr val="accent1"/>
            </a:lnRef>
            <a:fillRef idx="0">
              <a:schemeClr val="accent1"/>
            </a:fillRef>
            <a:effectRef idx="0">
              <a:schemeClr val="accent1"/>
            </a:effectRef>
            <a:fontRef idx="minor">
              <a:schemeClr val="tx1"/>
            </a:fontRef>
          </p:style>
        </p:cxnSp>
        <p:cxnSp>
          <p:nvCxnSpPr>
            <p:cNvPr id="192" name="Conector recto 191">
              <a:extLst>
                <a:ext uri="{FF2B5EF4-FFF2-40B4-BE49-F238E27FC236}">
                  <a16:creationId xmlns:a16="http://schemas.microsoft.com/office/drawing/2014/main" id="{47085079-01BC-5405-7958-5DD02A230CBA}"/>
                </a:ext>
              </a:extLst>
            </p:cNvPr>
            <p:cNvCxnSpPr/>
            <p:nvPr/>
          </p:nvCxnSpPr>
          <p:spPr>
            <a:xfrm>
              <a:off x="1612561" y="3160414"/>
              <a:ext cx="8568000" cy="0"/>
            </a:xfrm>
            <a:prstGeom prst="line">
              <a:avLst/>
            </a:prstGeom>
            <a:ln>
              <a:solidFill>
                <a:srgbClr val="E6E6E6"/>
              </a:solidFill>
              <a:prstDash val="dash"/>
            </a:ln>
          </p:spPr>
          <p:style>
            <a:lnRef idx="1">
              <a:schemeClr val="accent1"/>
            </a:lnRef>
            <a:fillRef idx="0">
              <a:schemeClr val="accent1"/>
            </a:fillRef>
            <a:effectRef idx="0">
              <a:schemeClr val="accent1"/>
            </a:effectRef>
            <a:fontRef idx="minor">
              <a:schemeClr val="tx1"/>
            </a:fontRef>
          </p:style>
        </p:cxnSp>
        <p:cxnSp>
          <p:nvCxnSpPr>
            <p:cNvPr id="193" name="Conector recto 192">
              <a:extLst>
                <a:ext uri="{FF2B5EF4-FFF2-40B4-BE49-F238E27FC236}">
                  <a16:creationId xmlns:a16="http://schemas.microsoft.com/office/drawing/2014/main" id="{C82A95CE-872C-8E47-B2D9-0416FCBEB894}"/>
                </a:ext>
              </a:extLst>
            </p:cNvPr>
            <p:cNvCxnSpPr/>
            <p:nvPr/>
          </p:nvCxnSpPr>
          <p:spPr>
            <a:xfrm>
              <a:off x="2100099" y="2698894"/>
              <a:ext cx="8568000" cy="0"/>
            </a:xfrm>
            <a:prstGeom prst="line">
              <a:avLst/>
            </a:prstGeom>
            <a:ln>
              <a:solidFill>
                <a:srgbClr val="E6E6E6"/>
              </a:solidFill>
              <a:prstDash val="dash"/>
            </a:ln>
          </p:spPr>
          <p:style>
            <a:lnRef idx="1">
              <a:schemeClr val="accent1"/>
            </a:lnRef>
            <a:fillRef idx="0">
              <a:schemeClr val="accent1"/>
            </a:fillRef>
            <a:effectRef idx="0">
              <a:schemeClr val="accent1"/>
            </a:effectRef>
            <a:fontRef idx="minor">
              <a:schemeClr val="tx1"/>
            </a:fontRef>
          </p:style>
        </p:cxnSp>
        <p:cxnSp>
          <p:nvCxnSpPr>
            <p:cNvPr id="194" name="Conector recto 193">
              <a:extLst>
                <a:ext uri="{FF2B5EF4-FFF2-40B4-BE49-F238E27FC236}">
                  <a16:creationId xmlns:a16="http://schemas.microsoft.com/office/drawing/2014/main" id="{6B505B23-78EE-D641-062F-E2AB5190F966}"/>
                </a:ext>
              </a:extLst>
            </p:cNvPr>
            <p:cNvCxnSpPr/>
            <p:nvPr/>
          </p:nvCxnSpPr>
          <p:spPr>
            <a:xfrm>
              <a:off x="1823345" y="2906032"/>
              <a:ext cx="8568000" cy="0"/>
            </a:xfrm>
            <a:prstGeom prst="line">
              <a:avLst/>
            </a:prstGeom>
            <a:ln>
              <a:solidFill>
                <a:srgbClr val="E6E6E6"/>
              </a:solidFill>
              <a:prstDash val="dash"/>
            </a:ln>
          </p:spPr>
          <p:style>
            <a:lnRef idx="1">
              <a:schemeClr val="accent1"/>
            </a:lnRef>
            <a:fillRef idx="0">
              <a:schemeClr val="accent1"/>
            </a:fillRef>
            <a:effectRef idx="0">
              <a:schemeClr val="accent1"/>
            </a:effectRef>
            <a:fontRef idx="minor">
              <a:schemeClr val="tx1"/>
            </a:fontRef>
          </p:style>
        </p:cxnSp>
        <p:sp>
          <p:nvSpPr>
            <p:cNvPr id="196" name="CuadroTexto 195">
              <a:extLst>
                <a:ext uri="{FF2B5EF4-FFF2-40B4-BE49-F238E27FC236}">
                  <a16:creationId xmlns:a16="http://schemas.microsoft.com/office/drawing/2014/main" id="{C0430D15-A5A8-2EC5-E9D4-686A19C1AD45}"/>
                </a:ext>
              </a:extLst>
            </p:cNvPr>
            <p:cNvSpPr txBox="1"/>
            <p:nvPr/>
          </p:nvSpPr>
          <p:spPr>
            <a:xfrm>
              <a:off x="1237913" y="2225723"/>
              <a:ext cx="554838" cy="1361911"/>
            </a:xfrm>
            <a:prstGeom prst="rect">
              <a:avLst/>
            </a:prstGeom>
            <a:noFill/>
          </p:spPr>
          <p:txBody>
            <a:bodyPr wrap="square">
              <a:spAutoFit/>
            </a:bodyPr>
            <a:lstStyle/>
            <a:p>
              <a:pPr marR="5080" algn="r">
                <a:lnSpc>
                  <a:spcPct val="100000"/>
                </a:lnSpc>
                <a:spcBef>
                  <a:spcPts val="850"/>
                </a:spcBef>
              </a:pPr>
              <a:r>
                <a:rPr lang="es-ES" sz="1100" spc="5" dirty="0">
                  <a:solidFill>
                    <a:srgbClr val="24475B"/>
                  </a:solidFill>
                  <a:latin typeface="+mj-lt"/>
                  <a:cs typeface="Calibri"/>
                </a:rPr>
                <a:t>160</a:t>
              </a:r>
            </a:p>
            <a:p>
              <a:pPr marR="5080" algn="r">
                <a:lnSpc>
                  <a:spcPct val="100000"/>
                </a:lnSpc>
                <a:spcBef>
                  <a:spcPts val="850"/>
                </a:spcBef>
              </a:pPr>
              <a:r>
                <a:rPr lang="es-ES" sz="1100" spc="5" dirty="0">
                  <a:solidFill>
                    <a:srgbClr val="24475B"/>
                  </a:solidFill>
                  <a:latin typeface="+mj-lt"/>
                  <a:cs typeface="Calibri"/>
                </a:rPr>
                <a:t>120</a:t>
              </a:r>
              <a:endParaRPr lang="es-ES" sz="1100" dirty="0">
                <a:solidFill>
                  <a:srgbClr val="24475B"/>
                </a:solidFill>
                <a:latin typeface="+mj-lt"/>
                <a:cs typeface="Calibri"/>
              </a:endParaRPr>
            </a:p>
            <a:p>
              <a:pPr marR="5080" algn="r">
                <a:lnSpc>
                  <a:spcPct val="100000"/>
                </a:lnSpc>
                <a:spcBef>
                  <a:spcPts val="755"/>
                </a:spcBef>
              </a:pPr>
              <a:r>
                <a:rPr lang="es-ES" sz="1100" spc="5" dirty="0">
                  <a:solidFill>
                    <a:srgbClr val="24475B"/>
                  </a:solidFill>
                  <a:latin typeface="+mj-lt"/>
                  <a:cs typeface="Calibri"/>
                </a:rPr>
                <a:t>80</a:t>
              </a:r>
              <a:endParaRPr lang="es-ES" sz="1100" dirty="0">
                <a:solidFill>
                  <a:srgbClr val="24475B"/>
                </a:solidFill>
                <a:latin typeface="+mj-lt"/>
                <a:cs typeface="Calibri"/>
              </a:endParaRPr>
            </a:p>
            <a:p>
              <a:pPr marR="5080" algn="r">
                <a:lnSpc>
                  <a:spcPct val="100000"/>
                </a:lnSpc>
                <a:spcBef>
                  <a:spcPts val="760"/>
                </a:spcBef>
              </a:pPr>
              <a:r>
                <a:rPr lang="es-ES" sz="1100" spc="5" dirty="0">
                  <a:solidFill>
                    <a:srgbClr val="24475B"/>
                  </a:solidFill>
                  <a:latin typeface="+mj-lt"/>
                  <a:cs typeface="Calibri"/>
                </a:rPr>
                <a:t>40</a:t>
              </a:r>
              <a:endParaRPr lang="es-ES" sz="1100" dirty="0">
                <a:solidFill>
                  <a:srgbClr val="24475B"/>
                </a:solidFill>
                <a:latin typeface="+mj-lt"/>
                <a:cs typeface="Calibri"/>
              </a:endParaRPr>
            </a:p>
            <a:p>
              <a:pPr marR="6350" algn="r">
                <a:lnSpc>
                  <a:spcPct val="100000"/>
                </a:lnSpc>
                <a:spcBef>
                  <a:spcPts val="760"/>
                </a:spcBef>
              </a:pPr>
              <a:r>
                <a:rPr lang="es-ES" sz="1100" dirty="0">
                  <a:solidFill>
                    <a:srgbClr val="24475B"/>
                  </a:solidFill>
                  <a:latin typeface="+mj-lt"/>
                  <a:cs typeface="Calibri"/>
                </a:rPr>
                <a:t>0</a:t>
              </a:r>
              <a:endParaRPr lang="es-ES" sz="1100" dirty="0">
                <a:solidFill>
                  <a:srgbClr val="24475B"/>
                </a:solidFill>
                <a:latin typeface="+mj-lt"/>
              </a:endParaRPr>
            </a:p>
          </p:txBody>
        </p:sp>
        <p:sp>
          <p:nvSpPr>
            <p:cNvPr id="154" name="Rectángulo: esquinas redondeadas 153">
              <a:extLst>
                <a:ext uri="{FF2B5EF4-FFF2-40B4-BE49-F238E27FC236}">
                  <a16:creationId xmlns:a16="http://schemas.microsoft.com/office/drawing/2014/main" id="{F32C7378-A3F5-95C6-3D8D-C36E099EAE35}"/>
                </a:ext>
              </a:extLst>
            </p:cNvPr>
            <p:cNvSpPr/>
            <p:nvPr/>
          </p:nvSpPr>
          <p:spPr>
            <a:xfrm>
              <a:off x="3518497" y="3611015"/>
              <a:ext cx="2378064" cy="1916714"/>
            </a:xfrm>
            <a:prstGeom prst="roundRect">
              <a:avLst>
                <a:gd name="adj" fmla="val 5330"/>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a:solidFill>
                  <a:prstClr val="white"/>
                </a:solidFill>
                <a:latin typeface="Calibri" panose="020F0502020204030204"/>
              </a:endParaRPr>
            </a:p>
          </p:txBody>
        </p:sp>
        <p:sp>
          <p:nvSpPr>
            <p:cNvPr id="168" name="Rectángulo: esquinas redondeadas 167">
              <a:extLst>
                <a:ext uri="{FF2B5EF4-FFF2-40B4-BE49-F238E27FC236}">
                  <a16:creationId xmlns:a16="http://schemas.microsoft.com/office/drawing/2014/main" id="{B818CA58-3D4A-FB5D-0EFF-362574728539}"/>
                </a:ext>
              </a:extLst>
            </p:cNvPr>
            <p:cNvSpPr/>
            <p:nvPr/>
          </p:nvSpPr>
          <p:spPr>
            <a:xfrm>
              <a:off x="997712" y="3611015"/>
              <a:ext cx="2378064" cy="1916714"/>
            </a:xfrm>
            <a:prstGeom prst="roundRect">
              <a:avLst>
                <a:gd name="adj" fmla="val 5330"/>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a:solidFill>
                  <a:prstClr val="white"/>
                </a:solidFill>
                <a:latin typeface="Calibri" panose="020F0502020204030204"/>
              </a:endParaRPr>
            </a:p>
          </p:txBody>
        </p:sp>
        <p:sp>
          <p:nvSpPr>
            <p:cNvPr id="176" name="object 19">
              <a:extLst>
                <a:ext uri="{FF2B5EF4-FFF2-40B4-BE49-F238E27FC236}">
                  <a16:creationId xmlns:a16="http://schemas.microsoft.com/office/drawing/2014/main" id="{85AC2B7C-0BED-8B99-8A77-E8B2A343CB20}"/>
                </a:ext>
              </a:extLst>
            </p:cNvPr>
            <p:cNvSpPr txBox="1"/>
            <p:nvPr/>
          </p:nvSpPr>
          <p:spPr>
            <a:xfrm>
              <a:off x="7989766" y="3568340"/>
              <a:ext cx="1866272" cy="1028487"/>
            </a:xfrm>
            <a:prstGeom prst="rect">
              <a:avLst/>
            </a:prstGeom>
          </p:spPr>
          <p:txBody>
            <a:bodyPr vert="horz" wrap="square" lIns="0" tIns="12700" rIns="0" bIns="0" rtlCol="0">
              <a:spAutoFit/>
            </a:bodyPr>
            <a:lstStyle/>
            <a:p>
              <a:pPr marL="43180">
                <a:lnSpc>
                  <a:spcPct val="100000"/>
                </a:lnSpc>
                <a:spcBef>
                  <a:spcPts val="100"/>
                </a:spcBef>
              </a:pPr>
              <a:r>
                <a:rPr lang="es-ES" sz="1600" b="1" dirty="0">
                  <a:solidFill>
                    <a:srgbClr val="FFFFFF"/>
                  </a:solidFill>
                  <a:latin typeface="+mj-lt"/>
                  <a:cs typeface="Calibri"/>
                </a:rPr>
                <a:t>5</a:t>
              </a:r>
              <a:r>
                <a:rPr sz="1600" b="1" dirty="0">
                  <a:solidFill>
                    <a:srgbClr val="FFFFFF"/>
                  </a:solidFill>
                  <a:latin typeface="+mj-lt"/>
                  <a:cs typeface="Calibri"/>
                </a:rPr>
                <a:t>5,7</a:t>
              </a:r>
              <a:r>
                <a:rPr sz="1600" b="1" spc="-25" dirty="0">
                  <a:solidFill>
                    <a:srgbClr val="FFFFFF"/>
                  </a:solidFill>
                  <a:latin typeface="+mj-lt"/>
                  <a:cs typeface="Calibri"/>
                </a:rPr>
                <a:t> </a:t>
              </a:r>
              <a:r>
                <a:rPr sz="1600" b="1" dirty="0">
                  <a:solidFill>
                    <a:srgbClr val="FFFFFF"/>
                  </a:solidFill>
                  <a:latin typeface="+mj-lt"/>
                  <a:cs typeface="Calibri"/>
                </a:rPr>
                <a:t>M</a:t>
              </a:r>
              <a:r>
                <a:rPr sz="1600" b="1" spc="-20" dirty="0">
                  <a:solidFill>
                    <a:srgbClr val="FFFFFF"/>
                  </a:solidFill>
                  <a:latin typeface="+mj-lt"/>
                  <a:cs typeface="Calibri"/>
                </a:rPr>
                <a:t> </a:t>
              </a:r>
              <a:r>
                <a:rPr sz="1600" b="1" dirty="0">
                  <a:solidFill>
                    <a:srgbClr val="FFFFFF"/>
                  </a:solidFill>
                  <a:latin typeface="+mj-lt"/>
                  <a:cs typeface="Calibri"/>
                </a:rPr>
                <a:t>€</a:t>
              </a:r>
              <a:r>
                <a:rPr sz="1600" b="1" spc="-25" dirty="0">
                  <a:solidFill>
                    <a:srgbClr val="FFFFFF"/>
                  </a:solidFill>
                  <a:latin typeface="+mj-lt"/>
                  <a:cs typeface="Calibri"/>
                </a:rPr>
                <a:t> </a:t>
              </a:r>
              <a:r>
                <a:rPr lang="es-ES" sz="1600" b="1" spc="-25" dirty="0">
                  <a:solidFill>
                    <a:srgbClr val="FFFFFF"/>
                  </a:solidFill>
                  <a:latin typeface="+mj-lt"/>
                  <a:cs typeface="Calibri"/>
                </a:rPr>
                <a:t>PGE 2022</a:t>
              </a:r>
              <a:endParaRPr sz="1600" dirty="0">
                <a:latin typeface="+mj-lt"/>
                <a:cs typeface="Calibri"/>
              </a:endParaRPr>
            </a:p>
            <a:p>
              <a:pPr marL="12700" algn="ctr">
                <a:lnSpc>
                  <a:spcPct val="100000"/>
                </a:lnSpc>
                <a:spcBef>
                  <a:spcPts val="5"/>
                </a:spcBef>
              </a:pPr>
              <a:endParaRPr lang="es-ES" sz="1600" b="1" spc="-10" dirty="0">
                <a:solidFill>
                  <a:srgbClr val="FFFFFF"/>
                </a:solidFill>
                <a:latin typeface="+mj-lt"/>
                <a:cs typeface="Calibri"/>
              </a:endParaRPr>
            </a:p>
            <a:p>
              <a:pPr marL="12700" algn="ctr">
                <a:lnSpc>
                  <a:spcPct val="100000"/>
                </a:lnSpc>
                <a:spcBef>
                  <a:spcPts val="5"/>
                </a:spcBef>
              </a:pPr>
              <a:r>
                <a:rPr lang="es-ES" sz="1600" b="1" spc="-10" dirty="0">
                  <a:solidFill>
                    <a:srgbClr val="FFFFFF"/>
                  </a:solidFill>
                  <a:latin typeface="+mj-lt"/>
                  <a:cs typeface="Calibri"/>
                </a:rPr>
                <a:t>71 M € PGE 2023</a:t>
              </a:r>
            </a:p>
            <a:p>
              <a:pPr marL="12700" algn="ctr">
                <a:lnSpc>
                  <a:spcPct val="100000"/>
                </a:lnSpc>
                <a:spcBef>
                  <a:spcPts val="5"/>
                </a:spcBef>
              </a:pPr>
              <a:endParaRPr sz="1800" dirty="0">
                <a:latin typeface="+mj-lt"/>
                <a:cs typeface="Calibri"/>
              </a:endParaRPr>
            </a:p>
          </p:txBody>
        </p:sp>
        <p:sp>
          <p:nvSpPr>
            <p:cNvPr id="177" name="object 20">
              <a:extLst>
                <a:ext uri="{FF2B5EF4-FFF2-40B4-BE49-F238E27FC236}">
                  <a16:creationId xmlns:a16="http://schemas.microsoft.com/office/drawing/2014/main" id="{10BBE3B3-4445-682A-CF7E-ED017F52344B}"/>
                </a:ext>
              </a:extLst>
            </p:cNvPr>
            <p:cNvSpPr txBox="1"/>
            <p:nvPr/>
          </p:nvSpPr>
          <p:spPr>
            <a:xfrm>
              <a:off x="8045700" y="4570185"/>
              <a:ext cx="1870687" cy="518091"/>
            </a:xfrm>
            <a:prstGeom prst="rect">
              <a:avLst/>
            </a:prstGeom>
          </p:spPr>
          <p:txBody>
            <a:bodyPr vert="horz" wrap="square" lIns="0" tIns="12700" rIns="0" bIns="0" rtlCol="0">
              <a:spAutoFit/>
            </a:bodyPr>
            <a:lstStyle/>
            <a:p>
              <a:pPr marL="286385" marR="5080" indent="-274320" algn="ctr">
                <a:lnSpc>
                  <a:spcPct val="100000"/>
                </a:lnSpc>
                <a:spcBef>
                  <a:spcPts val="100"/>
                </a:spcBef>
              </a:pPr>
              <a:r>
                <a:rPr lang="es-ES" sz="1600" b="1" dirty="0">
                  <a:solidFill>
                    <a:srgbClr val="FFFFFF"/>
                  </a:solidFill>
                  <a:latin typeface="+mj-lt"/>
                  <a:cs typeface="Calibri"/>
                </a:rPr>
                <a:t>IN</a:t>
              </a:r>
              <a:r>
                <a:rPr lang="es-ES" sz="1600" b="1" spc="-20" dirty="0">
                  <a:solidFill>
                    <a:srgbClr val="FFFFFF"/>
                  </a:solidFill>
                  <a:latin typeface="+mj-lt"/>
                  <a:cs typeface="Calibri"/>
                </a:rPr>
                <a:t>S</a:t>
              </a:r>
              <a:r>
                <a:rPr lang="es-ES" sz="1600" b="1" dirty="0">
                  <a:solidFill>
                    <a:srgbClr val="FFFFFF"/>
                  </a:solidFill>
                  <a:latin typeface="+mj-lt"/>
                  <a:cs typeface="Calibri"/>
                </a:rPr>
                <a:t>TRUM</a:t>
              </a:r>
              <a:r>
                <a:rPr lang="es-ES" sz="1600" b="1" spc="5" dirty="0">
                  <a:solidFill>
                    <a:srgbClr val="FFFFFF"/>
                  </a:solidFill>
                  <a:latin typeface="+mj-lt"/>
                  <a:cs typeface="Calibri"/>
                </a:rPr>
                <a:t>E</a:t>
              </a:r>
              <a:r>
                <a:rPr lang="es-ES" sz="1600" b="1" spc="-20" dirty="0">
                  <a:solidFill>
                    <a:srgbClr val="FFFFFF"/>
                  </a:solidFill>
                  <a:latin typeface="+mj-lt"/>
                  <a:cs typeface="Calibri"/>
                </a:rPr>
                <a:t>N</a:t>
              </a:r>
              <a:r>
                <a:rPr lang="es-ES" sz="1600" b="1" spc="-25" dirty="0">
                  <a:solidFill>
                    <a:srgbClr val="FFFFFF"/>
                  </a:solidFill>
                  <a:latin typeface="+mj-lt"/>
                  <a:cs typeface="Calibri"/>
                </a:rPr>
                <a:t>T</a:t>
              </a:r>
              <a:r>
                <a:rPr lang="es-ES" sz="1600" b="1" spc="-10" dirty="0">
                  <a:solidFill>
                    <a:srgbClr val="FFFFFF"/>
                  </a:solidFill>
                  <a:latin typeface="+mj-lt"/>
                  <a:cs typeface="Calibri"/>
                </a:rPr>
                <a:t>O</a:t>
              </a:r>
              <a:r>
                <a:rPr lang="es-ES" sz="1600" b="1" dirty="0">
                  <a:solidFill>
                    <a:srgbClr val="FFFFFF"/>
                  </a:solidFill>
                  <a:latin typeface="+mj-lt"/>
                  <a:cs typeface="Calibri"/>
                </a:rPr>
                <a:t>S</a:t>
              </a:r>
            </a:p>
            <a:p>
              <a:pPr marL="286385" marR="5080" indent="-274320" algn="ctr">
                <a:lnSpc>
                  <a:spcPct val="100000"/>
                </a:lnSpc>
                <a:spcBef>
                  <a:spcPts val="100"/>
                </a:spcBef>
              </a:pPr>
              <a:r>
                <a:rPr lang="es-ES" sz="1600" b="1" spc="-5" dirty="0">
                  <a:solidFill>
                    <a:srgbClr val="FFFFFF"/>
                  </a:solidFill>
                  <a:latin typeface="+mj-lt"/>
                  <a:cs typeface="Calibri"/>
                </a:rPr>
                <a:t>PROPIOS</a:t>
              </a:r>
              <a:endParaRPr lang="es-ES" sz="1600" b="1" dirty="0">
                <a:latin typeface="+mj-lt"/>
                <a:cs typeface="Calibri"/>
              </a:endParaRPr>
            </a:p>
          </p:txBody>
        </p:sp>
        <p:sp>
          <p:nvSpPr>
            <p:cNvPr id="178" name="object 8">
              <a:extLst>
                <a:ext uri="{FF2B5EF4-FFF2-40B4-BE49-F238E27FC236}">
                  <a16:creationId xmlns:a16="http://schemas.microsoft.com/office/drawing/2014/main" id="{4479F488-B5FB-02D4-C9AA-8A4EC6C5CD7D}"/>
                </a:ext>
              </a:extLst>
            </p:cNvPr>
            <p:cNvSpPr txBox="1"/>
            <p:nvPr/>
          </p:nvSpPr>
          <p:spPr>
            <a:xfrm>
              <a:off x="1213195" y="3757188"/>
              <a:ext cx="1848626" cy="507190"/>
            </a:xfrm>
            <a:prstGeom prst="rect">
              <a:avLst/>
            </a:prstGeom>
          </p:spPr>
          <p:txBody>
            <a:bodyPr vert="horz" wrap="square" lIns="0" tIns="37465" rIns="0" bIns="0" rtlCol="0">
              <a:spAutoFit/>
            </a:bodyPr>
            <a:lstStyle/>
            <a:p>
              <a:pPr marL="407034" marR="5080" indent="-394970" algn="ctr">
                <a:spcBef>
                  <a:spcPts val="295"/>
                </a:spcBef>
              </a:pPr>
              <a:r>
                <a:rPr lang="es-ES" sz="1400" b="1" spc="-5" dirty="0">
                  <a:solidFill>
                    <a:srgbClr val="24475B"/>
                  </a:solidFill>
                  <a:latin typeface="+mj-lt"/>
                  <a:cs typeface="Calibri"/>
                </a:rPr>
                <a:t>Sin </a:t>
              </a:r>
              <a:r>
                <a:rPr lang="es-ES" sz="1400" b="1" spc="-15" dirty="0">
                  <a:solidFill>
                    <a:srgbClr val="24475B"/>
                  </a:solidFill>
                  <a:latin typeface="+mj-lt"/>
                  <a:cs typeface="Calibri"/>
                </a:rPr>
                <a:t>presupuesto</a:t>
              </a:r>
            </a:p>
            <a:p>
              <a:pPr marL="407034" marR="5080" indent="-394970" algn="ctr">
                <a:spcBef>
                  <a:spcPts val="295"/>
                </a:spcBef>
              </a:pPr>
              <a:r>
                <a:rPr lang="es-ES" sz="1400" b="1" spc="-10" dirty="0">
                  <a:solidFill>
                    <a:srgbClr val="24475B"/>
                  </a:solidFill>
                  <a:latin typeface="+mj-lt"/>
                  <a:cs typeface="Calibri"/>
                </a:rPr>
                <a:t>propio</a:t>
              </a:r>
              <a:endParaRPr lang="es-ES" sz="1400" dirty="0">
                <a:solidFill>
                  <a:srgbClr val="24475B"/>
                </a:solidFill>
                <a:latin typeface="+mj-lt"/>
                <a:cs typeface="Calibri"/>
              </a:endParaRPr>
            </a:p>
          </p:txBody>
        </p:sp>
        <p:sp>
          <p:nvSpPr>
            <p:cNvPr id="179" name="object 9">
              <a:extLst>
                <a:ext uri="{FF2B5EF4-FFF2-40B4-BE49-F238E27FC236}">
                  <a16:creationId xmlns:a16="http://schemas.microsoft.com/office/drawing/2014/main" id="{72D8A3EA-7C29-5CC6-4772-9FF18DEBA136}"/>
                </a:ext>
              </a:extLst>
            </p:cNvPr>
            <p:cNvSpPr txBox="1"/>
            <p:nvPr/>
          </p:nvSpPr>
          <p:spPr>
            <a:xfrm>
              <a:off x="1192792" y="4346462"/>
              <a:ext cx="1894884" cy="861132"/>
            </a:xfrm>
            <a:prstGeom prst="rect">
              <a:avLst/>
            </a:prstGeom>
          </p:spPr>
          <p:txBody>
            <a:bodyPr vert="horz" wrap="square" lIns="0" tIns="32384" rIns="0" bIns="0" rtlCol="0">
              <a:spAutoFit/>
            </a:bodyPr>
            <a:lstStyle/>
            <a:p>
              <a:pPr marL="12700" marR="5080" algn="ctr">
                <a:spcBef>
                  <a:spcPts val="254"/>
                </a:spcBef>
              </a:pPr>
              <a:r>
                <a:rPr sz="1200" spc="-5" dirty="0">
                  <a:solidFill>
                    <a:srgbClr val="24475B"/>
                  </a:solidFill>
                  <a:latin typeface="+mj-lt"/>
                  <a:cs typeface="Calibri"/>
                </a:rPr>
                <a:t>Ausencia</a:t>
              </a:r>
              <a:r>
                <a:rPr sz="1200" spc="5" dirty="0">
                  <a:solidFill>
                    <a:srgbClr val="24475B"/>
                  </a:solidFill>
                  <a:latin typeface="+mj-lt"/>
                  <a:cs typeface="Calibri"/>
                </a:rPr>
                <a:t> </a:t>
              </a:r>
              <a:r>
                <a:rPr sz="1200" spc="-5" dirty="0">
                  <a:solidFill>
                    <a:srgbClr val="24475B"/>
                  </a:solidFill>
                  <a:latin typeface="+mj-lt"/>
                  <a:cs typeface="Calibri"/>
                </a:rPr>
                <a:t>de </a:t>
              </a:r>
              <a:r>
                <a:rPr sz="1200" dirty="0">
                  <a:solidFill>
                    <a:srgbClr val="24475B"/>
                  </a:solidFill>
                  <a:latin typeface="+mj-lt"/>
                  <a:cs typeface="Calibri"/>
                </a:rPr>
                <a:t> </a:t>
              </a:r>
              <a:r>
                <a:rPr sz="1200" spc="-10" dirty="0">
                  <a:solidFill>
                    <a:srgbClr val="24475B"/>
                  </a:solidFill>
                  <a:latin typeface="+mj-lt"/>
                  <a:cs typeface="Calibri"/>
                </a:rPr>
                <a:t>instrumentos</a:t>
              </a:r>
              <a:r>
                <a:rPr sz="1200" spc="-50" dirty="0">
                  <a:solidFill>
                    <a:srgbClr val="24475B"/>
                  </a:solidFill>
                  <a:latin typeface="+mj-lt"/>
                  <a:cs typeface="Calibri"/>
                </a:rPr>
                <a:t> </a:t>
              </a:r>
              <a:r>
                <a:rPr sz="1200" spc="-5" dirty="0">
                  <a:solidFill>
                    <a:srgbClr val="24475B"/>
                  </a:solidFill>
                  <a:latin typeface="+mj-lt"/>
                  <a:cs typeface="Calibri"/>
                </a:rPr>
                <a:t>de </a:t>
              </a:r>
              <a:r>
                <a:rPr sz="1200" spc="-345" dirty="0">
                  <a:solidFill>
                    <a:srgbClr val="24475B"/>
                  </a:solidFill>
                  <a:latin typeface="+mj-lt"/>
                  <a:cs typeface="Calibri"/>
                </a:rPr>
                <a:t> </a:t>
              </a:r>
              <a:r>
                <a:rPr sz="1200" spc="-5" dirty="0">
                  <a:solidFill>
                    <a:srgbClr val="24475B"/>
                  </a:solidFill>
                  <a:latin typeface="+mj-lt"/>
                  <a:cs typeface="Calibri"/>
                </a:rPr>
                <a:t>acción</a:t>
              </a:r>
              <a:endParaRPr sz="1200" dirty="0">
                <a:solidFill>
                  <a:srgbClr val="24475B"/>
                </a:solidFill>
                <a:latin typeface="+mj-lt"/>
                <a:cs typeface="Calibri"/>
              </a:endParaRPr>
            </a:p>
            <a:p>
              <a:pPr marL="73660" marR="67310" algn="ctr">
                <a:spcBef>
                  <a:spcPts val="680"/>
                </a:spcBef>
              </a:pPr>
              <a:r>
                <a:rPr lang="es-ES" sz="1200" spc="-15" dirty="0">
                  <a:solidFill>
                    <a:srgbClr val="24475B"/>
                  </a:solidFill>
                  <a:latin typeface="+mj-lt"/>
                  <a:cs typeface="Calibri"/>
                </a:rPr>
                <a:t>Construcción </a:t>
              </a:r>
              <a:r>
                <a:rPr lang="es-ES" sz="1200" spc="-5" dirty="0">
                  <a:solidFill>
                    <a:srgbClr val="24475B"/>
                  </a:solidFill>
                  <a:latin typeface="+mj-lt"/>
                  <a:cs typeface="Calibri"/>
                </a:rPr>
                <a:t>del marco de </a:t>
              </a:r>
              <a:r>
                <a:rPr sz="1200" spc="-10" dirty="0">
                  <a:solidFill>
                    <a:srgbClr val="24475B"/>
                  </a:solidFill>
                  <a:latin typeface="+mj-lt"/>
                  <a:cs typeface="Calibri"/>
                </a:rPr>
                <a:t>gobernanza</a:t>
              </a:r>
              <a:endParaRPr sz="1200" dirty="0">
                <a:solidFill>
                  <a:srgbClr val="24475B"/>
                </a:solidFill>
                <a:latin typeface="+mj-lt"/>
                <a:cs typeface="Calibri"/>
              </a:endParaRPr>
            </a:p>
          </p:txBody>
        </p:sp>
        <p:sp>
          <p:nvSpPr>
            <p:cNvPr id="180" name="object 14">
              <a:extLst>
                <a:ext uri="{FF2B5EF4-FFF2-40B4-BE49-F238E27FC236}">
                  <a16:creationId xmlns:a16="http://schemas.microsoft.com/office/drawing/2014/main" id="{B74C2237-D6C8-6740-EEF1-BDF87F6B5B34}"/>
                </a:ext>
              </a:extLst>
            </p:cNvPr>
            <p:cNvSpPr txBox="1"/>
            <p:nvPr/>
          </p:nvSpPr>
          <p:spPr>
            <a:xfrm>
              <a:off x="3875425" y="3708078"/>
              <a:ext cx="1443436" cy="227626"/>
            </a:xfrm>
            <a:prstGeom prst="rect">
              <a:avLst/>
            </a:prstGeom>
          </p:spPr>
          <p:txBody>
            <a:bodyPr vert="horz" wrap="square" lIns="0" tIns="12065" rIns="0" bIns="0" rtlCol="0">
              <a:spAutoFit/>
            </a:bodyPr>
            <a:lstStyle/>
            <a:p>
              <a:pPr marL="12700" algn="ctr">
                <a:spcBef>
                  <a:spcPts val="95"/>
                </a:spcBef>
              </a:pPr>
              <a:r>
                <a:rPr sz="1400" b="1" spc="-5" dirty="0">
                  <a:solidFill>
                    <a:srgbClr val="24475B"/>
                  </a:solidFill>
                  <a:latin typeface="+mj-lt"/>
                  <a:cs typeface="Calibri"/>
                </a:rPr>
                <a:t>19</a:t>
              </a:r>
              <a:r>
                <a:rPr sz="1400" b="1" spc="-25" dirty="0">
                  <a:solidFill>
                    <a:srgbClr val="24475B"/>
                  </a:solidFill>
                  <a:latin typeface="+mj-lt"/>
                  <a:cs typeface="Calibri"/>
                </a:rPr>
                <a:t> </a:t>
              </a:r>
              <a:r>
                <a:rPr sz="1400" b="1" spc="-10" dirty="0">
                  <a:solidFill>
                    <a:srgbClr val="24475B"/>
                  </a:solidFill>
                  <a:latin typeface="+mj-lt"/>
                  <a:cs typeface="Calibri"/>
                </a:rPr>
                <a:t>M€ </a:t>
              </a:r>
              <a:r>
                <a:rPr lang="es-ES" sz="1400" b="1" spc="-5" dirty="0">
                  <a:solidFill>
                    <a:srgbClr val="24475B"/>
                  </a:solidFill>
                  <a:latin typeface="+mj-lt"/>
                  <a:cs typeface="Calibri"/>
                </a:rPr>
                <a:t>PGE</a:t>
              </a:r>
              <a:endParaRPr sz="1400" dirty="0">
                <a:solidFill>
                  <a:srgbClr val="24475B"/>
                </a:solidFill>
                <a:latin typeface="+mj-lt"/>
                <a:cs typeface="Calibri"/>
              </a:endParaRPr>
            </a:p>
          </p:txBody>
        </p:sp>
        <p:sp>
          <p:nvSpPr>
            <p:cNvPr id="181" name="object 15">
              <a:extLst>
                <a:ext uri="{FF2B5EF4-FFF2-40B4-BE49-F238E27FC236}">
                  <a16:creationId xmlns:a16="http://schemas.microsoft.com/office/drawing/2014/main" id="{0DDC4BE8-A01F-73AE-10ED-BC94D544E12F}"/>
                </a:ext>
              </a:extLst>
            </p:cNvPr>
            <p:cNvSpPr txBox="1"/>
            <p:nvPr/>
          </p:nvSpPr>
          <p:spPr>
            <a:xfrm>
              <a:off x="3587050" y="4347717"/>
              <a:ext cx="2018240" cy="866263"/>
            </a:xfrm>
            <a:prstGeom prst="rect">
              <a:avLst/>
            </a:prstGeom>
          </p:spPr>
          <p:txBody>
            <a:bodyPr vert="horz" wrap="square" lIns="0" tIns="37465" rIns="0" bIns="0" rtlCol="0">
              <a:spAutoFit/>
            </a:bodyPr>
            <a:lstStyle/>
            <a:p>
              <a:pPr marL="12700" marR="96520" algn="ctr">
                <a:spcBef>
                  <a:spcPts val="295"/>
                </a:spcBef>
              </a:pPr>
              <a:r>
                <a:rPr lang="es-ES" sz="1200" spc="-5" dirty="0">
                  <a:solidFill>
                    <a:srgbClr val="24475B"/>
                  </a:solidFill>
                  <a:latin typeface="+mj-lt"/>
                  <a:cs typeface="Calibri"/>
                </a:rPr>
                <a:t>Diseño</a:t>
              </a:r>
              <a:r>
                <a:rPr sz="1200" dirty="0">
                  <a:solidFill>
                    <a:srgbClr val="24475B"/>
                  </a:solidFill>
                  <a:latin typeface="+mj-lt"/>
                  <a:cs typeface="Calibri"/>
                </a:rPr>
                <a:t> </a:t>
              </a:r>
              <a:r>
                <a:rPr lang="es-ES" sz="1200" spc="-10" dirty="0">
                  <a:solidFill>
                    <a:srgbClr val="24475B"/>
                  </a:solidFill>
                  <a:latin typeface="+mj-lt"/>
                  <a:cs typeface="Calibri"/>
                </a:rPr>
                <a:t>instrumentos</a:t>
              </a:r>
              <a:r>
                <a:rPr sz="1200" spc="-50" dirty="0">
                  <a:solidFill>
                    <a:srgbClr val="24475B"/>
                  </a:solidFill>
                  <a:latin typeface="+mj-lt"/>
                  <a:cs typeface="Calibri"/>
                </a:rPr>
                <a:t> </a:t>
              </a:r>
              <a:r>
                <a:rPr sz="1200" spc="-5" dirty="0">
                  <a:solidFill>
                    <a:srgbClr val="24475B"/>
                  </a:solidFill>
                  <a:latin typeface="+mj-lt"/>
                  <a:cs typeface="Calibri"/>
                </a:rPr>
                <a:t>de</a:t>
              </a:r>
              <a:r>
                <a:rPr lang="es-ES" sz="1200" dirty="0">
                  <a:solidFill>
                    <a:srgbClr val="24475B"/>
                  </a:solidFill>
                  <a:latin typeface="+mj-lt"/>
                  <a:cs typeface="Calibri"/>
                </a:rPr>
                <a:t> </a:t>
              </a:r>
              <a:r>
                <a:rPr lang="es-ES" sz="1200" spc="-5" dirty="0">
                  <a:solidFill>
                    <a:srgbClr val="24475B"/>
                  </a:solidFill>
                  <a:latin typeface="+mj-lt"/>
                  <a:cs typeface="Calibri"/>
                </a:rPr>
                <a:t>acción</a:t>
              </a:r>
            </a:p>
            <a:p>
              <a:pPr marL="12700" marR="5080" algn="ctr">
                <a:spcBef>
                  <a:spcPts val="680"/>
                </a:spcBef>
              </a:pPr>
              <a:r>
                <a:rPr sz="1200" spc="-10" dirty="0">
                  <a:solidFill>
                    <a:srgbClr val="24475B"/>
                  </a:solidFill>
                  <a:latin typeface="+mj-lt"/>
                  <a:cs typeface="Calibri"/>
                </a:rPr>
                <a:t>Con</a:t>
              </a:r>
              <a:r>
                <a:rPr lang="es-ES" sz="1200" spc="-10" dirty="0">
                  <a:solidFill>
                    <a:srgbClr val="24475B"/>
                  </a:solidFill>
                  <a:latin typeface="+mj-lt"/>
                  <a:cs typeface="Calibri"/>
                </a:rPr>
                <a:t>solidación</a:t>
              </a:r>
              <a:r>
                <a:rPr sz="1200" spc="-10" dirty="0">
                  <a:solidFill>
                    <a:srgbClr val="24475B"/>
                  </a:solidFill>
                  <a:latin typeface="+mj-lt"/>
                  <a:cs typeface="Calibri"/>
                </a:rPr>
                <a:t> del </a:t>
              </a:r>
              <a:r>
                <a:rPr sz="1200" spc="-350" dirty="0">
                  <a:solidFill>
                    <a:srgbClr val="24475B"/>
                  </a:solidFill>
                  <a:latin typeface="+mj-lt"/>
                  <a:cs typeface="Calibri"/>
                </a:rPr>
                <a:t> </a:t>
              </a:r>
              <a:r>
                <a:rPr sz="1200" spc="-10" dirty="0">
                  <a:solidFill>
                    <a:srgbClr val="24475B"/>
                  </a:solidFill>
                  <a:latin typeface="+mj-lt"/>
                  <a:cs typeface="Calibri"/>
                </a:rPr>
                <a:t>sistema</a:t>
              </a:r>
              <a:r>
                <a:rPr sz="1200" dirty="0">
                  <a:solidFill>
                    <a:srgbClr val="24475B"/>
                  </a:solidFill>
                  <a:latin typeface="+mj-lt"/>
                  <a:cs typeface="Calibri"/>
                </a:rPr>
                <a:t> </a:t>
              </a:r>
              <a:r>
                <a:rPr sz="1200" spc="-5" dirty="0">
                  <a:solidFill>
                    <a:srgbClr val="24475B"/>
                  </a:solidFill>
                  <a:latin typeface="+mj-lt"/>
                  <a:cs typeface="Calibri"/>
                </a:rPr>
                <a:t>de </a:t>
              </a:r>
              <a:r>
                <a:rPr lang="es-ES" sz="1200" spc="-10" dirty="0">
                  <a:solidFill>
                    <a:srgbClr val="24475B"/>
                  </a:solidFill>
                  <a:latin typeface="+mj-lt"/>
                  <a:cs typeface="Calibri"/>
                </a:rPr>
                <a:t>gobernanza</a:t>
              </a:r>
              <a:endParaRPr lang="es-ES" sz="1200" dirty="0">
                <a:solidFill>
                  <a:srgbClr val="24475B"/>
                </a:solidFill>
                <a:latin typeface="+mj-lt"/>
                <a:cs typeface="Calibri"/>
              </a:endParaRPr>
            </a:p>
          </p:txBody>
        </p:sp>
        <p:sp>
          <p:nvSpPr>
            <p:cNvPr id="172" name="Triángulo isósceles 171">
              <a:extLst>
                <a:ext uri="{FF2B5EF4-FFF2-40B4-BE49-F238E27FC236}">
                  <a16:creationId xmlns:a16="http://schemas.microsoft.com/office/drawing/2014/main" id="{7E44E1CD-9F75-00B6-593F-914661D18BC4}"/>
                </a:ext>
              </a:extLst>
            </p:cNvPr>
            <p:cNvSpPr/>
            <p:nvPr/>
          </p:nvSpPr>
          <p:spPr>
            <a:xfrm rot="5400000">
              <a:off x="2685720" y="4418614"/>
              <a:ext cx="1626739" cy="328520"/>
            </a:xfrm>
            <a:prstGeom prst="triangle">
              <a:avLst>
                <a:gd name="adj" fmla="val 51141"/>
              </a:avLst>
            </a:prstGeom>
            <a:solidFill>
              <a:srgbClr val="B7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4" name="Imagen 43" descr="2021-VICE3bis2.Go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6272" y="-1214"/>
            <a:ext cx="2876550" cy="733425"/>
          </a:xfrm>
          <a:prstGeom prst="rect">
            <a:avLst/>
          </a:prstGeom>
          <a:noFill/>
          <a:ln>
            <a:noFill/>
          </a:ln>
        </p:spPr>
      </p:pic>
      <p:cxnSp>
        <p:nvCxnSpPr>
          <p:cNvPr id="46" name="Conector recto 45">
            <a:extLst>
              <a:ext uri="{FF2B5EF4-FFF2-40B4-BE49-F238E27FC236}">
                <a16:creationId xmlns:a16="http://schemas.microsoft.com/office/drawing/2014/main" id="{99E10443-9770-5ADB-05FD-C9342681B6B6}"/>
              </a:ext>
            </a:extLst>
          </p:cNvPr>
          <p:cNvCxnSpPr>
            <a:cxnSpLocks/>
          </p:cNvCxnSpPr>
          <p:nvPr/>
        </p:nvCxnSpPr>
        <p:spPr>
          <a:xfrm>
            <a:off x="6473790" y="5676018"/>
            <a:ext cx="2185162" cy="0"/>
          </a:xfrm>
          <a:prstGeom prst="line">
            <a:avLst/>
          </a:prstGeom>
          <a:ln w="57150" cap="rnd">
            <a:solidFill>
              <a:srgbClr val="22CB84"/>
            </a:solidFill>
            <a:round/>
          </a:ln>
        </p:spPr>
        <p:style>
          <a:lnRef idx="1">
            <a:schemeClr val="accent1"/>
          </a:lnRef>
          <a:fillRef idx="0">
            <a:schemeClr val="accent1"/>
          </a:fillRef>
          <a:effectRef idx="0">
            <a:schemeClr val="accent1"/>
          </a:effectRef>
          <a:fontRef idx="minor">
            <a:schemeClr val="tx1"/>
          </a:fontRef>
        </p:style>
      </p:cxnSp>
      <p:sp>
        <p:nvSpPr>
          <p:cNvPr id="47" name="object 8">
            <a:extLst>
              <a:ext uri="{FF2B5EF4-FFF2-40B4-BE49-F238E27FC236}">
                <a16:creationId xmlns:a16="http://schemas.microsoft.com/office/drawing/2014/main" id="{F472E938-C948-1BAE-A794-285478ED8ED3}"/>
              </a:ext>
            </a:extLst>
          </p:cNvPr>
          <p:cNvSpPr txBox="1"/>
          <p:nvPr/>
        </p:nvSpPr>
        <p:spPr>
          <a:xfrm>
            <a:off x="7258775" y="5843085"/>
            <a:ext cx="639954" cy="277192"/>
          </a:xfrm>
          <a:prstGeom prst="rect">
            <a:avLst/>
          </a:prstGeom>
        </p:spPr>
        <p:txBody>
          <a:bodyPr vert="horz" wrap="square" lIns="0" tIns="37465" rIns="0" bIns="0" rtlCol="0">
            <a:spAutoFit/>
          </a:bodyPr>
          <a:lstStyle/>
          <a:p>
            <a:pPr marL="407034" marR="5080" indent="-394970">
              <a:lnSpc>
                <a:spcPts val="1750"/>
              </a:lnSpc>
              <a:spcBef>
                <a:spcPts val="295"/>
              </a:spcBef>
            </a:pPr>
            <a:r>
              <a:rPr lang="es-ES" b="1" spc="-5" dirty="0">
                <a:solidFill>
                  <a:srgbClr val="24475B"/>
                </a:solidFill>
                <a:latin typeface="+mj-lt"/>
                <a:cs typeface="Calibri"/>
              </a:rPr>
              <a:t>2022</a:t>
            </a:r>
            <a:endParaRPr lang="es-ES" dirty="0">
              <a:solidFill>
                <a:srgbClr val="24475B"/>
              </a:solidFill>
              <a:latin typeface="+mj-lt"/>
              <a:cs typeface="Calibri"/>
            </a:endParaRPr>
          </a:p>
        </p:txBody>
      </p:sp>
      <p:sp>
        <p:nvSpPr>
          <p:cNvPr id="50" name="object 14">
            <a:extLst>
              <a:ext uri="{FF2B5EF4-FFF2-40B4-BE49-F238E27FC236}">
                <a16:creationId xmlns:a16="http://schemas.microsoft.com/office/drawing/2014/main" id="{B74C2237-D6C8-6740-EEF1-BDF87F6B5B34}"/>
              </a:ext>
            </a:extLst>
          </p:cNvPr>
          <p:cNvSpPr txBox="1"/>
          <p:nvPr/>
        </p:nvSpPr>
        <p:spPr>
          <a:xfrm>
            <a:off x="6883668" y="3655468"/>
            <a:ext cx="1747776" cy="227626"/>
          </a:xfrm>
          <a:prstGeom prst="rect">
            <a:avLst/>
          </a:prstGeom>
        </p:spPr>
        <p:txBody>
          <a:bodyPr vert="horz" wrap="square" lIns="0" tIns="12065" rIns="0" bIns="0" rtlCol="0">
            <a:spAutoFit/>
          </a:bodyPr>
          <a:lstStyle/>
          <a:p>
            <a:pPr marL="12700" algn="ctr">
              <a:spcBef>
                <a:spcPts val="95"/>
              </a:spcBef>
            </a:pPr>
            <a:r>
              <a:rPr lang="es-ES" sz="1400" b="1" spc="-5" dirty="0">
                <a:solidFill>
                  <a:srgbClr val="24475B"/>
                </a:solidFill>
                <a:latin typeface="+mj-lt"/>
                <a:cs typeface="Calibri"/>
              </a:rPr>
              <a:t>95</a:t>
            </a:r>
            <a:r>
              <a:rPr sz="1400" b="1" spc="-25" dirty="0">
                <a:solidFill>
                  <a:srgbClr val="24475B"/>
                </a:solidFill>
                <a:latin typeface="+mj-lt"/>
                <a:cs typeface="Calibri"/>
              </a:rPr>
              <a:t> </a:t>
            </a:r>
            <a:r>
              <a:rPr sz="1400" b="1" spc="-10" dirty="0">
                <a:solidFill>
                  <a:srgbClr val="24475B"/>
                </a:solidFill>
                <a:latin typeface="+mj-lt"/>
                <a:cs typeface="Calibri"/>
              </a:rPr>
              <a:t>M€</a:t>
            </a:r>
            <a:r>
              <a:rPr lang="es-ES" sz="1400" b="1" spc="-10" dirty="0">
                <a:solidFill>
                  <a:srgbClr val="24475B"/>
                </a:solidFill>
                <a:latin typeface="+mj-lt"/>
                <a:cs typeface="Calibri"/>
              </a:rPr>
              <a:t> PGE+PRTR</a:t>
            </a:r>
            <a:endParaRPr lang="es-ES" sz="1400" b="1" spc="-15" dirty="0">
              <a:solidFill>
                <a:srgbClr val="24475B"/>
              </a:solidFill>
              <a:latin typeface="+mj-lt"/>
              <a:cs typeface="Calibri"/>
            </a:endParaRPr>
          </a:p>
        </p:txBody>
      </p:sp>
      <p:sp>
        <p:nvSpPr>
          <p:cNvPr id="51" name="object 15">
            <a:extLst>
              <a:ext uri="{FF2B5EF4-FFF2-40B4-BE49-F238E27FC236}">
                <a16:creationId xmlns:a16="http://schemas.microsoft.com/office/drawing/2014/main" id="{0DDC4BE8-A01F-73AE-10ED-BC94D544E12F}"/>
              </a:ext>
            </a:extLst>
          </p:cNvPr>
          <p:cNvSpPr txBox="1"/>
          <p:nvPr/>
        </p:nvSpPr>
        <p:spPr>
          <a:xfrm>
            <a:off x="6705552" y="4339885"/>
            <a:ext cx="2018240" cy="853439"/>
          </a:xfrm>
          <a:prstGeom prst="rect">
            <a:avLst/>
          </a:prstGeom>
        </p:spPr>
        <p:txBody>
          <a:bodyPr vert="horz" wrap="square" lIns="0" tIns="37465" rIns="0" bIns="0" rtlCol="0">
            <a:spAutoFit/>
          </a:bodyPr>
          <a:lstStyle/>
          <a:p>
            <a:pPr marL="12700" marR="96520" algn="ctr">
              <a:spcBef>
                <a:spcPts val="295"/>
              </a:spcBef>
            </a:pPr>
            <a:r>
              <a:rPr lang="es-ES" sz="1200" spc="-5" dirty="0">
                <a:solidFill>
                  <a:srgbClr val="24475B"/>
                </a:solidFill>
                <a:latin typeface="+mj-lt"/>
                <a:cs typeface="Calibri"/>
              </a:rPr>
              <a:t>Consolidación de los instrumentos de gestión</a:t>
            </a:r>
          </a:p>
          <a:p>
            <a:pPr marL="12700" marR="96520" algn="ctr">
              <a:spcBef>
                <a:spcPts val="295"/>
              </a:spcBef>
            </a:pPr>
            <a:endParaRPr lang="es-ES" sz="1200" spc="-5" dirty="0">
              <a:solidFill>
                <a:srgbClr val="24475B"/>
              </a:solidFill>
              <a:latin typeface="+mj-lt"/>
              <a:cs typeface="Calibri"/>
            </a:endParaRPr>
          </a:p>
          <a:p>
            <a:pPr marL="12700" marR="96520" algn="ctr">
              <a:spcBef>
                <a:spcPts val="295"/>
              </a:spcBef>
            </a:pPr>
            <a:r>
              <a:rPr lang="es-ES" sz="1200" spc="-5" dirty="0">
                <a:solidFill>
                  <a:srgbClr val="24475B"/>
                </a:solidFill>
                <a:latin typeface="+mj-lt"/>
                <a:cs typeface="Calibri"/>
              </a:rPr>
              <a:t>Inicio de Programas Propios</a:t>
            </a:r>
            <a:endParaRPr lang="es-ES" sz="1200" dirty="0">
              <a:solidFill>
                <a:srgbClr val="24475B"/>
              </a:solidFill>
              <a:latin typeface="+mj-lt"/>
              <a:cs typeface="Calibri"/>
            </a:endParaRPr>
          </a:p>
        </p:txBody>
      </p:sp>
      <p:sp>
        <p:nvSpPr>
          <p:cNvPr id="52" name="Triángulo isósceles 51">
            <a:extLst>
              <a:ext uri="{FF2B5EF4-FFF2-40B4-BE49-F238E27FC236}">
                <a16:creationId xmlns:a16="http://schemas.microsoft.com/office/drawing/2014/main" id="{7E44E1CD-9F75-00B6-593F-914661D18BC4}"/>
              </a:ext>
            </a:extLst>
          </p:cNvPr>
          <p:cNvSpPr/>
          <p:nvPr/>
        </p:nvSpPr>
        <p:spPr>
          <a:xfrm rot="5400000">
            <a:off x="5720943" y="4431479"/>
            <a:ext cx="1626739" cy="328520"/>
          </a:xfrm>
          <a:prstGeom prst="triangle">
            <a:avLst>
              <a:gd name="adj" fmla="val 51141"/>
            </a:avLst>
          </a:prstGeom>
          <a:solidFill>
            <a:srgbClr val="B7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3" name="Conector recto 52">
            <a:extLst>
              <a:ext uri="{FF2B5EF4-FFF2-40B4-BE49-F238E27FC236}">
                <a16:creationId xmlns:a16="http://schemas.microsoft.com/office/drawing/2014/main" id="{99E10443-9770-5ADB-05FD-C9342681B6B6}"/>
              </a:ext>
            </a:extLst>
          </p:cNvPr>
          <p:cNvCxnSpPr>
            <a:cxnSpLocks/>
          </p:cNvCxnSpPr>
          <p:nvPr/>
        </p:nvCxnSpPr>
        <p:spPr>
          <a:xfrm>
            <a:off x="8827091" y="5676018"/>
            <a:ext cx="2185162" cy="0"/>
          </a:xfrm>
          <a:prstGeom prst="line">
            <a:avLst/>
          </a:prstGeom>
          <a:ln w="57150" cap="rnd">
            <a:solidFill>
              <a:srgbClr val="22CB84"/>
            </a:solidFill>
            <a:round/>
          </a:ln>
        </p:spPr>
        <p:style>
          <a:lnRef idx="1">
            <a:schemeClr val="accent1"/>
          </a:lnRef>
          <a:fillRef idx="0">
            <a:schemeClr val="accent1"/>
          </a:fillRef>
          <a:effectRef idx="0">
            <a:schemeClr val="accent1"/>
          </a:effectRef>
          <a:fontRef idx="minor">
            <a:schemeClr val="tx1"/>
          </a:fontRef>
        </p:style>
      </p:cxnSp>
      <p:sp>
        <p:nvSpPr>
          <p:cNvPr id="54" name="object 8">
            <a:extLst>
              <a:ext uri="{FF2B5EF4-FFF2-40B4-BE49-F238E27FC236}">
                <a16:creationId xmlns:a16="http://schemas.microsoft.com/office/drawing/2014/main" id="{F472E938-C948-1BAE-A794-285478ED8ED3}"/>
              </a:ext>
            </a:extLst>
          </p:cNvPr>
          <p:cNvSpPr txBox="1"/>
          <p:nvPr/>
        </p:nvSpPr>
        <p:spPr>
          <a:xfrm>
            <a:off x="9808508" y="5843085"/>
            <a:ext cx="639954" cy="277192"/>
          </a:xfrm>
          <a:prstGeom prst="rect">
            <a:avLst/>
          </a:prstGeom>
        </p:spPr>
        <p:txBody>
          <a:bodyPr vert="horz" wrap="square" lIns="0" tIns="37465" rIns="0" bIns="0" rtlCol="0">
            <a:spAutoFit/>
          </a:bodyPr>
          <a:lstStyle/>
          <a:p>
            <a:pPr marL="407034" marR="5080" indent="-394970">
              <a:lnSpc>
                <a:spcPts val="1750"/>
              </a:lnSpc>
              <a:spcBef>
                <a:spcPts val="295"/>
              </a:spcBef>
            </a:pPr>
            <a:r>
              <a:rPr lang="es-ES" b="1" spc="-5" dirty="0">
                <a:solidFill>
                  <a:srgbClr val="24475B"/>
                </a:solidFill>
                <a:latin typeface="+mj-lt"/>
                <a:cs typeface="Calibri"/>
              </a:rPr>
              <a:t>2023</a:t>
            </a:r>
            <a:endParaRPr lang="es-ES" dirty="0">
              <a:solidFill>
                <a:srgbClr val="24475B"/>
              </a:solidFill>
              <a:latin typeface="+mj-lt"/>
              <a:cs typeface="Calibri"/>
            </a:endParaRPr>
          </a:p>
        </p:txBody>
      </p:sp>
      <p:sp>
        <p:nvSpPr>
          <p:cNvPr id="55" name="object 14">
            <a:extLst>
              <a:ext uri="{FF2B5EF4-FFF2-40B4-BE49-F238E27FC236}">
                <a16:creationId xmlns:a16="http://schemas.microsoft.com/office/drawing/2014/main" id="{B74C2237-D6C8-6740-EEF1-BDF87F6B5B34}"/>
              </a:ext>
            </a:extLst>
          </p:cNvPr>
          <p:cNvSpPr txBox="1"/>
          <p:nvPr/>
        </p:nvSpPr>
        <p:spPr>
          <a:xfrm>
            <a:off x="9290215" y="3653006"/>
            <a:ext cx="1747776" cy="227626"/>
          </a:xfrm>
          <a:prstGeom prst="rect">
            <a:avLst/>
          </a:prstGeom>
        </p:spPr>
        <p:txBody>
          <a:bodyPr vert="horz" wrap="square" lIns="0" tIns="12065" rIns="0" bIns="0" rtlCol="0">
            <a:spAutoFit/>
          </a:bodyPr>
          <a:lstStyle/>
          <a:p>
            <a:pPr marL="12700" algn="ctr">
              <a:spcBef>
                <a:spcPts val="95"/>
              </a:spcBef>
            </a:pPr>
            <a:r>
              <a:rPr lang="es-ES" sz="1400" b="1" spc="-5" dirty="0">
                <a:solidFill>
                  <a:srgbClr val="24475B"/>
                </a:solidFill>
                <a:latin typeface="+mj-lt"/>
                <a:cs typeface="Calibri"/>
              </a:rPr>
              <a:t>238</a:t>
            </a:r>
            <a:r>
              <a:rPr sz="1400" b="1" spc="-25" dirty="0">
                <a:solidFill>
                  <a:srgbClr val="24475B"/>
                </a:solidFill>
                <a:latin typeface="+mj-lt"/>
                <a:cs typeface="Calibri"/>
              </a:rPr>
              <a:t> </a:t>
            </a:r>
            <a:r>
              <a:rPr sz="1400" b="1" spc="-10" dirty="0">
                <a:solidFill>
                  <a:srgbClr val="24475B"/>
                </a:solidFill>
                <a:latin typeface="+mj-lt"/>
                <a:cs typeface="Calibri"/>
              </a:rPr>
              <a:t>M€</a:t>
            </a:r>
            <a:r>
              <a:rPr lang="es-ES" sz="1400" b="1" spc="-10" dirty="0">
                <a:solidFill>
                  <a:srgbClr val="24475B"/>
                </a:solidFill>
                <a:latin typeface="+mj-lt"/>
                <a:cs typeface="Calibri"/>
              </a:rPr>
              <a:t> PGE+PRTR</a:t>
            </a:r>
            <a:endParaRPr sz="1400" dirty="0">
              <a:solidFill>
                <a:srgbClr val="24475B"/>
              </a:solidFill>
              <a:latin typeface="+mj-lt"/>
              <a:cs typeface="Calibri"/>
            </a:endParaRPr>
          </a:p>
        </p:txBody>
      </p:sp>
      <p:sp>
        <p:nvSpPr>
          <p:cNvPr id="56" name="object 15">
            <a:extLst>
              <a:ext uri="{FF2B5EF4-FFF2-40B4-BE49-F238E27FC236}">
                <a16:creationId xmlns:a16="http://schemas.microsoft.com/office/drawing/2014/main" id="{0DDC4BE8-A01F-73AE-10ED-BC94D544E12F}"/>
              </a:ext>
            </a:extLst>
          </p:cNvPr>
          <p:cNvSpPr txBox="1"/>
          <p:nvPr/>
        </p:nvSpPr>
        <p:spPr>
          <a:xfrm>
            <a:off x="9164881" y="4351280"/>
            <a:ext cx="2018240" cy="1038105"/>
          </a:xfrm>
          <a:prstGeom prst="rect">
            <a:avLst/>
          </a:prstGeom>
        </p:spPr>
        <p:txBody>
          <a:bodyPr vert="horz" wrap="square" lIns="0" tIns="37465" rIns="0" bIns="0" rtlCol="0">
            <a:spAutoFit/>
          </a:bodyPr>
          <a:lstStyle/>
          <a:p>
            <a:pPr marL="12700" marR="96520" algn="ctr">
              <a:spcBef>
                <a:spcPts val="295"/>
              </a:spcBef>
            </a:pPr>
            <a:r>
              <a:rPr lang="es-ES" sz="1200" spc="-5" dirty="0">
                <a:solidFill>
                  <a:srgbClr val="24475B"/>
                </a:solidFill>
                <a:latin typeface="+mj-lt"/>
                <a:cs typeface="Calibri"/>
              </a:rPr>
              <a:t>Despegue definitivo de la política pública</a:t>
            </a:r>
          </a:p>
          <a:p>
            <a:pPr marL="12700" marR="96520" algn="ctr">
              <a:spcBef>
                <a:spcPts val="295"/>
              </a:spcBef>
            </a:pPr>
            <a:endParaRPr lang="es-ES" sz="1200" spc="-5" dirty="0">
              <a:solidFill>
                <a:srgbClr val="24475B"/>
              </a:solidFill>
              <a:latin typeface="+mj-lt"/>
              <a:cs typeface="Calibri"/>
            </a:endParaRPr>
          </a:p>
          <a:p>
            <a:pPr marL="12700" marR="96520" algn="ctr">
              <a:spcBef>
                <a:spcPts val="295"/>
              </a:spcBef>
            </a:pPr>
            <a:r>
              <a:rPr lang="es-ES" sz="1200" spc="-5" dirty="0">
                <a:solidFill>
                  <a:srgbClr val="24475B"/>
                </a:solidFill>
                <a:latin typeface="+mj-lt"/>
                <a:cs typeface="Calibri"/>
              </a:rPr>
              <a:t>Consolidación de Programas Propios</a:t>
            </a:r>
            <a:endParaRPr lang="es-ES" sz="1200" dirty="0">
              <a:solidFill>
                <a:srgbClr val="24475B"/>
              </a:solidFill>
              <a:latin typeface="+mj-lt"/>
              <a:cs typeface="Calibri"/>
            </a:endParaRPr>
          </a:p>
        </p:txBody>
      </p:sp>
      <p:sp>
        <p:nvSpPr>
          <p:cNvPr id="57" name="Triángulo isósceles 56">
            <a:extLst>
              <a:ext uri="{FF2B5EF4-FFF2-40B4-BE49-F238E27FC236}">
                <a16:creationId xmlns:a16="http://schemas.microsoft.com/office/drawing/2014/main" id="{7E44E1CD-9F75-00B6-593F-914661D18BC4}"/>
              </a:ext>
            </a:extLst>
          </p:cNvPr>
          <p:cNvSpPr/>
          <p:nvPr/>
        </p:nvSpPr>
        <p:spPr>
          <a:xfrm rot="5400000">
            <a:off x="8147460" y="4431479"/>
            <a:ext cx="1626739" cy="328520"/>
          </a:xfrm>
          <a:prstGeom prst="triangle">
            <a:avLst>
              <a:gd name="adj" fmla="val 51141"/>
            </a:avLst>
          </a:prstGeom>
          <a:solidFill>
            <a:srgbClr val="B7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66" name="Conector recto 65">
            <a:extLst>
              <a:ext uri="{FF2B5EF4-FFF2-40B4-BE49-F238E27FC236}">
                <a16:creationId xmlns:a16="http://schemas.microsoft.com/office/drawing/2014/main" id="{2D20EE0F-5625-4B02-A3F5-F2C8AF3F10E2}"/>
              </a:ext>
            </a:extLst>
          </p:cNvPr>
          <p:cNvCxnSpPr>
            <a:cxnSpLocks/>
          </p:cNvCxnSpPr>
          <p:nvPr/>
        </p:nvCxnSpPr>
        <p:spPr>
          <a:xfrm>
            <a:off x="8827091" y="5676019"/>
            <a:ext cx="2185162" cy="0"/>
          </a:xfrm>
          <a:prstGeom prst="line">
            <a:avLst/>
          </a:prstGeom>
          <a:ln w="57150" cap="rnd">
            <a:solidFill>
              <a:srgbClr val="22CB84"/>
            </a:solidFill>
            <a:round/>
          </a:ln>
        </p:spPr>
        <p:style>
          <a:lnRef idx="1">
            <a:schemeClr val="accent1"/>
          </a:lnRef>
          <a:fillRef idx="0">
            <a:schemeClr val="accent1"/>
          </a:fillRef>
          <a:effectRef idx="0">
            <a:schemeClr val="accent1"/>
          </a:effectRef>
          <a:fontRef idx="minor">
            <a:schemeClr val="tx1"/>
          </a:fontRef>
        </p:style>
      </p:cxnSp>
      <p:sp>
        <p:nvSpPr>
          <p:cNvPr id="67" name="object 8">
            <a:extLst>
              <a:ext uri="{FF2B5EF4-FFF2-40B4-BE49-F238E27FC236}">
                <a16:creationId xmlns:a16="http://schemas.microsoft.com/office/drawing/2014/main" id="{CFD40C7B-8338-4274-82E8-7EE813F332A8}"/>
              </a:ext>
            </a:extLst>
          </p:cNvPr>
          <p:cNvSpPr txBox="1"/>
          <p:nvPr/>
        </p:nvSpPr>
        <p:spPr>
          <a:xfrm>
            <a:off x="9808508" y="5843086"/>
            <a:ext cx="639954" cy="277192"/>
          </a:xfrm>
          <a:prstGeom prst="rect">
            <a:avLst/>
          </a:prstGeom>
        </p:spPr>
        <p:txBody>
          <a:bodyPr vert="horz" wrap="square" lIns="0" tIns="37465" rIns="0" bIns="0" rtlCol="0">
            <a:spAutoFit/>
          </a:bodyPr>
          <a:lstStyle/>
          <a:p>
            <a:pPr marL="407034" marR="5080" indent="-394970">
              <a:lnSpc>
                <a:spcPts val="1750"/>
              </a:lnSpc>
              <a:spcBef>
                <a:spcPts val="295"/>
              </a:spcBef>
            </a:pPr>
            <a:r>
              <a:rPr lang="es-ES" b="1" spc="-5" dirty="0">
                <a:solidFill>
                  <a:srgbClr val="24475B"/>
                </a:solidFill>
                <a:latin typeface="+mj-lt"/>
                <a:cs typeface="Calibri"/>
              </a:rPr>
              <a:t>2023</a:t>
            </a:r>
            <a:endParaRPr lang="es-ES" dirty="0">
              <a:solidFill>
                <a:srgbClr val="24475B"/>
              </a:solidFill>
              <a:latin typeface="+mj-lt"/>
              <a:cs typeface="Calibri"/>
            </a:endParaRPr>
          </a:p>
        </p:txBody>
      </p:sp>
      <p:sp>
        <p:nvSpPr>
          <p:cNvPr id="69" name="object 15">
            <a:extLst>
              <a:ext uri="{FF2B5EF4-FFF2-40B4-BE49-F238E27FC236}">
                <a16:creationId xmlns:a16="http://schemas.microsoft.com/office/drawing/2014/main" id="{37CDACF0-A8F6-40F8-9963-F2751D4B5655}"/>
              </a:ext>
            </a:extLst>
          </p:cNvPr>
          <p:cNvSpPr txBox="1"/>
          <p:nvPr/>
        </p:nvSpPr>
        <p:spPr>
          <a:xfrm>
            <a:off x="9164881" y="4351281"/>
            <a:ext cx="2018240" cy="1038105"/>
          </a:xfrm>
          <a:prstGeom prst="rect">
            <a:avLst/>
          </a:prstGeom>
        </p:spPr>
        <p:txBody>
          <a:bodyPr vert="horz" wrap="square" lIns="0" tIns="37465" rIns="0" bIns="0" rtlCol="0">
            <a:spAutoFit/>
          </a:bodyPr>
          <a:lstStyle/>
          <a:p>
            <a:pPr marL="12700" marR="96520" algn="ctr">
              <a:spcBef>
                <a:spcPts val="295"/>
              </a:spcBef>
            </a:pPr>
            <a:r>
              <a:rPr lang="es-ES" sz="1200" spc="-5" dirty="0">
                <a:solidFill>
                  <a:srgbClr val="24475B"/>
                </a:solidFill>
                <a:latin typeface="+mj-lt"/>
                <a:cs typeface="Calibri"/>
              </a:rPr>
              <a:t>Despegue definitivo de la política pública</a:t>
            </a:r>
          </a:p>
          <a:p>
            <a:pPr marL="12700" marR="96520" algn="ctr">
              <a:spcBef>
                <a:spcPts val="295"/>
              </a:spcBef>
            </a:pPr>
            <a:endParaRPr lang="es-ES" sz="1200" spc="-5" dirty="0">
              <a:solidFill>
                <a:srgbClr val="24475B"/>
              </a:solidFill>
              <a:latin typeface="+mj-lt"/>
              <a:cs typeface="Calibri"/>
            </a:endParaRPr>
          </a:p>
          <a:p>
            <a:pPr marL="12700" marR="96520" algn="ctr">
              <a:spcBef>
                <a:spcPts val="295"/>
              </a:spcBef>
            </a:pPr>
            <a:r>
              <a:rPr lang="es-ES" sz="1200" spc="-5" dirty="0">
                <a:solidFill>
                  <a:srgbClr val="24475B"/>
                </a:solidFill>
                <a:latin typeface="+mj-lt"/>
                <a:cs typeface="Calibri"/>
              </a:rPr>
              <a:t>Consolidación de Programas Propios</a:t>
            </a:r>
            <a:endParaRPr lang="es-ES" sz="1200" dirty="0">
              <a:solidFill>
                <a:srgbClr val="24475B"/>
              </a:solidFill>
              <a:latin typeface="+mj-lt"/>
              <a:cs typeface="Calibri"/>
            </a:endParaRPr>
          </a:p>
        </p:txBody>
      </p:sp>
      <p:sp>
        <p:nvSpPr>
          <p:cNvPr id="2" name="Rectángulo 1">
            <a:extLst>
              <a:ext uri="{FF2B5EF4-FFF2-40B4-BE49-F238E27FC236}">
                <a16:creationId xmlns:a16="http://schemas.microsoft.com/office/drawing/2014/main" id="{DC951E3B-BBFF-A317-3174-AC3862F8B53A}"/>
              </a:ext>
            </a:extLst>
          </p:cNvPr>
          <p:cNvSpPr/>
          <p:nvPr/>
        </p:nvSpPr>
        <p:spPr>
          <a:xfrm>
            <a:off x="7222876" y="3054322"/>
            <a:ext cx="694459" cy="420848"/>
          </a:xfrm>
          <a:prstGeom prst="rect">
            <a:avLst/>
          </a:prstGeom>
          <a:solidFill>
            <a:srgbClr val="22CB8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55M€</a:t>
            </a:r>
          </a:p>
        </p:txBody>
      </p:sp>
      <p:cxnSp>
        <p:nvCxnSpPr>
          <p:cNvPr id="3" name="Conector recto 2">
            <a:extLst>
              <a:ext uri="{FF2B5EF4-FFF2-40B4-BE49-F238E27FC236}">
                <a16:creationId xmlns:a16="http://schemas.microsoft.com/office/drawing/2014/main" id="{AFD2FCA7-A2CD-3E95-6912-6C2C104C818C}"/>
              </a:ext>
            </a:extLst>
          </p:cNvPr>
          <p:cNvCxnSpPr/>
          <p:nvPr/>
        </p:nvCxnSpPr>
        <p:spPr>
          <a:xfrm>
            <a:off x="2399758" y="2331994"/>
            <a:ext cx="8568000" cy="0"/>
          </a:xfrm>
          <a:prstGeom prst="line">
            <a:avLst/>
          </a:prstGeom>
          <a:ln>
            <a:solidFill>
              <a:srgbClr val="E6E6E6"/>
            </a:solidFill>
            <a:prstDash val="dash"/>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506EE0A3-33E3-6E3D-BD8B-7DF825A5BAB4}"/>
              </a:ext>
            </a:extLst>
          </p:cNvPr>
          <p:cNvSpPr/>
          <p:nvPr/>
        </p:nvSpPr>
        <p:spPr>
          <a:xfrm>
            <a:off x="9622089" y="2465877"/>
            <a:ext cx="677956" cy="54063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90M€</a:t>
            </a:r>
          </a:p>
          <a:p>
            <a:pPr algn="ctr"/>
            <a:r>
              <a:rPr lang="es-ES" sz="1200" dirty="0"/>
              <a:t>77M€</a:t>
            </a:r>
          </a:p>
        </p:txBody>
      </p:sp>
    </p:spTree>
    <p:extLst>
      <p:ext uri="{BB962C8B-B14F-4D97-AF65-F5344CB8AC3E}">
        <p14:creationId xmlns:p14="http://schemas.microsoft.com/office/powerpoint/2010/main" val="52030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C955FFE-C873-A3E4-1197-EAC81054CC5E}"/>
              </a:ext>
            </a:extLst>
          </p:cNvPr>
          <p:cNvSpPr/>
          <p:nvPr/>
        </p:nvSpPr>
        <p:spPr>
          <a:xfrm>
            <a:off x="0" y="-72572"/>
            <a:ext cx="12192000" cy="6858000"/>
          </a:xfrm>
          <a:prstGeom prst="rect">
            <a:avLst/>
          </a:prstGeom>
          <a:solidFill>
            <a:schemeClr val="bg2"/>
          </a:solidFill>
          <a:effectLst>
            <a:innerShdw blurRad="317500">
              <a:prstClr val="black"/>
            </a:inn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C</a:t>
            </a:r>
          </a:p>
        </p:txBody>
      </p:sp>
      <p:cxnSp>
        <p:nvCxnSpPr>
          <p:cNvPr id="35" name="Conector recto 34">
            <a:extLst>
              <a:ext uri="{FF2B5EF4-FFF2-40B4-BE49-F238E27FC236}">
                <a16:creationId xmlns:a16="http://schemas.microsoft.com/office/drawing/2014/main" id="{70C5CBF8-3D29-60AD-36A6-9E65345EEB83}"/>
              </a:ext>
            </a:extLst>
          </p:cNvPr>
          <p:cNvCxnSpPr>
            <a:cxnSpLocks/>
          </p:cNvCxnSpPr>
          <p:nvPr/>
        </p:nvCxnSpPr>
        <p:spPr>
          <a:xfrm>
            <a:off x="6096000" y="3365544"/>
            <a:ext cx="2066109" cy="1502935"/>
          </a:xfrm>
          <a:prstGeom prst="line">
            <a:avLst/>
          </a:prstGeom>
          <a:ln w="28575"/>
        </p:spPr>
        <p:style>
          <a:lnRef idx="2">
            <a:schemeClr val="accent3"/>
          </a:lnRef>
          <a:fillRef idx="0">
            <a:schemeClr val="accent3"/>
          </a:fillRef>
          <a:effectRef idx="1">
            <a:schemeClr val="accent3"/>
          </a:effectRef>
          <a:fontRef idx="minor">
            <a:schemeClr val="tx1"/>
          </a:fontRef>
        </p:style>
      </p:cxnSp>
      <p:cxnSp>
        <p:nvCxnSpPr>
          <p:cNvPr id="41" name="Conector recto 40">
            <a:extLst>
              <a:ext uri="{FF2B5EF4-FFF2-40B4-BE49-F238E27FC236}">
                <a16:creationId xmlns:a16="http://schemas.microsoft.com/office/drawing/2014/main" id="{9CE9019F-41EF-8574-976B-4830AB12AEDB}"/>
              </a:ext>
            </a:extLst>
          </p:cNvPr>
          <p:cNvCxnSpPr>
            <a:cxnSpLocks/>
            <a:endCxn id="5" idx="1"/>
          </p:cNvCxnSpPr>
          <p:nvPr/>
        </p:nvCxnSpPr>
        <p:spPr>
          <a:xfrm>
            <a:off x="6141094" y="3412775"/>
            <a:ext cx="2397682" cy="2420"/>
          </a:xfrm>
          <a:prstGeom prst="line">
            <a:avLst/>
          </a:prstGeom>
          <a:ln w="28575"/>
        </p:spPr>
        <p:style>
          <a:lnRef idx="2">
            <a:schemeClr val="accent3"/>
          </a:lnRef>
          <a:fillRef idx="0">
            <a:schemeClr val="accent3"/>
          </a:fillRef>
          <a:effectRef idx="1">
            <a:schemeClr val="accent3"/>
          </a:effectRef>
          <a:fontRef idx="minor">
            <a:schemeClr val="tx1"/>
          </a:fontRef>
        </p:style>
      </p:cxnSp>
      <p:cxnSp>
        <p:nvCxnSpPr>
          <p:cNvPr id="55" name="Conector recto 54">
            <a:extLst>
              <a:ext uri="{FF2B5EF4-FFF2-40B4-BE49-F238E27FC236}">
                <a16:creationId xmlns:a16="http://schemas.microsoft.com/office/drawing/2014/main" id="{F9ADCA9A-7071-1DF6-0441-425A583B5803}"/>
              </a:ext>
            </a:extLst>
          </p:cNvPr>
          <p:cNvCxnSpPr>
            <a:cxnSpLocks/>
          </p:cNvCxnSpPr>
          <p:nvPr/>
        </p:nvCxnSpPr>
        <p:spPr>
          <a:xfrm flipV="1">
            <a:off x="6146950" y="1917942"/>
            <a:ext cx="2069727" cy="1469897"/>
          </a:xfrm>
          <a:prstGeom prst="line">
            <a:avLst/>
          </a:prstGeom>
          <a:ln w="28575"/>
        </p:spPr>
        <p:style>
          <a:lnRef idx="2">
            <a:schemeClr val="accent3"/>
          </a:lnRef>
          <a:fillRef idx="0">
            <a:schemeClr val="accent3"/>
          </a:fillRef>
          <a:effectRef idx="1">
            <a:schemeClr val="accent3"/>
          </a:effectRef>
          <a:fontRef idx="minor">
            <a:schemeClr val="tx1"/>
          </a:fontRef>
        </p:style>
      </p:cxnSp>
      <p:cxnSp>
        <p:nvCxnSpPr>
          <p:cNvPr id="60" name="Conector recto 59">
            <a:extLst>
              <a:ext uri="{FF2B5EF4-FFF2-40B4-BE49-F238E27FC236}">
                <a16:creationId xmlns:a16="http://schemas.microsoft.com/office/drawing/2014/main" id="{76C62735-8299-444D-C097-52AC33A2ADF3}"/>
              </a:ext>
            </a:extLst>
          </p:cNvPr>
          <p:cNvCxnSpPr>
            <a:cxnSpLocks/>
            <a:endCxn id="44" idx="2"/>
          </p:cNvCxnSpPr>
          <p:nvPr/>
        </p:nvCxnSpPr>
        <p:spPr>
          <a:xfrm flipH="1" flipV="1">
            <a:off x="6101338" y="1938865"/>
            <a:ext cx="30093" cy="1476330"/>
          </a:xfrm>
          <a:prstGeom prst="line">
            <a:avLst/>
          </a:prstGeom>
          <a:ln w="28575"/>
        </p:spPr>
        <p:style>
          <a:lnRef idx="2">
            <a:schemeClr val="accent3"/>
          </a:lnRef>
          <a:fillRef idx="0">
            <a:schemeClr val="accent3"/>
          </a:fillRef>
          <a:effectRef idx="1">
            <a:schemeClr val="accent3"/>
          </a:effectRef>
          <a:fontRef idx="minor">
            <a:schemeClr val="tx1"/>
          </a:fontRef>
        </p:style>
      </p:cxnSp>
      <p:cxnSp>
        <p:nvCxnSpPr>
          <p:cNvPr id="64" name="Conector recto 63">
            <a:extLst>
              <a:ext uri="{FF2B5EF4-FFF2-40B4-BE49-F238E27FC236}">
                <a16:creationId xmlns:a16="http://schemas.microsoft.com/office/drawing/2014/main" id="{DA61CFEB-661F-FC41-DD88-2FBBA3FEBDE7}"/>
              </a:ext>
            </a:extLst>
          </p:cNvPr>
          <p:cNvCxnSpPr>
            <a:cxnSpLocks/>
          </p:cNvCxnSpPr>
          <p:nvPr/>
        </p:nvCxnSpPr>
        <p:spPr>
          <a:xfrm flipH="1" flipV="1">
            <a:off x="3998429" y="1920291"/>
            <a:ext cx="2156270" cy="1508709"/>
          </a:xfrm>
          <a:prstGeom prst="line">
            <a:avLst/>
          </a:prstGeom>
          <a:ln w="28575"/>
        </p:spPr>
        <p:style>
          <a:lnRef idx="2">
            <a:schemeClr val="accent3"/>
          </a:lnRef>
          <a:fillRef idx="0">
            <a:schemeClr val="accent3"/>
          </a:fillRef>
          <a:effectRef idx="1">
            <a:schemeClr val="accent3"/>
          </a:effectRef>
          <a:fontRef idx="minor">
            <a:schemeClr val="tx1"/>
          </a:fontRef>
        </p:style>
      </p:cxnSp>
      <p:cxnSp>
        <p:nvCxnSpPr>
          <p:cNvPr id="73" name="Conector recto 72">
            <a:extLst>
              <a:ext uri="{FF2B5EF4-FFF2-40B4-BE49-F238E27FC236}">
                <a16:creationId xmlns:a16="http://schemas.microsoft.com/office/drawing/2014/main" id="{51A4BFBF-1B4B-1539-369A-2EF7C9BA9057}"/>
              </a:ext>
            </a:extLst>
          </p:cNvPr>
          <p:cNvCxnSpPr>
            <a:cxnSpLocks/>
          </p:cNvCxnSpPr>
          <p:nvPr/>
        </p:nvCxnSpPr>
        <p:spPr>
          <a:xfrm flipH="1">
            <a:off x="3468564" y="3414381"/>
            <a:ext cx="2647820" cy="0"/>
          </a:xfrm>
          <a:prstGeom prst="line">
            <a:avLst/>
          </a:prstGeom>
          <a:ln w="28575"/>
        </p:spPr>
        <p:style>
          <a:lnRef idx="2">
            <a:schemeClr val="accent3"/>
          </a:lnRef>
          <a:fillRef idx="0">
            <a:schemeClr val="accent3"/>
          </a:fillRef>
          <a:effectRef idx="1">
            <a:schemeClr val="accent3"/>
          </a:effectRef>
          <a:fontRef idx="minor">
            <a:schemeClr val="tx1"/>
          </a:fontRef>
        </p:style>
      </p:cxnSp>
      <p:cxnSp>
        <p:nvCxnSpPr>
          <p:cNvPr id="77" name="Conector recto 76">
            <a:extLst>
              <a:ext uri="{FF2B5EF4-FFF2-40B4-BE49-F238E27FC236}">
                <a16:creationId xmlns:a16="http://schemas.microsoft.com/office/drawing/2014/main" id="{9084C0D6-946B-2B78-D5BE-C58FF83E36CB}"/>
              </a:ext>
            </a:extLst>
          </p:cNvPr>
          <p:cNvCxnSpPr>
            <a:cxnSpLocks/>
          </p:cNvCxnSpPr>
          <p:nvPr/>
        </p:nvCxnSpPr>
        <p:spPr>
          <a:xfrm flipH="1">
            <a:off x="3998429" y="3417903"/>
            <a:ext cx="2127618" cy="1598942"/>
          </a:xfrm>
          <a:prstGeom prst="line">
            <a:avLst/>
          </a:prstGeom>
          <a:ln w="28575"/>
        </p:spPr>
        <p:style>
          <a:lnRef idx="2">
            <a:schemeClr val="accent3"/>
          </a:lnRef>
          <a:fillRef idx="0">
            <a:schemeClr val="accent3"/>
          </a:fillRef>
          <a:effectRef idx="1">
            <a:schemeClr val="accent3"/>
          </a:effectRef>
          <a:fontRef idx="minor">
            <a:schemeClr val="tx1"/>
          </a:fontRef>
        </p:style>
      </p:cxnSp>
      <p:cxnSp>
        <p:nvCxnSpPr>
          <p:cNvPr id="80" name="Conector recto 79">
            <a:extLst>
              <a:ext uri="{FF2B5EF4-FFF2-40B4-BE49-F238E27FC236}">
                <a16:creationId xmlns:a16="http://schemas.microsoft.com/office/drawing/2014/main" id="{A93A2450-53E8-5AD1-E558-5847F64DE248}"/>
              </a:ext>
            </a:extLst>
          </p:cNvPr>
          <p:cNvCxnSpPr>
            <a:cxnSpLocks/>
          </p:cNvCxnSpPr>
          <p:nvPr/>
        </p:nvCxnSpPr>
        <p:spPr>
          <a:xfrm>
            <a:off x="6135710" y="3426249"/>
            <a:ext cx="24235" cy="1688834"/>
          </a:xfrm>
          <a:prstGeom prst="line">
            <a:avLst/>
          </a:prstGeom>
          <a:ln w="28575"/>
        </p:spPr>
        <p:style>
          <a:lnRef idx="2">
            <a:schemeClr val="accent3"/>
          </a:lnRef>
          <a:fillRef idx="0">
            <a:schemeClr val="accent3"/>
          </a:fillRef>
          <a:effectRef idx="1">
            <a:schemeClr val="accent3"/>
          </a:effectRef>
          <a:fontRef idx="minor">
            <a:schemeClr val="tx1"/>
          </a:fontRef>
        </p:style>
      </p:cxnSp>
      <p:sp>
        <p:nvSpPr>
          <p:cNvPr id="67" name="Rectángulo: esquinas redondeadas 66">
            <a:extLst>
              <a:ext uri="{FF2B5EF4-FFF2-40B4-BE49-F238E27FC236}">
                <a16:creationId xmlns:a16="http://schemas.microsoft.com/office/drawing/2014/main" id="{8CA45621-1BF6-600F-182B-9C720844397D}"/>
              </a:ext>
            </a:extLst>
          </p:cNvPr>
          <p:cNvSpPr/>
          <p:nvPr/>
        </p:nvSpPr>
        <p:spPr>
          <a:xfrm>
            <a:off x="8098987" y="4442390"/>
            <a:ext cx="3233354" cy="2240577"/>
          </a:xfrm>
          <a:prstGeom prst="roundRect">
            <a:avLst/>
          </a:prstGeom>
          <a:solidFill>
            <a:srgbClr val="CE92E6"/>
          </a:solidFill>
          <a:ln>
            <a:solidFill>
              <a:schemeClr val="bg2">
                <a:lumMod val="9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esquinas redondeadas 46">
            <a:extLst>
              <a:ext uri="{FF2B5EF4-FFF2-40B4-BE49-F238E27FC236}">
                <a16:creationId xmlns:a16="http://schemas.microsoft.com/office/drawing/2014/main" id="{D9A033A0-5520-A091-6DA8-2290D3CFB45E}"/>
              </a:ext>
            </a:extLst>
          </p:cNvPr>
          <p:cNvSpPr/>
          <p:nvPr/>
        </p:nvSpPr>
        <p:spPr>
          <a:xfrm>
            <a:off x="831715" y="137731"/>
            <a:ext cx="3232800" cy="2239200"/>
          </a:xfrm>
          <a:prstGeom prst="roundRect">
            <a:avLst/>
          </a:prstGeom>
          <a:solidFill>
            <a:schemeClr val="accent4">
              <a:lumMod val="20000"/>
              <a:lumOff val="80000"/>
            </a:schemeClr>
          </a:solidFill>
          <a:ln>
            <a:solidFill>
              <a:schemeClr val="accent4">
                <a:lumMod val="20000"/>
                <a:lumOff val="8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a:p>
        </p:txBody>
      </p:sp>
      <p:sp>
        <p:nvSpPr>
          <p:cNvPr id="44" name="Rectángulo: esquinas redondeadas 43">
            <a:extLst>
              <a:ext uri="{FF2B5EF4-FFF2-40B4-BE49-F238E27FC236}">
                <a16:creationId xmlns:a16="http://schemas.microsoft.com/office/drawing/2014/main" id="{319D4F87-F002-0AE1-B70D-0848E6F0C6FF}"/>
              </a:ext>
            </a:extLst>
          </p:cNvPr>
          <p:cNvSpPr/>
          <p:nvPr/>
        </p:nvSpPr>
        <p:spPr>
          <a:xfrm>
            <a:off x="4484938" y="146065"/>
            <a:ext cx="3232800" cy="1792800"/>
          </a:xfrm>
          <a:prstGeom prst="roundRect">
            <a:avLst/>
          </a:prstGeom>
          <a:solidFill>
            <a:schemeClr val="accent6">
              <a:lumMod val="60000"/>
              <a:lumOff val="40000"/>
            </a:schemeClr>
          </a:solidFill>
          <a:ln>
            <a:solidFill>
              <a:schemeClr val="bg2">
                <a:lumMod val="9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esquinas redondeadas 44">
            <a:extLst>
              <a:ext uri="{FF2B5EF4-FFF2-40B4-BE49-F238E27FC236}">
                <a16:creationId xmlns:a16="http://schemas.microsoft.com/office/drawing/2014/main" id="{A73088B9-0583-5942-E01E-F438DB2232F7}"/>
              </a:ext>
            </a:extLst>
          </p:cNvPr>
          <p:cNvSpPr/>
          <p:nvPr/>
        </p:nvSpPr>
        <p:spPr>
          <a:xfrm>
            <a:off x="8098987" y="137731"/>
            <a:ext cx="3233354" cy="2239200"/>
          </a:xfrm>
          <a:prstGeom prst="roundRect">
            <a:avLst/>
          </a:prstGeom>
          <a:solidFill>
            <a:schemeClr val="accent2">
              <a:lumMod val="60000"/>
              <a:lumOff val="40000"/>
            </a:schemeClr>
          </a:solidFill>
          <a:ln>
            <a:solidFill>
              <a:schemeClr val="bg2">
                <a:lumMod val="9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8" name="Rectángulo: esquinas redondeadas 47">
            <a:extLst>
              <a:ext uri="{FF2B5EF4-FFF2-40B4-BE49-F238E27FC236}">
                <a16:creationId xmlns:a16="http://schemas.microsoft.com/office/drawing/2014/main" id="{CC8AF7ED-EF84-4944-089B-600B46E65A3F}"/>
              </a:ext>
            </a:extLst>
          </p:cNvPr>
          <p:cNvSpPr/>
          <p:nvPr/>
        </p:nvSpPr>
        <p:spPr>
          <a:xfrm>
            <a:off x="831715" y="4442204"/>
            <a:ext cx="3232800" cy="2240577"/>
          </a:xfrm>
          <a:prstGeom prst="roundRect">
            <a:avLst/>
          </a:prstGeom>
          <a:solidFill>
            <a:schemeClr val="accent1">
              <a:lumMod val="40000"/>
              <a:lumOff val="60000"/>
            </a:schemeClr>
          </a:solidFill>
          <a:ln>
            <a:solidFill>
              <a:schemeClr val="bg2">
                <a:lumMod val="9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8" name="Rectángulo: esquinas redondeadas 97">
            <a:extLst>
              <a:ext uri="{FF2B5EF4-FFF2-40B4-BE49-F238E27FC236}">
                <a16:creationId xmlns:a16="http://schemas.microsoft.com/office/drawing/2014/main" id="{7D4E157D-C243-A166-DE3C-689ADA8585A3}"/>
              </a:ext>
            </a:extLst>
          </p:cNvPr>
          <p:cNvSpPr/>
          <p:nvPr/>
        </p:nvSpPr>
        <p:spPr>
          <a:xfrm>
            <a:off x="4484938" y="4919136"/>
            <a:ext cx="3232800" cy="1791790"/>
          </a:xfrm>
          <a:prstGeom prst="roundRect">
            <a:avLst/>
          </a:prstGeom>
          <a:solidFill>
            <a:srgbClr val="D4A692"/>
          </a:solidFill>
          <a:ln>
            <a:solidFill>
              <a:schemeClr val="bg2">
                <a:lumMod val="9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esquinas redondeadas 1">
            <a:extLst>
              <a:ext uri="{FF2B5EF4-FFF2-40B4-BE49-F238E27FC236}">
                <a16:creationId xmlns:a16="http://schemas.microsoft.com/office/drawing/2014/main" id="{C024F484-63A6-8620-FEDE-D9684F3AF7DD}"/>
              </a:ext>
            </a:extLst>
          </p:cNvPr>
          <p:cNvSpPr/>
          <p:nvPr/>
        </p:nvSpPr>
        <p:spPr>
          <a:xfrm>
            <a:off x="183694" y="2636668"/>
            <a:ext cx="3307765" cy="1562470"/>
          </a:xfrm>
          <a:prstGeom prst="roundRect">
            <a:avLst/>
          </a:prstGeom>
          <a:solidFill>
            <a:srgbClr val="00CC99"/>
          </a:solidFill>
          <a:ln>
            <a:solidFill>
              <a:srgbClr val="00CC9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F2F2F2"/>
                </a:solidFill>
              </a:ln>
              <a:solidFill>
                <a:srgbClr val="00CC99"/>
              </a:solidFill>
            </a:endParaRPr>
          </a:p>
        </p:txBody>
      </p:sp>
      <p:sp>
        <p:nvSpPr>
          <p:cNvPr id="5" name="Rectángulo: esquinas redondeadas 4">
            <a:extLst>
              <a:ext uri="{FF2B5EF4-FFF2-40B4-BE49-F238E27FC236}">
                <a16:creationId xmlns:a16="http://schemas.microsoft.com/office/drawing/2014/main" id="{807BD563-0630-F66D-14A4-878004A0F28A}"/>
              </a:ext>
            </a:extLst>
          </p:cNvPr>
          <p:cNvSpPr/>
          <p:nvPr/>
        </p:nvSpPr>
        <p:spPr>
          <a:xfrm>
            <a:off x="8538776" y="2631252"/>
            <a:ext cx="3469529" cy="1567886"/>
          </a:xfrm>
          <a:prstGeom prst="roundRect">
            <a:avLst/>
          </a:prstGeom>
          <a:solidFill>
            <a:srgbClr val="50A8D0"/>
          </a:solidFill>
          <a:ln>
            <a:solidFill>
              <a:srgbClr val="50A8D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C78421D5-B33C-75ED-6D04-90571D889B88}"/>
              </a:ext>
            </a:extLst>
          </p:cNvPr>
          <p:cNvSpPr txBox="1"/>
          <p:nvPr/>
        </p:nvSpPr>
        <p:spPr>
          <a:xfrm>
            <a:off x="859659" y="150223"/>
            <a:ext cx="3204856" cy="523220"/>
          </a:xfrm>
          <a:prstGeom prst="rect">
            <a:avLst/>
          </a:prstGeom>
          <a:noFill/>
        </p:spPr>
        <p:txBody>
          <a:bodyPr wrap="square" rtlCol="0">
            <a:spAutoFit/>
          </a:bodyPr>
          <a:lstStyle/>
          <a:p>
            <a:pPr algn="ctr"/>
            <a:r>
              <a:rPr lang="es-ES" sz="1400" b="1"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SUBVENCIONES </a:t>
            </a:r>
            <a:r>
              <a:rPr lang="es-ES" sz="1400" b="1">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PROYECTOS TRANSFORMADORES</a:t>
            </a:r>
            <a:endParaRPr lang="es-ES" sz="1400" b="1"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uadroTexto 7">
            <a:extLst>
              <a:ext uri="{FF2B5EF4-FFF2-40B4-BE49-F238E27FC236}">
                <a16:creationId xmlns:a16="http://schemas.microsoft.com/office/drawing/2014/main" id="{DD1B926A-E051-E03B-A4FF-1E8E8C96FB80}"/>
              </a:ext>
            </a:extLst>
          </p:cNvPr>
          <p:cNvSpPr txBox="1"/>
          <p:nvPr/>
        </p:nvSpPr>
        <p:spPr>
          <a:xfrm>
            <a:off x="4564451" y="158557"/>
            <a:ext cx="3153287" cy="523220"/>
          </a:xfrm>
          <a:prstGeom prst="rect">
            <a:avLst/>
          </a:prstGeom>
          <a:noFill/>
        </p:spPr>
        <p:txBody>
          <a:bodyPr wrap="square" rtlCol="0">
            <a:spAutoFit/>
          </a:bodyPr>
          <a:lstStyle/>
          <a:p>
            <a:pPr algn="ctr"/>
            <a:r>
              <a:rPr lang="es-ES" sz="14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FONDO PARA LA COHESIÓN Y LA TRANSFORMACIÓN TERRITORIAL</a:t>
            </a:r>
          </a:p>
        </p:txBody>
      </p:sp>
      <p:sp>
        <p:nvSpPr>
          <p:cNvPr id="10" name="CuadroTexto 9">
            <a:extLst>
              <a:ext uri="{FF2B5EF4-FFF2-40B4-BE49-F238E27FC236}">
                <a16:creationId xmlns:a16="http://schemas.microsoft.com/office/drawing/2014/main" id="{DAC3585B-5AA3-058B-3DEE-051A558C8537}"/>
              </a:ext>
            </a:extLst>
          </p:cNvPr>
          <p:cNvSpPr txBox="1"/>
          <p:nvPr/>
        </p:nvSpPr>
        <p:spPr>
          <a:xfrm>
            <a:off x="8411032" y="211072"/>
            <a:ext cx="2609263" cy="523220"/>
          </a:xfrm>
          <a:prstGeom prst="rect">
            <a:avLst/>
          </a:prstGeom>
          <a:noFill/>
        </p:spPr>
        <p:txBody>
          <a:bodyPr wrap="square" rtlCol="0">
            <a:spAutoFit/>
          </a:bodyPr>
          <a:lstStyle/>
          <a:p>
            <a:pPr algn="ctr"/>
            <a:r>
              <a:rPr lang="es-ES" sz="1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RED DE CENTRO DE INNOVACIÓN TERRITORIAL</a:t>
            </a:r>
          </a:p>
        </p:txBody>
      </p:sp>
      <p:sp>
        <p:nvSpPr>
          <p:cNvPr id="11" name="CuadroTexto 10">
            <a:extLst>
              <a:ext uri="{FF2B5EF4-FFF2-40B4-BE49-F238E27FC236}">
                <a16:creationId xmlns:a16="http://schemas.microsoft.com/office/drawing/2014/main" id="{48F8EA51-3DF1-204A-6D84-391C3F57B72A}"/>
              </a:ext>
            </a:extLst>
          </p:cNvPr>
          <p:cNvSpPr txBox="1"/>
          <p:nvPr/>
        </p:nvSpPr>
        <p:spPr>
          <a:xfrm>
            <a:off x="8162109" y="4545563"/>
            <a:ext cx="3083074" cy="307777"/>
          </a:xfrm>
          <a:prstGeom prst="rect">
            <a:avLst/>
          </a:prstGeom>
          <a:noFill/>
        </p:spPr>
        <p:txBody>
          <a:bodyPr wrap="square" rtlCol="0">
            <a:spAutoFit/>
          </a:bodyPr>
          <a:lstStyle/>
          <a:p>
            <a:pPr algn="ctr"/>
            <a:r>
              <a:rPr lang="es-ES" sz="1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PROGAMA CAMPUS RURAL</a:t>
            </a:r>
          </a:p>
        </p:txBody>
      </p:sp>
      <p:sp>
        <p:nvSpPr>
          <p:cNvPr id="12" name="CuadroTexto 11">
            <a:extLst>
              <a:ext uri="{FF2B5EF4-FFF2-40B4-BE49-F238E27FC236}">
                <a16:creationId xmlns:a16="http://schemas.microsoft.com/office/drawing/2014/main" id="{2AA097CF-1F6F-8EA8-8FE7-4F143750B14F}"/>
              </a:ext>
            </a:extLst>
          </p:cNvPr>
          <p:cNvSpPr txBox="1"/>
          <p:nvPr/>
        </p:nvSpPr>
        <p:spPr>
          <a:xfrm>
            <a:off x="8850268" y="2647611"/>
            <a:ext cx="2609263" cy="307777"/>
          </a:xfrm>
          <a:prstGeom prst="rect">
            <a:avLst/>
          </a:prstGeom>
          <a:noFill/>
        </p:spPr>
        <p:txBody>
          <a:bodyPr wrap="square" rtlCol="0">
            <a:spAutoFit/>
          </a:bodyPr>
          <a:lstStyle/>
          <a:p>
            <a:pPr algn="ctr"/>
            <a:r>
              <a:rPr lang="es-ES" sz="1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GOBERNANZA</a:t>
            </a:r>
          </a:p>
        </p:txBody>
      </p:sp>
      <p:sp>
        <p:nvSpPr>
          <p:cNvPr id="13" name="CuadroTexto 12">
            <a:extLst>
              <a:ext uri="{FF2B5EF4-FFF2-40B4-BE49-F238E27FC236}">
                <a16:creationId xmlns:a16="http://schemas.microsoft.com/office/drawing/2014/main" id="{D312FB2F-F8E3-EFED-0095-1DD5E8A6C096}"/>
              </a:ext>
            </a:extLst>
          </p:cNvPr>
          <p:cNvSpPr txBox="1"/>
          <p:nvPr/>
        </p:nvSpPr>
        <p:spPr>
          <a:xfrm>
            <a:off x="4519357" y="4963737"/>
            <a:ext cx="3153286" cy="307777"/>
          </a:xfrm>
          <a:prstGeom prst="rect">
            <a:avLst/>
          </a:prstGeom>
          <a:noFill/>
        </p:spPr>
        <p:txBody>
          <a:bodyPr wrap="square" rtlCol="0">
            <a:spAutoFit/>
          </a:bodyPr>
          <a:lstStyle/>
          <a:p>
            <a:pPr algn="ctr"/>
            <a:r>
              <a:rPr lang="es-ES" sz="1400" b="1"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GENERACIÓN DE CONOCIMIENTO</a:t>
            </a:r>
          </a:p>
        </p:txBody>
      </p:sp>
      <p:sp>
        <p:nvSpPr>
          <p:cNvPr id="14" name="CuadroTexto 13">
            <a:extLst>
              <a:ext uri="{FF2B5EF4-FFF2-40B4-BE49-F238E27FC236}">
                <a16:creationId xmlns:a16="http://schemas.microsoft.com/office/drawing/2014/main" id="{5D9BB88E-423B-38B6-A607-DD81AA7FD35E}"/>
              </a:ext>
            </a:extLst>
          </p:cNvPr>
          <p:cNvSpPr txBox="1"/>
          <p:nvPr/>
        </p:nvSpPr>
        <p:spPr>
          <a:xfrm>
            <a:off x="1126573" y="4520650"/>
            <a:ext cx="2609263" cy="307777"/>
          </a:xfrm>
          <a:prstGeom prst="rect">
            <a:avLst/>
          </a:prstGeom>
          <a:noFill/>
        </p:spPr>
        <p:txBody>
          <a:bodyPr wrap="square" rtlCol="0">
            <a:spAutoFit/>
          </a:bodyPr>
          <a:lstStyle/>
          <a:p>
            <a:pPr algn="ctr"/>
            <a:r>
              <a:rPr lang="es-ES" sz="1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PLAN 130</a:t>
            </a:r>
          </a:p>
        </p:txBody>
      </p:sp>
      <p:sp>
        <p:nvSpPr>
          <p:cNvPr id="15" name="CuadroTexto 14">
            <a:extLst>
              <a:ext uri="{FF2B5EF4-FFF2-40B4-BE49-F238E27FC236}">
                <a16:creationId xmlns:a16="http://schemas.microsoft.com/office/drawing/2014/main" id="{E6EB1A06-24B2-55F9-8772-9C2DF2A000E5}"/>
              </a:ext>
            </a:extLst>
          </p:cNvPr>
          <p:cNvSpPr txBox="1"/>
          <p:nvPr/>
        </p:nvSpPr>
        <p:spPr>
          <a:xfrm>
            <a:off x="183694" y="2684070"/>
            <a:ext cx="3348907" cy="523220"/>
          </a:xfrm>
          <a:prstGeom prst="rect">
            <a:avLst/>
          </a:prstGeom>
          <a:noFill/>
        </p:spPr>
        <p:txBody>
          <a:bodyPr wrap="square" rtlCol="0">
            <a:spAutoFit/>
          </a:bodyPr>
          <a:lstStyle/>
          <a:p>
            <a:pPr algn="ctr"/>
            <a:r>
              <a:rPr lang="es-ES" sz="1400" b="1" dirty="0">
                <a:solidFill>
                  <a:srgbClr val="426665"/>
                </a:solidFill>
                <a:latin typeface="Open Sans" panose="020B0606030504020204" pitchFamily="34" charset="0"/>
                <a:ea typeface="Open Sans" panose="020B0606030504020204" pitchFamily="34" charset="0"/>
                <a:cs typeface="Open Sans" panose="020B0606030504020204" pitchFamily="34" charset="0"/>
              </a:rPr>
              <a:t>PLAN DE RECUPERACIÓN, TRANSFORMACIÓN Y RESILENCIA</a:t>
            </a:r>
          </a:p>
        </p:txBody>
      </p:sp>
      <p:sp>
        <p:nvSpPr>
          <p:cNvPr id="16" name="CuadroTexto 15">
            <a:extLst>
              <a:ext uri="{FF2B5EF4-FFF2-40B4-BE49-F238E27FC236}">
                <a16:creationId xmlns:a16="http://schemas.microsoft.com/office/drawing/2014/main" id="{7E1BD482-53CD-3057-1706-3D5701D135AE}"/>
              </a:ext>
            </a:extLst>
          </p:cNvPr>
          <p:cNvSpPr txBox="1"/>
          <p:nvPr/>
        </p:nvSpPr>
        <p:spPr>
          <a:xfrm>
            <a:off x="1191424" y="785677"/>
            <a:ext cx="3020099" cy="1538883"/>
          </a:xfrm>
          <a:prstGeom prst="rect">
            <a:avLst/>
          </a:prstGeom>
          <a:noFill/>
        </p:spPr>
        <p:txBody>
          <a:bodyPr wrap="square" rtlCol="0">
            <a:spAutoFit/>
          </a:bodyPr>
          <a:lstStyle/>
          <a:p>
            <a:r>
              <a:rPr lang="es-ES" sz="1200" b="1"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3 modalidades </a:t>
            </a:r>
            <a:r>
              <a:rPr lang="es-ES" sz="12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s-ES" sz="1200" dirty="0" err="1">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Ent</a:t>
            </a:r>
            <a:r>
              <a:rPr lang="es-ES" sz="12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 locales, proyectos sociales, proyectos empresariales)</a:t>
            </a:r>
          </a:p>
          <a:p>
            <a:endParaRPr lang="es-ES" sz="5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1.117 solicitudes (2022)</a:t>
            </a:r>
          </a:p>
          <a:p>
            <a:r>
              <a:rPr lang="es-ES" sz="1200"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rPr>
              <a:t>267 proyectos concedidos (2022)</a:t>
            </a:r>
          </a:p>
          <a:p>
            <a:endParaRPr lang="es-ES" sz="5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b="1"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rPr>
              <a:t>Importe</a:t>
            </a:r>
            <a:r>
              <a:rPr lang="es-ES" sz="1200"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rPr>
              <a:t> ayudas: </a:t>
            </a:r>
          </a:p>
          <a:p>
            <a:pPr lvl="1"/>
            <a:r>
              <a:rPr lang="es-ES" sz="1200"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rPr>
              <a:t>16,2M €+13 M € (2022)</a:t>
            </a:r>
          </a:p>
          <a:p>
            <a:pPr lvl="1"/>
            <a:r>
              <a:rPr lang="es-ES" sz="12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20,0 M € (2023)</a:t>
            </a:r>
            <a:endParaRPr lang="es-ES" sz="1200"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CuadroTexto 16">
            <a:extLst>
              <a:ext uri="{FF2B5EF4-FFF2-40B4-BE49-F238E27FC236}">
                <a16:creationId xmlns:a16="http://schemas.microsoft.com/office/drawing/2014/main" id="{CB46B15F-7D1E-BC48-2434-6227333A105A}"/>
              </a:ext>
            </a:extLst>
          </p:cNvPr>
          <p:cNvSpPr txBox="1"/>
          <p:nvPr/>
        </p:nvSpPr>
        <p:spPr>
          <a:xfrm>
            <a:off x="8186141" y="666183"/>
            <a:ext cx="3059042" cy="276999"/>
          </a:xfrm>
          <a:prstGeom prst="rect">
            <a:avLst/>
          </a:prstGeom>
          <a:noFill/>
        </p:spPr>
        <p:txBody>
          <a:bodyPr wrap="square" rtlCol="0">
            <a:spAutoFit/>
          </a:bodyPr>
          <a:lstStyle/>
          <a:p>
            <a:pPr lvl="1" algn="just"/>
            <a:r>
              <a:rPr lang="es-ES" sz="12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Aportación: 6.596.000 €</a:t>
            </a:r>
          </a:p>
        </p:txBody>
      </p:sp>
      <p:sp>
        <p:nvSpPr>
          <p:cNvPr id="18" name="CuadroTexto 17">
            <a:extLst>
              <a:ext uri="{FF2B5EF4-FFF2-40B4-BE49-F238E27FC236}">
                <a16:creationId xmlns:a16="http://schemas.microsoft.com/office/drawing/2014/main" id="{97C2DAA3-D970-33DA-EF60-B73CF78F86A4}"/>
              </a:ext>
            </a:extLst>
          </p:cNvPr>
          <p:cNvSpPr txBox="1"/>
          <p:nvPr/>
        </p:nvSpPr>
        <p:spPr>
          <a:xfrm>
            <a:off x="8248970" y="4943113"/>
            <a:ext cx="3083074" cy="1754326"/>
          </a:xfrm>
          <a:prstGeom prst="rect">
            <a:avLst/>
          </a:prstGeom>
          <a:noFill/>
        </p:spPr>
        <p:txBody>
          <a:bodyPr wrap="square" rtlCol="0">
            <a:spAutoFit/>
          </a:bodyPr>
          <a:lstStyle/>
          <a:p>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37 Universidades (2022) </a:t>
            </a:r>
          </a:p>
          <a:p>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50 Universidades (2023)</a:t>
            </a:r>
          </a:p>
          <a:p>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399 alumnos (2022)</a:t>
            </a:r>
          </a:p>
          <a:p>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1.000 alumnos (2023)</a:t>
            </a:r>
          </a:p>
          <a:p>
            <a:endPar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1,5 millones € (2022) </a:t>
            </a:r>
          </a:p>
          <a:p>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s-ES" sz="1200"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3</a:t>
            </a:r>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,2 millones € (2023)</a:t>
            </a:r>
            <a:endParaRPr lang="es-ES" sz="1200"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Ø"/>
            </a:pPr>
            <a:endPar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CuadroTexto 18">
            <a:extLst>
              <a:ext uri="{FF2B5EF4-FFF2-40B4-BE49-F238E27FC236}">
                <a16:creationId xmlns:a16="http://schemas.microsoft.com/office/drawing/2014/main" id="{A49178D0-ADF5-F159-7B9F-87B6677B9BD4}"/>
              </a:ext>
            </a:extLst>
          </p:cNvPr>
          <p:cNvSpPr txBox="1"/>
          <p:nvPr/>
        </p:nvSpPr>
        <p:spPr>
          <a:xfrm>
            <a:off x="1349847" y="576337"/>
            <a:ext cx="2224480" cy="276999"/>
          </a:xfrm>
          <a:prstGeom prst="rect">
            <a:avLst/>
          </a:prstGeom>
          <a:noFill/>
        </p:spPr>
        <p:txBody>
          <a:bodyPr wrap="square" rtlCol="0">
            <a:spAutoFit/>
          </a:bodyPr>
          <a:lstStyle/>
          <a:p>
            <a:r>
              <a:rPr lang="es-ES" sz="1200" b="1" i="1"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PROYECTOS INNOVADORES</a:t>
            </a:r>
          </a:p>
        </p:txBody>
      </p:sp>
      <p:sp>
        <p:nvSpPr>
          <p:cNvPr id="20" name="CuadroTexto 19">
            <a:extLst>
              <a:ext uri="{FF2B5EF4-FFF2-40B4-BE49-F238E27FC236}">
                <a16:creationId xmlns:a16="http://schemas.microsoft.com/office/drawing/2014/main" id="{D95FD5AC-CD1B-AA80-182C-8CCD224C4548}"/>
              </a:ext>
            </a:extLst>
          </p:cNvPr>
          <p:cNvSpPr txBox="1"/>
          <p:nvPr/>
        </p:nvSpPr>
        <p:spPr>
          <a:xfrm>
            <a:off x="5013825" y="617229"/>
            <a:ext cx="2455234" cy="276999"/>
          </a:xfrm>
          <a:prstGeom prst="rect">
            <a:avLst/>
          </a:prstGeom>
          <a:noFill/>
        </p:spPr>
        <p:txBody>
          <a:bodyPr wrap="square" rtlCol="0">
            <a:spAutoFit/>
          </a:bodyPr>
          <a:lstStyle/>
          <a:p>
            <a:r>
              <a:rPr lang="es-ES" sz="1200" b="1" i="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ACUERDOS Y PROYECTOS CCAA</a:t>
            </a:r>
          </a:p>
        </p:txBody>
      </p:sp>
      <p:sp>
        <p:nvSpPr>
          <p:cNvPr id="21" name="CuadroTexto 20">
            <a:extLst>
              <a:ext uri="{FF2B5EF4-FFF2-40B4-BE49-F238E27FC236}">
                <a16:creationId xmlns:a16="http://schemas.microsoft.com/office/drawing/2014/main" id="{8C0EED80-6FD1-9E37-B915-62E275514172}"/>
              </a:ext>
            </a:extLst>
          </p:cNvPr>
          <p:cNvSpPr txBox="1"/>
          <p:nvPr/>
        </p:nvSpPr>
        <p:spPr>
          <a:xfrm>
            <a:off x="4863686" y="812353"/>
            <a:ext cx="2869571" cy="907941"/>
          </a:xfrm>
          <a:prstGeom prst="rect">
            <a:avLst/>
          </a:prstGeom>
          <a:noFill/>
        </p:spPr>
        <p:txBody>
          <a:bodyPr wrap="square" rtlCol="0">
            <a:spAutoFit/>
          </a:bodyPr>
          <a:lstStyle/>
          <a:p>
            <a:pPr marL="285750" indent="-285750">
              <a:buFont typeface="Wingdings" panose="05000000000000000000" pitchFamily="2" charset="2"/>
              <a:buChar char="Ø"/>
            </a:pPr>
            <a:r>
              <a:rPr lang="es-ES" sz="12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Conferencia Sectorial:</a:t>
            </a:r>
          </a:p>
          <a:p>
            <a:endParaRPr lang="es-ES" sz="5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s-ES"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FCT 2021:    11,0 M €</a:t>
            </a:r>
          </a:p>
          <a:p>
            <a:pPr lvl="1"/>
            <a:r>
              <a:rPr lang="es-ES"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FCT 2022:    15,7 M €</a:t>
            </a:r>
          </a:p>
          <a:p>
            <a:pPr lvl="1"/>
            <a:r>
              <a:rPr lang="es-ES" sz="1200" b="1"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rPr>
              <a:t>FCT 2023:    20,2 M €</a:t>
            </a:r>
          </a:p>
        </p:txBody>
      </p:sp>
      <p:sp>
        <p:nvSpPr>
          <p:cNvPr id="22" name="CuadroTexto 21">
            <a:extLst>
              <a:ext uri="{FF2B5EF4-FFF2-40B4-BE49-F238E27FC236}">
                <a16:creationId xmlns:a16="http://schemas.microsoft.com/office/drawing/2014/main" id="{EEA8EC05-DBF9-ED69-88BF-52553DC0DA28}"/>
              </a:ext>
            </a:extLst>
          </p:cNvPr>
          <p:cNvSpPr txBox="1"/>
          <p:nvPr/>
        </p:nvSpPr>
        <p:spPr>
          <a:xfrm>
            <a:off x="759223" y="3103407"/>
            <a:ext cx="2829918" cy="907941"/>
          </a:xfrm>
          <a:prstGeom prst="rect">
            <a:avLst/>
          </a:prstGeom>
          <a:noFill/>
        </p:spPr>
        <p:txBody>
          <a:bodyPr wrap="square" rtlCol="0">
            <a:spAutoFit/>
          </a:bodyPr>
          <a:lstStyle/>
          <a:p>
            <a:r>
              <a:rPr lang="es-ES" sz="1200" b="1" dirty="0">
                <a:solidFill>
                  <a:srgbClr val="426665"/>
                </a:solidFill>
                <a:latin typeface="Open Sans" panose="020B0606030504020204" pitchFamily="34" charset="0"/>
                <a:ea typeface="Open Sans" panose="020B0606030504020204" pitchFamily="34" charset="0"/>
                <a:cs typeface="Open Sans" panose="020B0606030504020204" pitchFamily="34" charset="0"/>
              </a:rPr>
              <a:t>Componente 4 </a:t>
            </a:r>
            <a:r>
              <a:rPr lang="es-ES" sz="1200" dirty="0">
                <a:solidFill>
                  <a:srgbClr val="426665"/>
                </a:solidFill>
                <a:latin typeface="Open Sans" panose="020B0606030504020204" pitchFamily="34" charset="0"/>
                <a:ea typeface="Open Sans" panose="020B0606030504020204" pitchFamily="34" charset="0"/>
                <a:cs typeface="Open Sans" panose="020B0606030504020204" pitchFamily="34" charset="0"/>
              </a:rPr>
              <a:t>(bioeconomía y emprendimiento verde) : 120 M€</a:t>
            </a:r>
          </a:p>
          <a:p>
            <a:endParaRPr lang="es-ES" sz="500" dirty="0">
              <a:solidFill>
                <a:srgbClr val="426665"/>
              </a:solidFill>
              <a:latin typeface="Open Sans" panose="020B0606030504020204" pitchFamily="34" charset="0"/>
              <a:ea typeface="Open Sans" panose="020B0606030504020204" pitchFamily="34" charset="0"/>
              <a:cs typeface="Open Sans" panose="020B0606030504020204" pitchFamily="34" charset="0"/>
            </a:endParaRPr>
          </a:p>
          <a:p>
            <a:r>
              <a:rPr lang="es-ES" sz="1200" b="1" dirty="0">
                <a:solidFill>
                  <a:srgbClr val="426665"/>
                </a:solidFill>
                <a:latin typeface="Open Sans" panose="020B0606030504020204" pitchFamily="34" charset="0"/>
                <a:ea typeface="Open Sans" panose="020B0606030504020204" pitchFamily="34" charset="0"/>
                <a:cs typeface="Open Sans" panose="020B0606030504020204" pitchFamily="34" charset="0"/>
              </a:rPr>
              <a:t>Componente 19 </a:t>
            </a:r>
            <a:r>
              <a:rPr lang="es-ES" sz="1200" dirty="0">
                <a:solidFill>
                  <a:srgbClr val="426665"/>
                </a:solidFill>
                <a:latin typeface="Open Sans" panose="020B0606030504020204" pitchFamily="34" charset="0"/>
                <a:ea typeface="Open Sans" panose="020B0606030504020204" pitchFamily="34" charset="0"/>
                <a:cs typeface="Open Sans" panose="020B0606030504020204" pitchFamily="34" charset="0"/>
              </a:rPr>
              <a:t>(capacitación digital): 90 M€</a:t>
            </a:r>
          </a:p>
        </p:txBody>
      </p:sp>
      <p:sp>
        <p:nvSpPr>
          <p:cNvPr id="23" name="CuadroTexto 22">
            <a:extLst>
              <a:ext uri="{FF2B5EF4-FFF2-40B4-BE49-F238E27FC236}">
                <a16:creationId xmlns:a16="http://schemas.microsoft.com/office/drawing/2014/main" id="{40579DF5-2768-6DF0-91EC-F8917B982567}"/>
              </a:ext>
            </a:extLst>
          </p:cNvPr>
          <p:cNvSpPr txBox="1"/>
          <p:nvPr/>
        </p:nvSpPr>
        <p:spPr>
          <a:xfrm>
            <a:off x="4727736" y="5372186"/>
            <a:ext cx="2777296" cy="1277273"/>
          </a:xfrm>
          <a:prstGeom prst="rect">
            <a:avLst/>
          </a:prstGeom>
          <a:noFill/>
        </p:spPr>
        <p:txBody>
          <a:bodyPr wrap="square" rtlCol="0">
            <a:spAutoFit/>
          </a:bodyPr>
          <a:lstStyle/>
          <a:p>
            <a:r>
              <a:rPr lang="es-ES" sz="1200" b="1"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SIDAMUN</a:t>
            </a:r>
            <a:r>
              <a:rPr lang="es-ES" sz="12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rPr>
              <a:t>: 6 bloques temáticos, más 3 millones de datos, más 58.000 visitas</a:t>
            </a:r>
          </a:p>
          <a:p>
            <a:endParaRPr lang="es-ES" sz="500" dirty="0">
              <a:solidFill>
                <a:schemeClr val="accent4">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rPr>
              <a:t>Grupo de expertos</a:t>
            </a:r>
          </a:p>
          <a:p>
            <a:endParaRPr lang="es-ES" sz="1200"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accent4">
                    <a:lumMod val="50000"/>
                  </a:schemeClr>
                </a:solidFill>
                <a:effectLst/>
                <a:latin typeface="Open Sans" panose="020B0606030504020204" pitchFamily="34" charset="0"/>
                <a:ea typeface="Open Sans" panose="020B0606030504020204" pitchFamily="34" charset="0"/>
                <a:cs typeface="Open Sans" panose="020B0606030504020204" pitchFamily="34" charset="0"/>
              </a:rPr>
              <a:t>Convenio UIMP</a:t>
            </a:r>
          </a:p>
        </p:txBody>
      </p:sp>
      <p:sp>
        <p:nvSpPr>
          <p:cNvPr id="24" name="CuadroTexto 23">
            <a:extLst>
              <a:ext uri="{FF2B5EF4-FFF2-40B4-BE49-F238E27FC236}">
                <a16:creationId xmlns:a16="http://schemas.microsoft.com/office/drawing/2014/main" id="{928C4955-C6FF-8360-F7D4-542E5C9EB755}"/>
              </a:ext>
            </a:extLst>
          </p:cNvPr>
          <p:cNvSpPr txBox="1"/>
          <p:nvPr/>
        </p:nvSpPr>
        <p:spPr>
          <a:xfrm>
            <a:off x="1361227" y="4934584"/>
            <a:ext cx="2567771" cy="1569660"/>
          </a:xfrm>
          <a:prstGeom prst="rect">
            <a:avLst/>
          </a:prstGeom>
          <a:noFill/>
        </p:spPr>
        <p:txBody>
          <a:bodyPr wrap="square" rtlCol="0">
            <a:spAutoFit/>
          </a:bodyPr>
          <a:lstStyle/>
          <a:p>
            <a:r>
              <a:rPr lang="es-ES" sz="1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147 actuaciones</a:t>
            </a:r>
          </a:p>
          <a:p>
            <a:endParaRPr lang="es-ES" sz="1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18 departamentos ministeriales</a:t>
            </a:r>
          </a:p>
          <a:p>
            <a:pPr marL="285750" indent="-285750">
              <a:buFont typeface="Wingdings" panose="05000000000000000000" pitchFamily="2" charset="2"/>
              <a:buChar char="Ø"/>
            </a:pPr>
            <a:endParaRPr lang="es-ES" sz="1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Importe global 20-23: 13.000 M€</a:t>
            </a:r>
          </a:p>
          <a:p>
            <a:endParaRPr lang="es-ES" sz="1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Área de actuación con más inversión: Energía</a:t>
            </a:r>
          </a:p>
        </p:txBody>
      </p:sp>
      <p:sp>
        <p:nvSpPr>
          <p:cNvPr id="26" name="CuadroTexto 25">
            <a:extLst>
              <a:ext uri="{FF2B5EF4-FFF2-40B4-BE49-F238E27FC236}">
                <a16:creationId xmlns:a16="http://schemas.microsoft.com/office/drawing/2014/main" id="{0D48D3B8-BB7E-71E6-6031-40152BF8C352}"/>
              </a:ext>
            </a:extLst>
          </p:cNvPr>
          <p:cNvSpPr txBox="1"/>
          <p:nvPr/>
        </p:nvSpPr>
        <p:spPr>
          <a:xfrm>
            <a:off x="8590065" y="2860423"/>
            <a:ext cx="3503612" cy="1246495"/>
          </a:xfrm>
          <a:prstGeom prst="rect">
            <a:avLst/>
          </a:prstGeom>
          <a:noFill/>
        </p:spPr>
        <p:txBody>
          <a:bodyPr wrap="square" rtlCol="0">
            <a:spAutoFit/>
          </a:bodyPr>
          <a:lstStyle/>
          <a:p>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Comisión delegada         Gobierno-AGE</a:t>
            </a:r>
          </a:p>
          <a:p>
            <a:endParaRPr lang="es-ES" sz="9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Conferencia Sectorial       Estado, CCAA, FEMP</a:t>
            </a:r>
          </a:p>
          <a:p>
            <a:endParaRPr lang="es-ES" sz="9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Foro de Cohesión Territorial       Sociedad Civil</a:t>
            </a:r>
          </a:p>
          <a:p>
            <a:pPr marL="285750" indent="-285750">
              <a:buFont typeface="Wingdings" panose="05000000000000000000" pitchFamily="2" charset="2"/>
              <a:buChar char="Ø"/>
            </a:pPr>
            <a:endParaRPr lang="es-ES" sz="9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GT diálogo social         Organizaciones</a:t>
            </a:r>
          </a:p>
        </p:txBody>
      </p:sp>
      <p:sp>
        <p:nvSpPr>
          <p:cNvPr id="42" name="CuadroTexto 41">
            <a:extLst>
              <a:ext uri="{FF2B5EF4-FFF2-40B4-BE49-F238E27FC236}">
                <a16:creationId xmlns:a16="http://schemas.microsoft.com/office/drawing/2014/main" id="{436BBB6F-84EF-B38F-0CFF-1E10ECADFED9}"/>
              </a:ext>
            </a:extLst>
          </p:cNvPr>
          <p:cNvSpPr txBox="1"/>
          <p:nvPr/>
        </p:nvSpPr>
        <p:spPr>
          <a:xfrm>
            <a:off x="8449236" y="923895"/>
            <a:ext cx="1110330" cy="1277273"/>
          </a:xfrm>
          <a:prstGeom prst="rect">
            <a:avLst/>
          </a:prstGeom>
          <a:noFill/>
        </p:spPr>
        <p:txBody>
          <a:bodyPr wrap="square" rtlCol="0">
            <a:spAutoFit/>
          </a:bodyPr>
          <a:lstStyle/>
          <a:p>
            <a:pPr algn="ctr"/>
            <a:r>
              <a:rPr lang="es-ES" sz="11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2022</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Pirineos</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León</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Cuenca</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Teruel</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Soria</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Castellón</a:t>
            </a:r>
          </a:p>
        </p:txBody>
      </p:sp>
      <p:sp>
        <p:nvSpPr>
          <p:cNvPr id="83" name="Rectángulo: esquinas redondeadas 82">
            <a:extLst>
              <a:ext uri="{FF2B5EF4-FFF2-40B4-BE49-F238E27FC236}">
                <a16:creationId xmlns:a16="http://schemas.microsoft.com/office/drawing/2014/main" id="{B50274EF-FFFB-3FDF-0568-A19941818CF4}"/>
              </a:ext>
            </a:extLst>
          </p:cNvPr>
          <p:cNvSpPr/>
          <p:nvPr/>
        </p:nvSpPr>
        <p:spPr>
          <a:xfrm>
            <a:off x="5201605" y="2704583"/>
            <a:ext cx="1772107" cy="1407979"/>
          </a:xfrm>
          <a:prstGeom prst="roundRect">
            <a:avLst/>
          </a:prstGeom>
          <a:gradFill flip="none" rotWithShape="1">
            <a:gsLst>
              <a:gs pos="0">
                <a:schemeClr val="accent1">
                  <a:lumMod val="5000"/>
                  <a:lumOff val="95000"/>
                </a:schemeClr>
              </a:gs>
              <a:gs pos="60000">
                <a:schemeClr val="accent1">
                  <a:lumMod val="45000"/>
                  <a:lumOff val="55000"/>
                </a:schemeClr>
              </a:gs>
              <a:gs pos="71000">
                <a:schemeClr val="accent1">
                  <a:lumMod val="45000"/>
                  <a:lumOff val="55000"/>
                </a:schemeClr>
              </a:gs>
              <a:gs pos="100000">
                <a:schemeClr val="accent1">
                  <a:lumMod val="30000"/>
                  <a:lumOff val="70000"/>
                </a:schemeClr>
              </a:gs>
            </a:gsLst>
            <a:path path="circle">
              <a:fillToRect l="50000" t="50000" r="50000" b="50000"/>
            </a:path>
            <a:tileRect/>
          </a:gradFill>
          <a:ln w="38100" cap="flat" cmpd="tri">
            <a:extLst>
              <a:ext uri="{C807C97D-BFC1-408E-A445-0C87EB9F89A2}">
                <ask:lineSketchStyleProps xmlns:ask="http://schemas.microsoft.com/office/drawing/2018/sketchyshapes" sd="1219033472">
                  <a:custGeom>
                    <a:avLst/>
                    <a:gdLst>
                      <a:gd name="connsiteX0" fmla="*/ 0 w 1772107"/>
                      <a:gd name="connsiteY0" fmla="*/ 234668 h 1407979"/>
                      <a:gd name="connsiteX1" fmla="*/ 234668 w 1772107"/>
                      <a:gd name="connsiteY1" fmla="*/ 0 h 1407979"/>
                      <a:gd name="connsiteX2" fmla="*/ 681953 w 1772107"/>
                      <a:gd name="connsiteY2" fmla="*/ 0 h 1407979"/>
                      <a:gd name="connsiteX3" fmla="*/ 1090154 w 1772107"/>
                      <a:gd name="connsiteY3" fmla="*/ 0 h 1407979"/>
                      <a:gd name="connsiteX4" fmla="*/ 1537439 w 1772107"/>
                      <a:gd name="connsiteY4" fmla="*/ 0 h 1407979"/>
                      <a:gd name="connsiteX5" fmla="*/ 1772107 w 1772107"/>
                      <a:gd name="connsiteY5" fmla="*/ 234668 h 1407979"/>
                      <a:gd name="connsiteX6" fmla="*/ 1772107 w 1772107"/>
                      <a:gd name="connsiteY6" fmla="*/ 685217 h 1407979"/>
                      <a:gd name="connsiteX7" fmla="*/ 1772107 w 1772107"/>
                      <a:gd name="connsiteY7" fmla="*/ 1173311 h 1407979"/>
                      <a:gd name="connsiteX8" fmla="*/ 1537439 w 1772107"/>
                      <a:gd name="connsiteY8" fmla="*/ 1407979 h 1407979"/>
                      <a:gd name="connsiteX9" fmla="*/ 1077127 w 1772107"/>
                      <a:gd name="connsiteY9" fmla="*/ 1407979 h 1407979"/>
                      <a:gd name="connsiteX10" fmla="*/ 629842 w 1772107"/>
                      <a:gd name="connsiteY10" fmla="*/ 1407979 h 1407979"/>
                      <a:gd name="connsiteX11" fmla="*/ 234668 w 1772107"/>
                      <a:gd name="connsiteY11" fmla="*/ 1407979 h 1407979"/>
                      <a:gd name="connsiteX12" fmla="*/ 0 w 1772107"/>
                      <a:gd name="connsiteY12" fmla="*/ 1173311 h 1407979"/>
                      <a:gd name="connsiteX13" fmla="*/ 0 w 1772107"/>
                      <a:gd name="connsiteY13" fmla="*/ 703990 h 1407979"/>
                      <a:gd name="connsiteX14" fmla="*/ 0 w 1772107"/>
                      <a:gd name="connsiteY14" fmla="*/ 234668 h 140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2107" h="1407979" fill="none" extrusionOk="0">
                        <a:moveTo>
                          <a:pt x="0" y="234668"/>
                        </a:moveTo>
                        <a:cubicBezTo>
                          <a:pt x="-5851" y="93138"/>
                          <a:pt x="107062" y="-27026"/>
                          <a:pt x="234668" y="0"/>
                        </a:cubicBezTo>
                        <a:cubicBezTo>
                          <a:pt x="432518" y="-49174"/>
                          <a:pt x="566546" y="33495"/>
                          <a:pt x="681953" y="0"/>
                        </a:cubicBezTo>
                        <a:cubicBezTo>
                          <a:pt x="797360" y="-33495"/>
                          <a:pt x="920249" y="14760"/>
                          <a:pt x="1090154" y="0"/>
                        </a:cubicBezTo>
                        <a:cubicBezTo>
                          <a:pt x="1260059" y="-14760"/>
                          <a:pt x="1343355" y="26797"/>
                          <a:pt x="1537439" y="0"/>
                        </a:cubicBezTo>
                        <a:cubicBezTo>
                          <a:pt x="1704013" y="-7823"/>
                          <a:pt x="1776049" y="142493"/>
                          <a:pt x="1772107" y="234668"/>
                        </a:cubicBezTo>
                        <a:cubicBezTo>
                          <a:pt x="1824147" y="340596"/>
                          <a:pt x="1737681" y="550921"/>
                          <a:pt x="1772107" y="685217"/>
                        </a:cubicBezTo>
                        <a:cubicBezTo>
                          <a:pt x="1806533" y="819513"/>
                          <a:pt x="1759427" y="1045513"/>
                          <a:pt x="1772107" y="1173311"/>
                        </a:cubicBezTo>
                        <a:cubicBezTo>
                          <a:pt x="1779913" y="1278906"/>
                          <a:pt x="1692092" y="1435063"/>
                          <a:pt x="1537439" y="1407979"/>
                        </a:cubicBezTo>
                        <a:cubicBezTo>
                          <a:pt x="1397715" y="1440541"/>
                          <a:pt x="1283599" y="1389486"/>
                          <a:pt x="1077127" y="1407979"/>
                        </a:cubicBezTo>
                        <a:cubicBezTo>
                          <a:pt x="870655" y="1426472"/>
                          <a:pt x="746269" y="1371153"/>
                          <a:pt x="629842" y="1407979"/>
                        </a:cubicBezTo>
                        <a:cubicBezTo>
                          <a:pt x="513415" y="1444805"/>
                          <a:pt x="337192" y="1360610"/>
                          <a:pt x="234668" y="1407979"/>
                        </a:cubicBezTo>
                        <a:cubicBezTo>
                          <a:pt x="103282" y="1413534"/>
                          <a:pt x="-9267" y="1273732"/>
                          <a:pt x="0" y="1173311"/>
                        </a:cubicBezTo>
                        <a:cubicBezTo>
                          <a:pt x="-26229" y="1030191"/>
                          <a:pt x="25813" y="933878"/>
                          <a:pt x="0" y="703990"/>
                        </a:cubicBezTo>
                        <a:cubicBezTo>
                          <a:pt x="-25813" y="474102"/>
                          <a:pt x="47448" y="356679"/>
                          <a:pt x="0" y="234668"/>
                        </a:cubicBezTo>
                        <a:close/>
                      </a:path>
                      <a:path w="1772107" h="1407979" stroke="0" extrusionOk="0">
                        <a:moveTo>
                          <a:pt x="0" y="234668"/>
                        </a:moveTo>
                        <a:cubicBezTo>
                          <a:pt x="-18945" y="93378"/>
                          <a:pt x="88073" y="6377"/>
                          <a:pt x="234668" y="0"/>
                        </a:cubicBezTo>
                        <a:cubicBezTo>
                          <a:pt x="358687" y="-35630"/>
                          <a:pt x="467111" y="44523"/>
                          <a:pt x="694980" y="0"/>
                        </a:cubicBezTo>
                        <a:cubicBezTo>
                          <a:pt x="922849" y="-44523"/>
                          <a:pt x="935966" y="403"/>
                          <a:pt x="1116210" y="0"/>
                        </a:cubicBezTo>
                        <a:cubicBezTo>
                          <a:pt x="1296454" y="-403"/>
                          <a:pt x="1401583" y="17536"/>
                          <a:pt x="1537439" y="0"/>
                        </a:cubicBezTo>
                        <a:cubicBezTo>
                          <a:pt x="1658609" y="-27165"/>
                          <a:pt x="1777717" y="84305"/>
                          <a:pt x="1772107" y="234668"/>
                        </a:cubicBezTo>
                        <a:cubicBezTo>
                          <a:pt x="1796289" y="382366"/>
                          <a:pt x="1730650" y="524609"/>
                          <a:pt x="1772107" y="685217"/>
                        </a:cubicBezTo>
                        <a:cubicBezTo>
                          <a:pt x="1813564" y="845825"/>
                          <a:pt x="1749475" y="1014478"/>
                          <a:pt x="1772107" y="1173311"/>
                        </a:cubicBezTo>
                        <a:cubicBezTo>
                          <a:pt x="1755945" y="1329651"/>
                          <a:pt x="1648161" y="1386079"/>
                          <a:pt x="1537439" y="1407979"/>
                        </a:cubicBezTo>
                        <a:cubicBezTo>
                          <a:pt x="1342277" y="1430832"/>
                          <a:pt x="1218245" y="1379095"/>
                          <a:pt x="1129237" y="1407979"/>
                        </a:cubicBezTo>
                        <a:cubicBezTo>
                          <a:pt x="1040229" y="1436863"/>
                          <a:pt x="814215" y="1376708"/>
                          <a:pt x="694980" y="1407979"/>
                        </a:cubicBezTo>
                        <a:cubicBezTo>
                          <a:pt x="575745" y="1439250"/>
                          <a:pt x="454568" y="1361849"/>
                          <a:pt x="234668" y="1407979"/>
                        </a:cubicBezTo>
                        <a:cubicBezTo>
                          <a:pt x="109797" y="1413776"/>
                          <a:pt x="18251" y="1286935"/>
                          <a:pt x="0" y="1173311"/>
                        </a:cubicBezTo>
                        <a:cubicBezTo>
                          <a:pt x="-30345" y="957810"/>
                          <a:pt x="18398" y="888909"/>
                          <a:pt x="0" y="703990"/>
                        </a:cubicBezTo>
                        <a:cubicBezTo>
                          <a:pt x="-18398" y="519071"/>
                          <a:pt x="1342" y="417215"/>
                          <a:pt x="0" y="2346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a:extLst>
              <a:ext uri="{FF2B5EF4-FFF2-40B4-BE49-F238E27FC236}">
                <a16:creationId xmlns:a16="http://schemas.microsoft.com/office/drawing/2014/main" id="{6EA5C515-8A53-F288-F1CD-4A114546E792}"/>
              </a:ext>
            </a:extLst>
          </p:cNvPr>
          <p:cNvSpPr txBox="1"/>
          <p:nvPr/>
        </p:nvSpPr>
        <p:spPr>
          <a:xfrm>
            <a:off x="5188300" y="2847858"/>
            <a:ext cx="1814721" cy="1077218"/>
          </a:xfrm>
          <a:prstGeom prst="rect">
            <a:avLst/>
          </a:prstGeom>
          <a:noFill/>
          <a:ln>
            <a:noFill/>
          </a:ln>
        </p:spPr>
        <p:txBody>
          <a:bodyPr wrap="square" rtlCol="0">
            <a:spAutoFit/>
          </a:bodyPr>
          <a:lstStyle/>
          <a:p>
            <a:pPr algn="ctr"/>
            <a:r>
              <a:rPr lang="es-ES" sz="1600" i="1" dirty="0">
                <a:ln w="0"/>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ACTUACIONES DE LA SECRETARIA GENERAL DE RETO DEMOGRÁFICO</a:t>
            </a:r>
          </a:p>
        </p:txBody>
      </p:sp>
      <p:sp>
        <p:nvSpPr>
          <p:cNvPr id="43" name="CuadroTexto 42">
            <a:extLst>
              <a:ext uri="{FF2B5EF4-FFF2-40B4-BE49-F238E27FC236}">
                <a16:creationId xmlns:a16="http://schemas.microsoft.com/office/drawing/2014/main" id="{2BBE1162-EE6E-7D5E-74F0-519991BAFE07}"/>
              </a:ext>
            </a:extLst>
          </p:cNvPr>
          <p:cNvSpPr txBox="1"/>
          <p:nvPr/>
        </p:nvSpPr>
        <p:spPr>
          <a:xfrm>
            <a:off x="10036968" y="888124"/>
            <a:ext cx="1323317" cy="1446550"/>
          </a:xfrm>
          <a:prstGeom prst="rect">
            <a:avLst/>
          </a:prstGeom>
          <a:noFill/>
        </p:spPr>
        <p:txBody>
          <a:bodyPr wrap="square" rtlCol="0">
            <a:spAutoFit/>
          </a:bodyPr>
          <a:lstStyle/>
          <a:p>
            <a:pPr algn="ctr"/>
            <a:r>
              <a:rPr lang="es-ES" sz="11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2023</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Jaén</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Huelva</a:t>
            </a:r>
          </a:p>
          <a:p>
            <a:pPr marL="171450" indent="-171450">
              <a:buFont typeface="Wingdings" panose="05000000000000000000" pitchFamily="2" charset="2"/>
              <a:buChar char="§"/>
            </a:pPr>
            <a:r>
              <a:rPr lang="es-ES" sz="1100" dirty="0" err="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Badajóz</a:t>
            </a:r>
            <a:endPar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Cáceres</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Guadalajara</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Asturias</a:t>
            </a:r>
          </a:p>
          <a:p>
            <a:pPr marL="171450" indent="-171450">
              <a:buFont typeface="Wingdings" panose="05000000000000000000" pitchFamily="2" charset="2"/>
              <a:buChar char="§"/>
            </a:pPr>
            <a:r>
              <a:rPr lang="es-ES" sz="11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La Rioja</a:t>
            </a:r>
          </a:p>
        </p:txBody>
      </p:sp>
      <p:sp>
        <p:nvSpPr>
          <p:cNvPr id="54" name="Freeform 9">
            <a:extLst>
              <a:ext uri="{FF2B5EF4-FFF2-40B4-BE49-F238E27FC236}">
                <a16:creationId xmlns:a16="http://schemas.microsoft.com/office/drawing/2014/main" id="{ABE89894-8A13-9223-0D8C-749F09FC8B46}"/>
              </a:ext>
            </a:extLst>
          </p:cNvPr>
          <p:cNvSpPr>
            <a:spLocks noEditPoints="1"/>
          </p:cNvSpPr>
          <p:nvPr/>
        </p:nvSpPr>
        <p:spPr bwMode="auto">
          <a:xfrm>
            <a:off x="947081" y="1247720"/>
            <a:ext cx="269508" cy="276999"/>
          </a:xfrm>
          <a:custGeom>
            <a:avLst/>
            <a:gdLst>
              <a:gd name="T0" fmla="*/ 879771733 w 368"/>
              <a:gd name="T1" fmla="*/ 436026220 h 438"/>
              <a:gd name="T2" fmla="*/ 879771733 w 368"/>
              <a:gd name="T3" fmla="*/ 1049336567 h 438"/>
              <a:gd name="T4" fmla="*/ 0 w 368"/>
              <a:gd name="T5" fmla="*/ 1049336567 h 438"/>
              <a:gd name="T6" fmla="*/ 0 w 368"/>
              <a:gd name="T7" fmla="*/ 436026220 h 438"/>
              <a:gd name="T8" fmla="*/ 879771733 w 368"/>
              <a:gd name="T9" fmla="*/ 1049336567 h 438"/>
              <a:gd name="T10" fmla="*/ 439886639 w 368"/>
              <a:gd name="T11" fmla="*/ 742681393 h 438"/>
              <a:gd name="T12" fmla="*/ 0 w 368"/>
              <a:gd name="T13" fmla="*/ 1049336567 h 438"/>
              <a:gd name="T14" fmla="*/ 879771733 w 368"/>
              <a:gd name="T15" fmla="*/ 436026220 h 438"/>
              <a:gd name="T16" fmla="*/ 588108270 w 368"/>
              <a:gd name="T17" fmla="*/ 742681393 h 438"/>
              <a:gd name="T18" fmla="*/ 0 w 368"/>
              <a:gd name="T19" fmla="*/ 436026220 h 438"/>
              <a:gd name="T20" fmla="*/ 298835478 w 368"/>
              <a:gd name="T21" fmla="*/ 742681393 h 438"/>
              <a:gd name="T22" fmla="*/ 772191517 w 368"/>
              <a:gd name="T23" fmla="*/ 416860368 h 438"/>
              <a:gd name="T24" fmla="*/ 772191517 w 368"/>
              <a:gd name="T25" fmla="*/ 198847258 h 438"/>
              <a:gd name="T26" fmla="*/ 580936255 w 368"/>
              <a:gd name="T27" fmla="*/ 0 h 438"/>
              <a:gd name="T28" fmla="*/ 107580216 w 368"/>
              <a:gd name="T29" fmla="*/ 0 h 438"/>
              <a:gd name="T30" fmla="*/ 107580216 w 368"/>
              <a:gd name="T31" fmla="*/ 416860368 h 438"/>
              <a:gd name="T32" fmla="*/ 772191517 w 368"/>
              <a:gd name="T33" fmla="*/ 198847258 h 438"/>
              <a:gd name="T34" fmla="*/ 580936255 w 368"/>
              <a:gd name="T35" fmla="*/ 0 h 438"/>
              <a:gd name="T36" fmla="*/ 580936255 w 368"/>
              <a:gd name="T37" fmla="*/ 198847258 h 438"/>
              <a:gd name="T38" fmla="*/ 772191517 w 368"/>
              <a:gd name="T39" fmla="*/ 198847258 h 438"/>
              <a:gd name="T40" fmla="*/ 294054135 w 368"/>
              <a:gd name="T41" fmla="*/ 306655173 h 438"/>
              <a:gd name="T42" fmla="*/ 198427276 w 368"/>
              <a:gd name="T43" fmla="*/ 306655173 h 438"/>
              <a:gd name="T44" fmla="*/ 650265728 w 368"/>
              <a:gd name="T45" fmla="*/ 306655173 h 438"/>
              <a:gd name="T46" fmla="*/ 389680994 w 368"/>
              <a:gd name="T47" fmla="*/ 306655173 h 438"/>
              <a:gd name="T48" fmla="*/ 198427276 w 368"/>
              <a:gd name="T49" fmla="*/ 402485979 h 438"/>
              <a:gd name="T50" fmla="*/ 451839996 w 368"/>
              <a:gd name="T51" fmla="*/ 402485979 h 438"/>
              <a:gd name="T52" fmla="*/ 650265728 w 368"/>
              <a:gd name="T53" fmla="*/ 402485979 h 438"/>
              <a:gd name="T54" fmla="*/ 554638869 w 368"/>
              <a:gd name="T55" fmla="*/ 402485979 h 4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8" h="438">
                <a:moveTo>
                  <a:pt x="368" y="182"/>
                </a:moveTo>
                <a:lnTo>
                  <a:pt x="368" y="438"/>
                </a:lnTo>
                <a:lnTo>
                  <a:pt x="0" y="438"/>
                </a:lnTo>
                <a:lnTo>
                  <a:pt x="0" y="182"/>
                </a:lnTo>
                <a:moveTo>
                  <a:pt x="368" y="438"/>
                </a:moveTo>
                <a:lnTo>
                  <a:pt x="184" y="310"/>
                </a:lnTo>
                <a:lnTo>
                  <a:pt x="0" y="438"/>
                </a:lnTo>
                <a:moveTo>
                  <a:pt x="368" y="182"/>
                </a:moveTo>
                <a:lnTo>
                  <a:pt x="246" y="310"/>
                </a:lnTo>
                <a:moveTo>
                  <a:pt x="0" y="182"/>
                </a:moveTo>
                <a:lnTo>
                  <a:pt x="125" y="310"/>
                </a:lnTo>
                <a:moveTo>
                  <a:pt x="323" y="174"/>
                </a:moveTo>
                <a:lnTo>
                  <a:pt x="323" y="83"/>
                </a:lnTo>
                <a:moveTo>
                  <a:pt x="243" y="0"/>
                </a:moveTo>
                <a:lnTo>
                  <a:pt x="45" y="0"/>
                </a:lnTo>
                <a:lnTo>
                  <a:pt x="45" y="174"/>
                </a:lnTo>
                <a:moveTo>
                  <a:pt x="323" y="83"/>
                </a:moveTo>
                <a:lnTo>
                  <a:pt x="243" y="0"/>
                </a:lnTo>
                <a:lnTo>
                  <a:pt x="243" y="83"/>
                </a:lnTo>
                <a:lnTo>
                  <a:pt x="323" y="83"/>
                </a:lnTo>
                <a:moveTo>
                  <a:pt x="123" y="128"/>
                </a:moveTo>
                <a:lnTo>
                  <a:pt x="83" y="128"/>
                </a:lnTo>
                <a:moveTo>
                  <a:pt x="272" y="128"/>
                </a:moveTo>
                <a:lnTo>
                  <a:pt x="163" y="128"/>
                </a:lnTo>
                <a:moveTo>
                  <a:pt x="83" y="168"/>
                </a:moveTo>
                <a:lnTo>
                  <a:pt x="189" y="168"/>
                </a:lnTo>
                <a:moveTo>
                  <a:pt x="272" y="168"/>
                </a:moveTo>
                <a:lnTo>
                  <a:pt x="232" y="168"/>
                </a:lnTo>
              </a:path>
            </a:pathLst>
          </a:custGeom>
          <a:noFill/>
          <a:ln>
            <a:solidFill>
              <a:schemeClr val="accent4">
                <a:lumMod val="50000"/>
              </a:schemeClr>
            </a:solidFill>
            <a:headEnd/>
            <a:tailEnd/>
          </a:ln>
        </p:spPr>
        <p:style>
          <a:lnRef idx="3">
            <a:schemeClr val="accent4"/>
          </a:lnRef>
          <a:fillRef idx="0">
            <a:schemeClr val="accent4"/>
          </a:fillRef>
          <a:effectRef idx="2">
            <a:schemeClr val="accent4"/>
          </a:effectRef>
          <a:fontRef idx="minor">
            <a:schemeClr val="tx1"/>
          </a:fontRef>
        </p:style>
        <p:txBody>
          <a:bodyPr/>
          <a:lstStyle/>
          <a:p>
            <a:pPr defTabSz="685800" eaLnBrk="0" fontAlgn="base" hangingPunct="0">
              <a:spcBef>
                <a:spcPct val="0"/>
              </a:spcBef>
              <a:spcAft>
                <a:spcPct val="0"/>
              </a:spcAft>
            </a:pPr>
            <a:endParaRPr lang="es-419" sz="1350">
              <a:solidFill>
                <a:srgbClr val="414042"/>
              </a:solidFill>
              <a:latin typeface="Open Sans" panose="020B0606030504020204" pitchFamily="34" charset="0"/>
            </a:endParaRPr>
          </a:p>
        </p:txBody>
      </p:sp>
      <p:pic>
        <p:nvPicPr>
          <p:cNvPr id="56" name="Imagen 55" descr="Icono&#10;&#10;Descripción generada automáticamente">
            <a:extLst>
              <a:ext uri="{FF2B5EF4-FFF2-40B4-BE49-F238E27FC236}">
                <a16:creationId xmlns:a16="http://schemas.microsoft.com/office/drawing/2014/main" id="{06848C27-0475-5672-4C3C-526973C231EF}"/>
              </a:ext>
            </a:extLst>
          </p:cNvPr>
          <p:cNvPicPr>
            <a:picLocks noChangeAspect="1"/>
          </p:cNvPicPr>
          <p:nvPr/>
        </p:nvPicPr>
        <p:blipFill>
          <a:blip r:embed="rId2" cstate="print">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8530392" y="4974644"/>
            <a:ext cx="384215" cy="384215"/>
          </a:xfrm>
          <a:prstGeom prst="rect">
            <a:avLst/>
          </a:prstGeom>
          <a:noFill/>
          <a:ln>
            <a:noFill/>
          </a:ln>
        </p:spPr>
      </p:pic>
      <p:sp>
        <p:nvSpPr>
          <p:cNvPr id="3" name="Marco 2">
            <a:extLst>
              <a:ext uri="{FF2B5EF4-FFF2-40B4-BE49-F238E27FC236}">
                <a16:creationId xmlns:a16="http://schemas.microsoft.com/office/drawing/2014/main" id="{3FF5C686-95BC-180F-10BA-3A3F99DF67C2}"/>
              </a:ext>
            </a:extLst>
          </p:cNvPr>
          <p:cNvSpPr/>
          <p:nvPr/>
        </p:nvSpPr>
        <p:spPr>
          <a:xfrm>
            <a:off x="4522602" y="2129379"/>
            <a:ext cx="3219083" cy="2599242"/>
          </a:xfrm>
          <a:prstGeom prst="frame">
            <a:avLst>
              <a:gd name="adj1" fmla="val 13617"/>
            </a:avLst>
          </a:prstGeom>
          <a:solidFill>
            <a:schemeClr val="bg1">
              <a:lumMod val="50000"/>
              <a:alpha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pic>
        <p:nvPicPr>
          <p:cNvPr id="30" name="Imagen 29" descr="Logotipo&#10;&#10;Descripción generada automáticamente con confianza media">
            <a:extLst>
              <a:ext uri="{FF2B5EF4-FFF2-40B4-BE49-F238E27FC236}">
                <a16:creationId xmlns:a16="http://schemas.microsoft.com/office/drawing/2014/main" id="{76ACF4DB-EA03-C1CE-2516-E7BDEDAEF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405" y="3114871"/>
            <a:ext cx="897143" cy="504643"/>
          </a:xfrm>
          <a:prstGeom prst="rect">
            <a:avLst/>
          </a:prstGeom>
        </p:spPr>
      </p:pic>
      <p:sp>
        <p:nvSpPr>
          <p:cNvPr id="32" name="CuadroTexto 31">
            <a:extLst>
              <a:ext uri="{FF2B5EF4-FFF2-40B4-BE49-F238E27FC236}">
                <a16:creationId xmlns:a16="http://schemas.microsoft.com/office/drawing/2014/main" id="{0BEA712D-0F27-752E-FE58-CD4C76407EE3}"/>
              </a:ext>
            </a:extLst>
          </p:cNvPr>
          <p:cNvSpPr txBox="1"/>
          <p:nvPr/>
        </p:nvSpPr>
        <p:spPr>
          <a:xfrm>
            <a:off x="5713908" y="1994218"/>
            <a:ext cx="762890" cy="461665"/>
          </a:xfrm>
          <a:prstGeom prst="rect">
            <a:avLst/>
          </a:prstGeom>
          <a:solidFill>
            <a:schemeClr val="bg1"/>
          </a:solidFill>
          <a:ln>
            <a:solidFill>
              <a:schemeClr val="tx1"/>
            </a:solidFill>
          </a:ln>
        </p:spPr>
        <p:txBody>
          <a:bodyPr wrap="square" rtlCol="0">
            <a:spAutoFit/>
          </a:bodyPr>
          <a:lstStyle/>
          <a:p>
            <a:pPr algn="ctr"/>
            <a:r>
              <a:rPr lang="es-ES" sz="2400" b="1" dirty="0"/>
              <a:t>FCT</a:t>
            </a:r>
            <a:endParaRPr lang="es-ES_tradnl" sz="2400" b="1" dirty="0"/>
          </a:p>
        </p:txBody>
      </p:sp>
      <p:pic>
        <p:nvPicPr>
          <p:cNvPr id="49" name="Imagen 48" descr="Icono&#10;&#10;Descripción generada automáticamente">
            <a:extLst>
              <a:ext uri="{FF2B5EF4-FFF2-40B4-BE49-F238E27FC236}">
                <a16:creationId xmlns:a16="http://schemas.microsoft.com/office/drawing/2014/main" id="{522330FF-89FF-802B-1FEA-E9797072E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158" y="2171409"/>
            <a:ext cx="592178" cy="589874"/>
          </a:xfrm>
          <a:prstGeom prst="rect">
            <a:avLst/>
          </a:prstGeom>
        </p:spPr>
      </p:pic>
      <p:pic>
        <p:nvPicPr>
          <p:cNvPr id="52" name="Imagen 51" descr="Icono&#10;&#10;Descripción generada automáticamente">
            <a:extLst>
              <a:ext uri="{FF2B5EF4-FFF2-40B4-BE49-F238E27FC236}">
                <a16:creationId xmlns:a16="http://schemas.microsoft.com/office/drawing/2014/main" id="{FFB54F12-745D-149E-FD83-050083D143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1130" y="2152651"/>
            <a:ext cx="636219" cy="430084"/>
          </a:xfrm>
          <a:prstGeom prst="rect">
            <a:avLst/>
          </a:prstGeom>
        </p:spPr>
      </p:pic>
      <p:pic>
        <p:nvPicPr>
          <p:cNvPr id="58" name="Imagen 57" descr="Forma&#10;&#10;Descripción generada automáticamente con confianza baja">
            <a:extLst>
              <a:ext uri="{FF2B5EF4-FFF2-40B4-BE49-F238E27FC236}">
                <a16:creationId xmlns:a16="http://schemas.microsoft.com/office/drawing/2014/main" id="{292061E9-487A-D151-6626-1578FA28EF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1286" y="4303078"/>
            <a:ext cx="546827" cy="546827"/>
          </a:xfrm>
          <a:prstGeom prst="rect">
            <a:avLst/>
          </a:prstGeom>
          <a:solidFill>
            <a:schemeClr val="bg1"/>
          </a:solidFill>
          <a:ln>
            <a:solidFill>
              <a:schemeClr val="tx1"/>
            </a:solidFill>
          </a:ln>
        </p:spPr>
      </p:pic>
      <p:sp>
        <p:nvSpPr>
          <p:cNvPr id="33" name="Elipse 32">
            <a:extLst>
              <a:ext uri="{FF2B5EF4-FFF2-40B4-BE49-F238E27FC236}">
                <a16:creationId xmlns:a16="http://schemas.microsoft.com/office/drawing/2014/main" id="{9C98B85B-CDE8-1100-12A5-4E5DA6270230}"/>
              </a:ext>
            </a:extLst>
          </p:cNvPr>
          <p:cNvSpPr/>
          <p:nvPr/>
        </p:nvSpPr>
        <p:spPr>
          <a:xfrm>
            <a:off x="7224755" y="4079582"/>
            <a:ext cx="696019" cy="697864"/>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 name="Imagen 60" descr="Icono&#10;&#10;Descripción generada automáticamente">
            <a:extLst>
              <a:ext uri="{FF2B5EF4-FFF2-40B4-BE49-F238E27FC236}">
                <a16:creationId xmlns:a16="http://schemas.microsoft.com/office/drawing/2014/main" id="{F554BDB8-BC69-6ADD-3B67-7F5D814EE8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5420" y="3083475"/>
            <a:ext cx="592179" cy="592179"/>
          </a:xfrm>
          <a:prstGeom prst="rect">
            <a:avLst/>
          </a:prstGeom>
          <a:ln>
            <a:solidFill>
              <a:schemeClr val="bg1">
                <a:lumMod val="50000"/>
              </a:schemeClr>
            </a:solidFill>
          </a:ln>
        </p:spPr>
      </p:pic>
      <p:sp>
        <p:nvSpPr>
          <p:cNvPr id="50" name="Elipse 49">
            <a:extLst>
              <a:ext uri="{FF2B5EF4-FFF2-40B4-BE49-F238E27FC236}">
                <a16:creationId xmlns:a16="http://schemas.microsoft.com/office/drawing/2014/main" id="{7CC8FE85-ED9D-9B5F-B186-0571618F80A3}"/>
              </a:ext>
            </a:extLst>
          </p:cNvPr>
          <p:cNvSpPr/>
          <p:nvPr/>
        </p:nvSpPr>
        <p:spPr>
          <a:xfrm>
            <a:off x="4383051" y="4199138"/>
            <a:ext cx="711469" cy="619326"/>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1" name="Imagen 30" descr="Forma&#10;&#10;Descripción generada automáticamente con confianza baja">
            <a:extLst>
              <a:ext uri="{FF2B5EF4-FFF2-40B4-BE49-F238E27FC236}">
                <a16:creationId xmlns:a16="http://schemas.microsoft.com/office/drawing/2014/main" id="{F01D8A08-15A0-9FF2-93C3-E444F9503064}"/>
              </a:ext>
            </a:extLst>
          </p:cNvPr>
          <p:cNvPicPr>
            <a:picLocks noChangeAspect="1"/>
          </p:cNvPicPr>
          <p:nvPr/>
        </p:nvPicPr>
        <p:blipFill>
          <a:blip r:embed="rId10" cstate="print">
            <a:duotone>
              <a:prstClr val="black"/>
              <a:srgbClr val="7030A0">
                <a:tint val="45000"/>
                <a:satMod val="400000"/>
              </a:srgbClr>
            </a:duotone>
            <a:alphaModFix/>
            <a:extLst>
              <a:ext uri="{BEBA8EAE-BF5A-486C-A8C5-ECC9F3942E4B}">
                <a14:imgProps xmlns:a14="http://schemas.microsoft.com/office/drawing/2010/main">
                  <a14:imgLayer r:embed="rId11">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471236" y="5507801"/>
            <a:ext cx="485054" cy="485054"/>
          </a:xfrm>
          <a:prstGeom prst="rect">
            <a:avLst/>
          </a:prstGeom>
          <a:noFill/>
        </p:spPr>
      </p:pic>
      <p:pic>
        <p:nvPicPr>
          <p:cNvPr id="84" name="Gráfico 83" descr="Monedas con relleno sólido">
            <a:extLst>
              <a:ext uri="{FF2B5EF4-FFF2-40B4-BE49-F238E27FC236}">
                <a16:creationId xmlns:a16="http://schemas.microsoft.com/office/drawing/2014/main" id="{F7EE4E04-3C90-8766-E45E-24FCC5757FF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0809" y="1706940"/>
            <a:ext cx="430418" cy="430418"/>
          </a:xfrm>
          <a:prstGeom prst="rect">
            <a:avLst/>
          </a:prstGeom>
        </p:spPr>
      </p:pic>
      <p:pic>
        <p:nvPicPr>
          <p:cNvPr id="85" name="Gráfico 84" descr="Calendario con relleno sólido">
            <a:extLst>
              <a:ext uri="{FF2B5EF4-FFF2-40B4-BE49-F238E27FC236}">
                <a16:creationId xmlns:a16="http://schemas.microsoft.com/office/drawing/2014/main" id="{6CB3A477-A270-2D72-728D-D6D83F80D0E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6457" y="768708"/>
            <a:ext cx="310375" cy="310373"/>
          </a:xfrm>
          <a:prstGeom prst="rect">
            <a:avLst/>
          </a:prstGeom>
        </p:spPr>
      </p:pic>
      <p:sp>
        <p:nvSpPr>
          <p:cNvPr id="89" name="Círculo: vacío 88">
            <a:extLst>
              <a:ext uri="{FF2B5EF4-FFF2-40B4-BE49-F238E27FC236}">
                <a16:creationId xmlns:a16="http://schemas.microsoft.com/office/drawing/2014/main" id="{B6A90E33-E09C-F793-5693-BACBD27B865D}"/>
              </a:ext>
            </a:extLst>
          </p:cNvPr>
          <p:cNvSpPr/>
          <p:nvPr/>
        </p:nvSpPr>
        <p:spPr>
          <a:xfrm>
            <a:off x="307373" y="3207290"/>
            <a:ext cx="520823" cy="328874"/>
          </a:xfrm>
          <a:prstGeom prst="donut">
            <a:avLst>
              <a:gd name="adj" fmla="val 707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C4</a:t>
            </a:r>
          </a:p>
        </p:txBody>
      </p:sp>
      <p:sp>
        <p:nvSpPr>
          <p:cNvPr id="91" name="Círculo: vacío 90">
            <a:extLst>
              <a:ext uri="{FF2B5EF4-FFF2-40B4-BE49-F238E27FC236}">
                <a16:creationId xmlns:a16="http://schemas.microsoft.com/office/drawing/2014/main" id="{78A41B02-C110-3003-BAF0-85E0FB070D7B}"/>
              </a:ext>
            </a:extLst>
          </p:cNvPr>
          <p:cNvSpPr/>
          <p:nvPr/>
        </p:nvSpPr>
        <p:spPr>
          <a:xfrm>
            <a:off x="289137" y="3750708"/>
            <a:ext cx="539060" cy="328874"/>
          </a:xfrm>
          <a:prstGeom prst="donut">
            <a:avLst>
              <a:gd name="adj" fmla="val 707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C19</a:t>
            </a:r>
          </a:p>
        </p:txBody>
      </p:sp>
      <p:pic>
        <p:nvPicPr>
          <p:cNvPr id="93" name="Gráfico 92" descr="Monedas con relleno sólido">
            <a:extLst>
              <a:ext uri="{FF2B5EF4-FFF2-40B4-BE49-F238E27FC236}">
                <a16:creationId xmlns:a16="http://schemas.microsoft.com/office/drawing/2014/main" id="{9A39B7D9-A8B2-CD79-4800-B5E35016090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19429" y="5557789"/>
            <a:ext cx="430418" cy="430418"/>
          </a:xfrm>
          <a:prstGeom prst="rect">
            <a:avLst/>
          </a:prstGeom>
        </p:spPr>
      </p:pic>
      <p:pic>
        <p:nvPicPr>
          <p:cNvPr id="94" name="Gráfico 93" descr="Gráfico de barras contorno">
            <a:extLst>
              <a:ext uri="{FF2B5EF4-FFF2-40B4-BE49-F238E27FC236}">
                <a16:creationId xmlns:a16="http://schemas.microsoft.com/office/drawing/2014/main" id="{2633481D-D71A-72C9-1DD0-02071C8B86D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17124" y="6002379"/>
            <a:ext cx="506957" cy="506957"/>
          </a:xfrm>
          <a:prstGeom prst="rect">
            <a:avLst/>
          </a:prstGeom>
        </p:spPr>
      </p:pic>
      <p:pic>
        <p:nvPicPr>
          <p:cNvPr id="95" name="Gráfico 94" descr="Tendencia al alza con relleno sólido">
            <a:extLst>
              <a:ext uri="{FF2B5EF4-FFF2-40B4-BE49-F238E27FC236}">
                <a16:creationId xmlns:a16="http://schemas.microsoft.com/office/drawing/2014/main" id="{A697737A-DFA9-BE37-5345-830C8ED8EA3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36458" y="4842599"/>
            <a:ext cx="404094" cy="404094"/>
          </a:xfrm>
          <a:prstGeom prst="rect">
            <a:avLst/>
          </a:prstGeom>
        </p:spPr>
      </p:pic>
      <p:pic>
        <p:nvPicPr>
          <p:cNvPr id="96" name="Gráfico 95" descr="Monedas con relleno sólido">
            <a:extLst>
              <a:ext uri="{FF2B5EF4-FFF2-40B4-BE49-F238E27FC236}">
                <a16:creationId xmlns:a16="http://schemas.microsoft.com/office/drawing/2014/main" id="{A4768748-6095-5860-41FE-761DD710FFF0}"/>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527866" y="6002947"/>
            <a:ext cx="430418" cy="430418"/>
          </a:xfrm>
          <a:prstGeom prst="rect">
            <a:avLst/>
          </a:prstGeom>
        </p:spPr>
      </p:pic>
      <p:pic>
        <p:nvPicPr>
          <p:cNvPr id="97" name="Gráfico 96" descr="Luces encendidas con relleno sólido">
            <a:extLst>
              <a:ext uri="{FF2B5EF4-FFF2-40B4-BE49-F238E27FC236}">
                <a16:creationId xmlns:a16="http://schemas.microsoft.com/office/drawing/2014/main" id="{919EB982-6DA5-DAB1-36F8-FB58D766A54E}"/>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466133" y="912474"/>
            <a:ext cx="475025" cy="490577"/>
          </a:xfrm>
          <a:prstGeom prst="rect">
            <a:avLst/>
          </a:prstGeom>
        </p:spPr>
      </p:pic>
      <p:pic>
        <p:nvPicPr>
          <p:cNvPr id="99" name="Gráfico 98" descr="Monedas con relleno sólido">
            <a:extLst>
              <a:ext uri="{FF2B5EF4-FFF2-40B4-BE49-F238E27FC236}">
                <a16:creationId xmlns:a16="http://schemas.microsoft.com/office/drawing/2014/main" id="{8BBC6726-D4EF-2C7B-FE02-63CDB031EA74}"/>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822642" y="1126950"/>
            <a:ext cx="430418" cy="430418"/>
          </a:xfrm>
          <a:prstGeom prst="rect">
            <a:avLst/>
          </a:prstGeom>
        </p:spPr>
      </p:pic>
      <p:pic>
        <p:nvPicPr>
          <p:cNvPr id="102" name="Gráfico 101" descr="Círculo con flecha a la izquierda con relleno sólido">
            <a:extLst>
              <a:ext uri="{FF2B5EF4-FFF2-40B4-BE49-F238E27FC236}">
                <a16:creationId xmlns:a16="http://schemas.microsoft.com/office/drawing/2014/main" id="{C26CFEF1-B89E-8AE8-E16E-B447BF14DAE1}"/>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10800000">
            <a:off x="10048258" y="2874452"/>
            <a:ext cx="277917" cy="277917"/>
          </a:xfrm>
          <a:prstGeom prst="rect">
            <a:avLst/>
          </a:prstGeom>
        </p:spPr>
      </p:pic>
      <p:pic>
        <p:nvPicPr>
          <p:cNvPr id="103" name="Gráfico 102" descr="Círculo con flecha a la izquierda con relleno sólido">
            <a:extLst>
              <a:ext uri="{FF2B5EF4-FFF2-40B4-BE49-F238E27FC236}">
                <a16:creationId xmlns:a16="http://schemas.microsoft.com/office/drawing/2014/main" id="{53993A75-7EEA-0FA0-BE22-E3DA2685B9B3}"/>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10800000">
            <a:off x="10153128" y="3184559"/>
            <a:ext cx="277917" cy="277917"/>
          </a:xfrm>
          <a:prstGeom prst="rect">
            <a:avLst/>
          </a:prstGeom>
        </p:spPr>
      </p:pic>
      <p:pic>
        <p:nvPicPr>
          <p:cNvPr id="104" name="Gráfico 103" descr="Círculo con flecha a la izquierda con relleno sólido">
            <a:extLst>
              <a:ext uri="{FF2B5EF4-FFF2-40B4-BE49-F238E27FC236}">
                <a16:creationId xmlns:a16="http://schemas.microsoft.com/office/drawing/2014/main" id="{0DBDC3F0-267F-38BD-EAA3-0A5687327B9E}"/>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10800000">
            <a:off x="10623624" y="3508047"/>
            <a:ext cx="277917" cy="277917"/>
          </a:xfrm>
          <a:prstGeom prst="rect">
            <a:avLst/>
          </a:prstGeom>
        </p:spPr>
      </p:pic>
      <p:pic>
        <p:nvPicPr>
          <p:cNvPr id="105" name="Gráfico 104" descr="Círculo con flecha a la izquierda con relleno sólido">
            <a:extLst>
              <a:ext uri="{FF2B5EF4-FFF2-40B4-BE49-F238E27FC236}">
                <a16:creationId xmlns:a16="http://schemas.microsoft.com/office/drawing/2014/main" id="{AA5D58D0-C18A-375A-3450-5806C4CF76B8}"/>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10800000">
            <a:off x="9898009" y="3826257"/>
            <a:ext cx="277917" cy="277917"/>
          </a:xfrm>
          <a:prstGeom prst="rect">
            <a:avLst/>
          </a:prstGeom>
        </p:spPr>
      </p:pic>
      <p:pic>
        <p:nvPicPr>
          <p:cNvPr id="112" name="Imagen 111">
            <a:extLst>
              <a:ext uri="{FF2B5EF4-FFF2-40B4-BE49-F238E27FC236}">
                <a16:creationId xmlns:a16="http://schemas.microsoft.com/office/drawing/2014/main" id="{4D151D5E-093C-010B-908C-1DD9022E3CCB}"/>
              </a:ext>
            </a:extLst>
          </p:cNvPr>
          <p:cNvPicPr>
            <a:picLocks noChangeAspect="1"/>
          </p:cNvPicPr>
          <p:nvPr/>
        </p:nvPicPr>
        <p:blipFill>
          <a:blip r:embed="rId30">
            <a:duotone>
              <a:schemeClr val="accent1">
                <a:shade val="45000"/>
                <a:satMod val="135000"/>
              </a:schemeClr>
              <a:prstClr val="white"/>
            </a:duotone>
          </a:blip>
          <a:stretch>
            <a:fillRect/>
          </a:stretch>
        </p:blipFill>
        <p:spPr>
          <a:xfrm>
            <a:off x="965562" y="5264871"/>
            <a:ext cx="322960" cy="263420"/>
          </a:xfrm>
          <a:prstGeom prst="rect">
            <a:avLst/>
          </a:prstGeom>
          <a:noFill/>
        </p:spPr>
      </p:pic>
    </p:spTree>
    <p:extLst>
      <p:ext uri="{BB962C8B-B14F-4D97-AF65-F5344CB8AC3E}">
        <p14:creationId xmlns:p14="http://schemas.microsoft.com/office/powerpoint/2010/main" val="307942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40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1+#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15</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4.1</a:t>
            </a: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CuadroTexto 73">
            <a:extLst>
              <a:ext uri="{FF2B5EF4-FFF2-40B4-BE49-F238E27FC236}">
                <a16:creationId xmlns:a16="http://schemas.microsoft.com/office/drawing/2014/main" id="{6ACE1070-7907-5453-3137-2018AA118A6B}"/>
              </a:ext>
            </a:extLst>
          </p:cNvPr>
          <p:cNvSpPr txBox="1"/>
          <p:nvPr/>
        </p:nvSpPr>
        <p:spPr>
          <a:xfrm>
            <a:off x="1101090" y="349738"/>
            <a:ext cx="5679001" cy="369332"/>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Plan Reto Rural Digital (PRTR C19)</a:t>
            </a:r>
            <a:endParaRPr lang="es-ES" b="1"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4" name="Rectángulo 53">
            <a:extLst>
              <a:ext uri="{FF2B5EF4-FFF2-40B4-BE49-F238E27FC236}">
                <a16:creationId xmlns:a16="http://schemas.microsoft.com/office/drawing/2014/main" id="{95E16304-4A2F-2CA7-BB10-F9B19589F5D7}"/>
              </a:ext>
            </a:extLst>
          </p:cNvPr>
          <p:cNvSpPr/>
          <p:nvPr/>
        </p:nvSpPr>
        <p:spPr>
          <a:xfrm>
            <a:off x="885822" y="1118521"/>
            <a:ext cx="10925178" cy="658575"/>
          </a:xfrm>
          <a:prstGeom prst="rect">
            <a:avLst/>
          </a:prstGeom>
          <a:solidFill>
            <a:srgbClr val="B7E9D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CuadroTexto 54">
            <a:extLst>
              <a:ext uri="{FF2B5EF4-FFF2-40B4-BE49-F238E27FC236}">
                <a16:creationId xmlns:a16="http://schemas.microsoft.com/office/drawing/2014/main" id="{A810FD27-1B01-58A1-A56C-11EA16094138}"/>
              </a:ext>
            </a:extLst>
          </p:cNvPr>
          <p:cNvSpPr txBox="1"/>
          <p:nvPr/>
        </p:nvSpPr>
        <p:spPr>
          <a:xfrm>
            <a:off x="2089245" y="1281376"/>
            <a:ext cx="8518332" cy="584775"/>
          </a:xfrm>
          <a:prstGeom prst="rect">
            <a:avLst/>
          </a:prstGeom>
          <a:noFill/>
        </p:spPr>
        <p:txBody>
          <a:bodyPr wrap="square">
            <a:spAutoFit/>
          </a:bodyPr>
          <a:lstStyle/>
          <a:p>
            <a:pPr algn="ctr"/>
            <a:r>
              <a:rPr lang="es-ES" b="1" dirty="0">
                <a:solidFill>
                  <a:srgbClr val="00B050"/>
                </a:solidFill>
                <a:latin typeface="+mj-lt"/>
                <a:ea typeface="Open Sans SemiBold" panose="020B0706030804020204" pitchFamily="34" charset="0"/>
                <a:cs typeface="Open Sans SemiBold" panose="020B0706030804020204" pitchFamily="34" charset="0"/>
              </a:rPr>
              <a:t>PLAN RETO RURAL DIGITAL</a:t>
            </a:r>
          </a:p>
          <a:p>
            <a:pPr algn="ctr"/>
            <a:r>
              <a:rPr lang="es-ES" sz="1400" b="1" dirty="0">
                <a:solidFill>
                  <a:srgbClr val="24475B"/>
                </a:solidFill>
                <a:latin typeface="+mj-lt"/>
                <a:ea typeface="Open Sans SemiBold" panose="020B0706030804020204" pitchFamily="34" charset="0"/>
                <a:cs typeface="Open Sans SemiBold" panose="020B0706030804020204" pitchFamily="34" charset="0"/>
              </a:rPr>
              <a:t>CAPACITACIÓN DIGITAL EN EL ÁMBITO RURAL (Inversión del componente 19 PRTR)</a:t>
            </a:r>
          </a:p>
        </p:txBody>
      </p:sp>
      <p:pic>
        <p:nvPicPr>
          <p:cNvPr id="29" name="Imagen 28" descr="2021-VICE3bis2.Go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6272" y="-1214"/>
            <a:ext cx="2876550" cy="733425"/>
          </a:xfrm>
          <a:prstGeom prst="rect">
            <a:avLst/>
          </a:prstGeom>
          <a:noFill/>
          <a:ln>
            <a:noFill/>
          </a:ln>
        </p:spPr>
      </p:pic>
      <p:sp>
        <p:nvSpPr>
          <p:cNvPr id="23" name="CuadroTexto 22">
            <a:extLst>
              <a:ext uri="{FF2B5EF4-FFF2-40B4-BE49-F238E27FC236}">
                <a16:creationId xmlns:a16="http://schemas.microsoft.com/office/drawing/2014/main" id="{E817489E-8230-4956-BF1B-2A6D1A7FEECD}"/>
              </a:ext>
            </a:extLst>
          </p:cNvPr>
          <p:cNvSpPr txBox="1"/>
          <p:nvPr/>
        </p:nvSpPr>
        <p:spPr>
          <a:xfrm>
            <a:off x="4639468" y="2438019"/>
            <a:ext cx="2299600" cy="3262432"/>
          </a:xfrm>
          <a:prstGeom prst="rect">
            <a:avLst/>
          </a:prstGeom>
          <a:noFill/>
        </p:spPr>
        <p:txBody>
          <a:bodyPr wrap="square">
            <a:spAutoFit/>
          </a:bodyPr>
          <a:lstStyle/>
          <a:p>
            <a:endParaRPr lang="es-ES" sz="1200" dirty="0">
              <a:solidFill>
                <a:srgbClr val="262C41"/>
              </a:solidFill>
            </a:endParaRPr>
          </a:p>
          <a:p>
            <a:r>
              <a:rPr lang="es-ES" sz="1200" dirty="0">
                <a:solidFill>
                  <a:srgbClr val="262C41"/>
                </a:solidFill>
              </a:rPr>
              <a:t>El Plan se articulará a través de dos instrumentos</a:t>
            </a:r>
            <a:r>
              <a:rPr lang="es-ES" sz="1200" b="1" dirty="0">
                <a:solidFill>
                  <a:srgbClr val="262C41"/>
                </a:solidFill>
              </a:rPr>
              <a:t>:</a:t>
            </a:r>
          </a:p>
          <a:p>
            <a:endParaRPr lang="es-ES" sz="1200" dirty="0">
              <a:solidFill>
                <a:srgbClr val="262C41"/>
              </a:solidFill>
            </a:endParaRPr>
          </a:p>
          <a:p>
            <a:pPr marL="285750" indent="-285750">
              <a:buFont typeface="Arial" panose="020B0604020202020204" pitchFamily="34" charset="0"/>
              <a:buChar char="•"/>
            </a:pPr>
            <a:r>
              <a:rPr lang="es-ES" sz="1200" b="1" dirty="0">
                <a:solidFill>
                  <a:srgbClr val="262C41"/>
                </a:solidFill>
              </a:rPr>
              <a:t>Reparto de fondos, </a:t>
            </a:r>
            <a:r>
              <a:rPr lang="es-ES" sz="1200" dirty="0">
                <a:solidFill>
                  <a:srgbClr val="262C41"/>
                </a:solidFill>
              </a:rPr>
              <a:t>a través de la Conferencia Sectorial de Reto Demográfico. </a:t>
            </a:r>
            <a:r>
              <a:rPr lang="es-ES" sz="1200" b="1" dirty="0">
                <a:solidFill>
                  <a:srgbClr val="262C41"/>
                </a:solidFill>
              </a:rPr>
              <a:t>En total 69 millones de euros</a:t>
            </a:r>
          </a:p>
          <a:p>
            <a:pPr marL="285750" indent="-285750">
              <a:buFont typeface="Arial" panose="020B0604020202020204" pitchFamily="34" charset="0"/>
              <a:buChar char="•"/>
            </a:pPr>
            <a:endParaRPr lang="es-ES" sz="1200" b="1" dirty="0">
              <a:solidFill>
                <a:srgbClr val="262C41"/>
              </a:solidFill>
            </a:endParaRPr>
          </a:p>
          <a:p>
            <a:pPr marL="285750" indent="-285750">
              <a:buFont typeface="Arial" panose="020B0604020202020204" pitchFamily="34" charset="0"/>
              <a:buChar char="•"/>
            </a:pPr>
            <a:r>
              <a:rPr lang="es-ES" sz="1200" b="1" dirty="0">
                <a:solidFill>
                  <a:srgbClr val="262C41"/>
                </a:solidFill>
                <a:effectLst/>
              </a:rPr>
              <a:t>Convocatoria </a:t>
            </a:r>
            <a:r>
              <a:rPr lang="es-ES" sz="1200" b="1" dirty="0">
                <a:solidFill>
                  <a:srgbClr val="262C41"/>
                </a:solidFill>
              </a:rPr>
              <a:t>de subvenciones 2023  </a:t>
            </a:r>
            <a:r>
              <a:rPr lang="es-ES" sz="1200" dirty="0">
                <a:solidFill>
                  <a:srgbClr val="262C41"/>
                </a:solidFill>
              </a:rPr>
              <a:t>para actuaciones y proyectos de capacitación digital. </a:t>
            </a:r>
            <a:r>
              <a:rPr lang="es-ES" sz="1200" b="1" dirty="0">
                <a:solidFill>
                  <a:srgbClr val="262C41"/>
                </a:solidFill>
              </a:rPr>
              <a:t>En total 21 millones de euros.</a:t>
            </a:r>
          </a:p>
          <a:p>
            <a:endParaRPr lang="es-ES" sz="1400" b="1" strike="sngStrike" dirty="0">
              <a:solidFill>
                <a:srgbClr val="262C41"/>
              </a:solidFill>
            </a:endParaRPr>
          </a:p>
        </p:txBody>
      </p:sp>
      <p:pic>
        <p:nvPicPr>
          <p:cNvPr id="30" name="Gráfico 29" descr="Signo de intercalación hacia la derecha con relleno sólido">
            <a:extLst>
              <a:ext uri="{FF2B5EF4-FFF2-40B4-BE49-F238E27FC236}">
                <a16:creationId xmlns:a16="http://schemas.microsoft.com/office/drawing/2014/main" id="{16F89451-5A4B-42A1-B037-FA4068BC62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8881" y="2320580"/>
            <a:ext cx="608990" cy="608990"/>
          </a:xfrm>
          <a:prstGeom prst="rect">
            <a:avLst/>
          </a:prstGeom>
        </p:spPr>
      </p:pic>
      <p:pic>
        <p:nvPicPr>
          <p:cNvPr id="2" name="Imagen 1" descr="Imagen que contiene Forma&#10;&#10;Descripción generada automáticamente">
            <a:extLst>
              <a:ext uri="{FF2B5EF4-FFF2-40B4-BE49-F238E27FC236}">
                <a16:creationId xmlns:a16="http://schemas.microsoft.com/office/drawing/2014/main" id="{C08142D3-17B4-FD91-9721-78C504B007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3391" y="2124274"/>
            <a:ext cx="4122680" cy="3092010"/>
          </a:xfrm>
          <a:prstGeom prst="rect">
            <a:avLst/>
          </a:prstGeom>
        </p:spPr>
      </p:pic>
      <p:graphicFrame>
        <p:nvGraphicFramePr>
          <p:cNvPr id="4" name="Gráfico 3">
            <a:extLst>
              <a:ext uri="{FF2B5EF4-FFF2-40B4-BE49-F238E27FC236}">
                <a16:creationId xmlns:a16="http://schemas.microsoft.com/office/drawing/2014/main" id="{875EE39B-C291-44AD-85DE-B387422AFF51}"/>
              </a:ext>
            </a:extLst>
          </p:cNvPr>
          <p:cNvGraphicFramePr/>
          <p:nvPr>
            <p:extLst>
              <p:ext uri="{D42A27DB-BD31-4B8C-83A1-F6EECF244321}">
                <p14:modId xmlns:p14="http://schemas.microsoft.com/office/powerpoint/2010/main" val="1621275471"/>
              </p:ext>
            </p:extLst>
          </p:nvPr>
        </p:nvGraphicFramePr>
        <p:xfrm>
          <a:off x="6524471" y="1939951"/>
          <a:ext cx="4823601" cy="4258569"/>
        </p:xfrm>
        <a:graphic>
          <a:graphicData uri="http://schemas.openxmlformats.org/drawingml/2006/chart">
            <c:chart xmlns:c="http://schemas.openxmlformats.org/drawingml/2006/chart" xmlns:r="http://schemas.openxmlformats.org/officeDocument/2006/relationships" r:id="rId6"/>
          </a:graphicData>
        </a:graphic>
      </p:graphicFrame>
      <p:pic>
        <p:nvPicPr>
          <p:cNvPr id="3" name="Gráfico 2" descr="Signo de intercalación hacia la derecha con relleno sólido">
            <a:extLst>
              <a:ext uri="{FF2B5EF4-FFF2-40B4-BE49-F238E27FC236}">
                <a16:creationId xmlns:a16="http://schemas.microsoft.com/office/drawing/2014/main" id="{D3A6D27C-9DE1-3A1D-8CE6-551167CDC4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326" y="2297910"/>
            <a:ext cx="608990" cy="608990"/>
          </a:xfrm>
          <a:prstGeom prst="rect">
            <a:avLst/>
          </a:prstGeom>
        </p:spPr>
      </p:pic>
      <p:sp>
        <p:nvSpPr>
          <p:cNvPr id="5" name="CuadroTexto 4">
            <a:extLst>
              <a:ext uri="{FF2B5EF4-FFF2-40B4-BE49-F238E27FC236}">
                <a16:creationId xmlns:a16="http://schemas.microsoft.com/office/drawing/2014/main" id="{801BA141-8BE2-2E23-A73F-A1CE940F57CD}"/>
              </a:ext>
            </a:extLst>
          </p:cNvPr>
          <p:cNvSpPr txBox="1"/>
          <p:nvPr/>
        </p:nvSpPr>
        <p:spPr>
          <a:xfrm>
            <a:off x="1200435" y="2297910"/>
            <a:ext cx="2914103" cy="4131900"/>
          </a:xfrm>
          <a:prstGeom prst="rect">
            <a:avLst/>
          </a:prstGeom>
          <a:noFill/>
        </p:spPr>
        <p:txBody>
          <a:bodyPr wrap="square">
            <a:spAutoFit/>
          </a:bodyPr>
          <a:lstStyle/>
          <a:p>
            <a:endParaRPr lang="es-ES" sz="1400" b="1" dirty="0">
              <a:solidFill>
                <a:srgbClr val="262C41"/>
              </a:solidFill>
            </a:endParaRPr>
          </a:p>
          <a:p>
            <a:r>
              <a:rPr lang="es-ES" sz="1400" b="1" dirty="0">
                <a:solidFill>
                  <a:srgbClr val="262C41"/>
                </a:solidFill>
              </a:rPr>
              <a:t>Líneas de actuación:</a:t>
            </a:r>
          </a:p>
          <a:p>
            <a:endParaRPr lang="es-ES" sz="1400" dirty="0">
              <a:solidFill>
                <a:srgbClr val="262C41"/>
              </a:solidFill>
            </a:endParaRPr>
          </a:p>
          <a:p>
            <a:pPr marL="171450" indent="-171450" algn="just">
              <a:buFont typeface="Arial" panose="020B0604020202020204" pitchFamily="34" charset="0"/>
              <a:buChar char="•"/>
            </a:pPr>
            <a:r>
              <a:rPr lang="es-ES" sz="1050" dirty="0">
                <a:solidFill>
                  <a:srgbClr val="262C41"/>
                </a:solidFill>
                <a:latin typeface="+mj-lt"/>
              </a:rPr>
              <a:t>Plena inclusión de la población rural en el ámbito digital.</a:t>
            </a:r>
          </a:p>
          <a:p>
            <a:pPr marL="171450" indent="-171450" algn="just">
              <a:buFont typeface="Arial" panose="020B0604020202020204" pitchFamily="34" charset="0"/>
              <a:buChar char="•"/>
            </a:pPr>
            <a:endParaRPr lang="es-ES" sz="1050" dirty="0">
              <a:solidFill>
                <a:srgbClr val="262C41"/>
              </a:solidFill>
              <a:latin typeface="+mj-lt"/>
            </a:endParaRPr>
          </a:p>
          <a:p>
            <a:pPr marL="171450" indent="-171450" algn="just">
              <a:buFont typeface="Arial" panose="020B0604020202020204" pitchFamily="34" charset="0"/>
              <a:buChar char="•"/>
            </a:pPr>
            <a:r>
              <a:rPr lang="es-ES" sz="1050" dirty="0">
                <a:solidFill>
                  <a:srgbClr val="262C41"/>
                </a:solidFill>
                <a:latin typeface="+mj-lt"/>
              </a:rPr>
              <a:t>Eliminación de  la brecha digital por cuestión de género.</a:t>
            </a:r>
          </a:p>
          <a:p>
            <a:pPr marL="171450" indent="-171450" algn="just">
              <a:buFont typeface="Arial" panose="020B0604020202020204" pitchFamily="34" charset="0"/>
              <a:buChar char="•"/>
            </a:pPr>
            <a:endParaRPr lang="es-ES" sz="1050" dirty="0">
              <a:solidFill>
                <a:srgbClr val="262C41"/>
              </a:solidFill>
              <a:latin typeface="+mj-lt"/>
            </a:endParaRPr>
          </a:p>
          <a:p>
            <a:pPr marL="171450" indent="-171450" algn="just">
              <a:buFont typeface="Arial" panose="020B0604020202020204" pitchFamily="34" charset="0"/>
              <a:buChar char="•"/>
            </a:pPr>
            <a:r>
              <a:rPr lang="es-ES" sz="1050" dirty="0">
                <a:solidFill>
                  <a:srgbClr val="262C41"/>
                </a:solidFill>
                <a:latin typeface="+mj-lt"/>
              </a:rPr>
              <a:t>Garantizar la adquisición de competencias digitales en todos los niveles del sistema educativo en el ámbito rural.</a:t>
            </a:r>
          </a:p>
          <a:p>
            <a:pPr marL="171450" indent="-171450" algn="just">
              <a:buFont typeface="Arial" panose="020B0604020202020204" pitchFamily="34" charset="0"/>
              <a:buChar char="•"/>
            </a:pPr>
            <a:endParaRPr lang="es-ES" sz="1050" dirty="0">
              <a:solidFill>
                <a:srgbClr val="262C41"/>
              </a:solidFill>
              <a:latin typeface="+mj-lt"/>
            </a:endParaRPr>
          </a:p>
          <a:p>
            <a:pPr marL="171450" indent="-171450" algn="just">
              <a:buFont typeface="Arial" panose="020B0604020202020204" pitchFamily="34" charset="0"/>
              <a:buChar char="•"/>
            </a:pPr>
            <a:r>
              <a:rPr lang="es-ES" sz="1050" dirty="0">
                <a:solidFill>
                  <a:srgbClr val="262C41"/>
                </a:solidFill>
                <a:latin typeface="+mj-lt"/>
              </a:rPr>
              <a:t>Garantizar la adquisición de competencias digitales avanzadas a las personas ocupadas y desempleadas del ámbito rural.</a:t>
            </a:r>
          </a:p>
          <a:p>
            <a:pPr marL="171450" indent="-171450" algn="just">
              <a:buFont typeface="Arial" panose="020B0604020202020204" pitchFamily="34" charset="0"/>
              <a:buChar char="•"/>
            </a:pPr>
            <a:endParaRPr lang="es-ES" sz="1050" dirty="0">
              <a:solidFill>
                <a:srgbClr val="262C41"/>
              </a:solidFill>
              <a:latin typeface="+mj-lt"/>
            </a:endParaRPr>
          </a:p>
          <a:p>
            <a:pPr marL="171450" indent="-171450" algn="just">
              <a:buFont typeface="Arial" panose="020B0604020202020204" pitchFamily="34" charset="0"/>
              <a:buChar char="•"/>
            </a:pPr>
            <a:r>
              <a:rPr lang="es-ES" sz="1050" dirty="0">
                <a:solidFill>
                  <a:srgbClr val="262C41"/>
                </a:solidFill>
                <a:latin typeface="+mj-lt"/>
              </a:rPr>
              <a:t>Garantizar que el ámbito rural cuenta con una oferta formativa suficiente para responder a la necesidad de especialistas digitales en los diferentes sectores productivos.</a:t>
            </a:r>
          </a:p>
        </p:txBody>
      </p:sp>
    </p:spTree>
    <p:extLst>
      <p:ext uri="{BB962C8B-B14F-4D97-AF65-F5344CB8AC3E}">
        <p14:creationId xmlns:p14="http://schemas.microsoft.com/office/powerpoint/2010/main" val="426006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29498"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16</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4.2</a:t>
            </a:r>
            <a:endParaRPr lang="es-ES" sz="16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CuadroTexto 73">
            <a:extLst>
              <a:ext uri="{FF2B5EF4-FFF2-40B4-BE49-F238E27FC236}">
                <a16:creationId xmlns:a16="http://schemas.microsoft.com/office/drawing/2014/main" id="{6ACE1070-7907-5453-3137-2018AA118A6B}"/>
              </a:ext>
            </a:extLst>
          </p:cNvPr>
          <p:cNvSpPr txBox="1"/>
          <p:nvPr/>
        </p:nvSpPr>
        <p:spPr>
          <a:xfrm>
            <a:off x="1130586" y="311907"/>
            <a:ext cx="5679001" cy="369332"/>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Programa de Bioeconomía y Reto Demográfico</a:t>
            </a:r>
            <a:endParaRPr lang="es-ES" b="1"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4" name="Rectángulo 53">
            <a:extLst>
              <a:ext uri="{FF2B5EF4-FFF2-40B4-BE49-F238E27FC236}">
                <a16:creationId xmlns:a16="http://schemas.microsoft.com/office/drawing/2014/main" id="{95E16304-4A2F-2CA7-BB10-F9B19589F5D7}"/>
              </a:ext>
            </a:extLst>
          </p:cNvPr>
          <p:cNvSpPr/>
          <p:nvPr/>
        </p:nvSpPr>
        <p:spPr>
          <a:xfrm>
            <a:off x="885822" y="1118521"/>
            <a:ext cx="10925178" cy="658575"/>
          </a:xfrm>
          <a:prstGeom prst="rect">
            <a:avLst/>
          </a:prstGeom>
          <a:solidFill>
            <a:srgbClr val="B7E9D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CuadroTexto 54">
            <a:extLst>
              <a:ext uri="{FF2B5EF4-FFF2-40B4-BE49-F238E27FC236}">
                <a16:creationId xmlns:a16="http://schemas.microsoft.com/office/drawing/2014/main" id="{A810FD27-1B01-58A1-A56C-11EA16094138}"/>
              </a:ext>
            </a:extLst>
          </p:cNvPr>
          <p:cNvSpPr txBox="1"/>
          <p:nvPr/>
        </p:nvSpPr>
        <p:spPr>
          <a:xfrm>
            <a:off x="2089245" y="1170794"/>
            <a:ext cx="8518332" cy="738664"/>
          </a:xfrm>
          <a:prstGeom prst="rect">
            <a:avLst/>
          </a:prstGeom>
          <a:noFill/>
        </p:spPr>
        <p:txBody>
          <a:bodyPr wrap="square">
            <a:spAutoFit/>
          </a:bodyPr>
          <a:lstStyle/>
          <a:p>
            <a:pPr algn="ctr"/>
            <a:r>
              <a:rPr lang="es-ES" sz="1400" b="1" dirty="0">
                <a:solidFill>
                  <a:srgbClr val="24475B"/>
                </a:solidFill>
                <a:latin typeface="+mj-lt"/>
                <a:ea typeface="Open Sans SemiBold" panose="020B0706030804020204" pitchFamily="34" charset="0"/>
                <a:cs typeface="Open Sans SemiBold" panose="020B0706030804020204" pitchFamily="34" charset="0"/>
              </a:rPr>
              <a:t>GESTIÓN FORESTAL SOSTENIBLE (Inversión del componente 4 PRTR)</a:t>
            </a:r>
          </a:p>
          <a:p>
            <a:pPr algn="ctr"/>
            <a:r>
              <a:rPr lang="es-ES" sz="1400" dirty="0">
                <a:solidFill>
                  <a:srgbClr val="24475B"/>
                </a:solidFill>
                <a:latin typeface="+mj-lt"/>
                <a:ea typeface="Open Sans SemiBold" panose="020B0706030804020204" pitchFamily="34" charset="0"/>
                <a:cs typeface="Open Sans SemiBold" panose="020B0706030804020204" pitchFamily="34" charset="0"/>
              </a:rPr>
              <a:t>CONVOCATORIA DE LA FUNDACIÓN BIODIVERSIDAD PARA LA PROMOCIÓN </a:t>
            </a:r>
          </a:p>
          <a:p>
            <a:pPr algn="ctr"/>
            <a:r>
              <a:rPr lang="es-ES" sz="1400" dirty="0">
                <a:solidFill>
                  <a:srgbClr val="24475B"/>
                </a:solidFill>
                <a:latin typeface="+mj-lt"/>
                <a:ea typeface="Open Sans SemiBold" panose="020B0706030804020204" pitchFamily="34" charset="0"/>
                <a:cs typeface="Open Sans SemiBold" panose="020B0706030804020204" pitchFamily="34" charset="0"/>
              </a:rPr>
              <a:t>DE LA BIOECONOMÍA LIGADA AL ÁMBITO FORESTAL Y AL RETO DEMOGRÁFICO</a:t>
            </a:r>
          </a:p>
        </p:txBody>
      </p:sp>
      <p:pic>
        <p:nvPicPr>
          <p:cNvPr id="29" name="Imagen 28" descr="2021-VICE3bis2.Gob"/>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6272" y="-1214"/>
            <a:ext cx="2876550" cy="733425"/>
          </a:xfrm>
          <a:prstGeom prst="rect">
            <a:avLst/>
          </a:prstGeom>
          <a:noFill/>
          <a:ln>
            <a:noFill/>
          </a:ln>
        </p:spPr>
      </p:pic>
      <p:pic>
        <p:nvPicPr>
          <p:cNvPr id="18" name="Gráfico 17" descr="Signo de intercalación hacia la derecha con relleno sólido">
            <a:extLst>
              <a:ext uri="{FF2B5EF4-FFF2-40B4-BE49-F238E27FC236}">
                <a16:creationId xmlns:a16="http://schemas.microsoft.com/office/drawing/2014/main" id="{E2AC44D8-9135-4BBD-AD59-5E960DFF587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6133" y="2346880"/>
            <a:ext cx="608990" cy="608990"/>
          </a:xfrm>
          <a:prstGeom prst="rect">
            <a:avLst/>
          </a:prstGeom>
        </p:spPr>
      </p:pic>
      <p:sp>
        <p:nvSpPr>
          <p:cNvPr id="17" name="CuadroTexto 16">
            <a:extLst>
              <a:ext uri="{FF2B5EF4-FFF2-40B4-BE49-F238E27FC236}">
                <a16:creationId xmlns:a16="http://schemas.microsoft.com/office/drawing/2014/main" id="{61A1FF19-BA1F-4D50-8EE2-D3BFD0881AEF}"/>
              </a:ext>
            </a:extLst>
          </p:cNvPr>
          <p:cNvSpPr txBox="1"/>
          <p:nvPr/>
        </p:nvSpPr>
        <p:spPr>
          <a:xfrm>
            <a:off x="1634807" y="2242590"/>
            <a:ext cx="6093542" cy="3908762"/>
          </a:xfrm>
          <a:prstGeom prst="rect">
            <a:avLst/>
          </a:prstGeom>
          <a:noFill/>
        </p:spPr>
        <p:txBody>
          <a:bodyPr wrap="square">
            <a:spAutoFit/>
          </a:bodyPr>
          <a:lstStyle/>
          <a:p>
            <a:endParaRPr lang="es-ES" sz="1400" b="1" dirty="0">
              <a:solidFill>
                <a:srgbClr val="24475B"/>
              </a:solidFill>
            </a:endParaRPr>
          </a:p>
          <a:p>
            <a:r>
              <a:rPr lang="es-ES" sz="1300" b="1" dirty="0">
                <a:solidFill>
                  <a:srgbClr val="24475B"/>
                </a:solidFill>
              </a:rPr>
              <a:t>Quién:</a:t>
            </a:r>
          </a:p>
          <a:p>
            <a:endParaRPr lang="es-ES" sz="1300" dirty="0">
              <a:solidFill>
                <a:srgbClr val="262C41"/>
              </a:solidFill>
            </a:endParaRPr>
          </a:p>
          <a:p>
            <a:pPr marL="285750" indent="-285750">
              <a:buFont typeface="Arial" panose="020B0604020202020204" pitchFamily="34" charset="0"/>
              <a:buChar char="•"/>
            </a:pPr>
            <a:r>
              <a:rPr lang="es-ES" sz="1300" b="1" dirty="0">
                <a:solidFill>
                  <a:srgbClr val="262C41"/>
                </a:solidFill>
              </a:rPr>
              <a:t>Entidades Locales: </a:t>
            </a:r>
            <a:r>
              <a:rPr lang="es-ES" sz="1300" dirty="0">
                <a:solidFill>
                  <a:srgbClr val="262C41"/>
                </a:solidFill>
              </a:rPr>
              <a:t>Ayuntamientos, Diputaciones Provinciales, Comarcas, Mancomunidades, Cabildos y Consejos Comarcales…</a:t>
            </a:r>
          </a:p>
          <a:p>
            <a:pPr marL="285750" indent="-285750">
              <a:buFont typeface="Arial" panose="020B0604020202020204" pitchFamily="34" charset="0"/>
              <a:buChar char="•"/>
            </a:pPr>
            <a:r>
              <a:rPr lang="es-ES" sz="1300" dirty="0">
                <a:solidFill>
                  <a:srgbClr val="262C41"/>
                </a:solidFill>
              </a:rPr>
              <a:t>Entidades sin Ánimo de Lucro</a:t>
            </a:r>
          </a:p>
          <a:p>
            <a:pPr marL="285750" indent="-285750">
              <a:buFont typeface="Arial" panose="020B0604020202020204" pitchFamily="34" charset="0"/>
              <a:buChar char="•"/>
            </a:pPr>
            <a:r>
              <a:rPr lang="es-ES" sz="1300" dirty="0">
                <a:solidFill>
                  <a:srgbClr val="262C41"/>
                </a:solidFill>
              </a:rPr>
              <a:t>Universidades y Centros Tecnológicos</a:t>
            </a:r>
          </a:p>
          <a:p>
            <a:pPr marL="285750" indent="-285750">
              <a:buFont typeface="Arial" panose="020B0604020202020204" pitchFamily="34" charset="0"/>
              <a:buChar char="•"/>
            </a:pPr>
            <a:r>
              <a:rPr lang="pt-BR" sz="1300" dirty="0">
                <a:solidFill>
                  <a:srgbClr val="262C41"/>
                </a:solidFill>
              </a:rPr>
              <a:t>Centros públicos o privados </a:t>
            </a:r>
            <a:r>
              <a:rPr lang="pt-BR" sz="1300" dirty="0" err="1">
                <a:solidFill>
                  <a:srgbClr val="262C41"/>
                </a:solidFill>
              </a:rPr>
              <a:t>sin</a:t>
            </a:r>
            <a:r>
              <a:rPr lang="pt-BR" sz="1300" dirty="0">
                <a:solidFill>
                  <a:srgbClr val="262C41"/>
                </a:solidFill>
              </a:rPr>
              <a:t> </a:t>
            </a:r>
            <a:r>
              <a:rPr lang="pt-BR" sz="1300" dirty="0" err="1">
                <a:solidFill>
                  <a:srgbClr val="262C41"/>
                </a:solidFill>
              </a:rPr>
              <a:t>ánimo</a:t>
            </a:r>
            <a:r>
              <a:rPr lang="pt-BR" sz="1300" dirty="0">
                <a:solidFill>
                  <a:srgbClr val="262C41"/>
                </a:solidFill>
              </a:rPr>
              <a:t> de lucro de </a:t>
            </a:r>
            <a:r>
              <a:rPr lang="pt-BR" sz="1300" dirty="0" err="1">
                <a:solidFill>
                  <a:srgbClr val="262C41"/>
                </a:solidFill>
              </a:rPr>
              <a:t>I+D+i</a:t>
            </a:r>
            <a:endParaRPr lang="es-ES" sz="1300" dirty="0">
              <a:solidFill>
                <a:srgbClr val="262C41"/>
              </a:solidFill>
            </a:endParaRPr>
          </a:p>
          <a:p>
            <a:endParaRPr lang="es-ES" sz="1300" dirty="0">
              <a:solidFill>
                <a:srgbClr val="262C41"/>
              </a:solidFill>
            </a:endParaRPr>
          </a:p>
          <a:p>
            <a:pPr algn="just"/>
            <a:r>
              <a:rPr lang="es-ES" sz="1300" b="1" dirty="0">
                <a:solidFill>
                  <a:srgbClr val="262C41"/>
                </a:solidFill>
              </a:rPr>
              <a:t>Cómo: </a:t>
            </a:r>
            <a:r>
              <a:rPr lang="es-ES" sz="1300" dirty="0">
                <a:solidFill>
                  <a:srgbClr val="262C41"/>
                </a:solidFill>
              </a:rPr>
              <a:t>a través de </a:t>
            </a:r>
            <a:r>
              <a:rPr lang="es-ES" sz="1300" b="1" dirty="0">
                <a:solidFill>
                  <a:srgbClr val="262C41"/>
                </a:solidFill>
              </a:rPr>
              <a:t>proyectos transformadores</a:t>
            </a:r>
            <a:r>
              <a:rPr lang="es-ES" sz="1300" dirty="0">
                <a:solidFill>
                  <a:srgbClr val="262C41"/>
                </a:solidFill>
              </a:rPr>
              <a:t> que contribuyan a la promoción de la bioeconomía, la </a:t>
            </a:r>
            <a:r>
              <a:rPr lang="es-ES" sz="1300" b="1" dirty="0">
                <a:solidFill>
                  <a:srgbClr val="262C41"/>
                </a:solidFill>
              </a:rPr>
              <a:t>transición ecológica</a:t>
            </a:r>
            <a:r>
              <a:rPr lang="es-ES" sz="1300" dirty="0">
                <a:solidFill>
                  <a:srgbClr val="262C41"/>
                </a:solidFill>
              </a:rPr>
              <a:t>, al </a:t>
            </a:r>
            <a:r>
              <a:rPr lang="es-ES" sz="1300" b="1" dirty="0">
                <a:solidFill>
                  <a:srgbClr val="262C41"/>
                </a:solidFill>
              </a:rPr>
              <a:t>reto demográfico</a:t>
            </a:r>
            <a:r>
              <a:rPr lang="es-ES" sz="1300" dirty="0">
                <a:solidFill>
                  <a:srgbClr val="262C41"/>
                </a:solidFill>
              </a:rPr>
              <a:t> y al fortalecimiento de capacidades, que sean de naturaleza científico-técnica y que fomenten la </a:t>
            </a:r>
            <a:r>
              <a:rPr lang="es-ES" sz="1300" b="1" dirty="0">
                <a:solidFill>
                  <a:srgbClr val="262C41"/>
                </a:solidFill>
              </a:rPr>
              <a:t>participación</a:t>
            </a:r>
            <a:r>
              <a:rPr lang="es-ES" sz="1300" dirty="0">
                <a:solidFill>
                  <a:srgbClr val="262C41"/>
                </a:solidFill>
              </a:rPr>
              <a:t>, la </a:t>
            </a:r>
            <a:r>
              <a:rPr lang="es-ES" sz="1300" b="1" dirty="0">
                <a:solidFill>
                  <a:srgbClr val="262C41"/>
                </a:solidFill>
              </a:rPr>
              <a:t>igualdad de género </a:t>
            </a:r>
            <a:r>
              <a:rPr lang="es-ES" sz="1300" dirty="0">
                <a:solidFill>
                  <a:srgbClr val="262C41"/>
                </a:solidFill>
              </a:rPr>
              <a:t>y la </a:t>
            </a:r>
            <a:r>
              <a:rPr lang="es-ES" sz="1300" b="1" dirty="0">
                <a:solidFill>
                  <a:srgbClr val="262C41"/>
                </a:solidFill>
              </a:rPr>
              <a:t>generación de empleo verde</a:t>
            </a:r>
            <a:r>
              <a:rPr lang="es-ES" sz="1300" dirty="0">
                <a:solidFill>
                  <a:srgbClr val="262C41"/>
                </a:solidFill>
              </a:rPr>
              <a:t>, todo ello especialmente ligado a ecosistemas forestales y a la gestión forestal sostenible</a:t>
            </a:r>
          </a:p>
          <a:p>
            <a:endParaRPr lang="es-ES" sz="1300" b="1" dirty="0">
              <a:solidFill>
                <a:srgbClr val="262C41"/>
              </a:solidFill>
            </a:endParaRPr>
          </a:p>
          <a:p>
            <a:r>
              <a:rPr lang="es-ES" sz="1300" b="1" dirty="0">
                <a:solidFill>
                  <a:srgbClr val="262C41"/>
                </a:solidFill>
              </a:rPr>
              <a:t>Cuándo: </a:t>
            </a:r>
            <a:r>
              <a:rPr lang="es-ES" sz="1300" dirty="0">
                <a:solidFill>
                  <a:srgbClr val="262C41"/>
                </a:solidFill>
              </a:rPr>
              <a:t>Resolución provisional octubre 2023</a:t>
            </a:r>
          </a:p>
          <a:p>
            <a:endParaRPr lang="es-ES" sz="1300" dirty="0">
              <a:solidFill>
                <a:srgbClr val="262C41"/>
              </a:solidFill>
            </a:endParaRPr>
          </a:p>
          <a:p>
            <a:r>
              <a:rPr lang="es-ES" sz="1300" b="1" dirty="0">
                <a:solidFill>
                  <a:srgbClr val="262C41"/>
                </a:solidFill>
              </a:rPr>
              <a:t>Cuánto:  77 millones </a:t>
            </a:r>
            <a:r>
              <a:rPr lang="es-ES" sz="1300" dirty="0">
                <a:solidFill>
                  <a:srgbClr val="262C41"/>
                </a:solidFill>
              </a:rPr>
              <a:t>de euros</a:t>
            </a:r>
          </a:p>
        </p:txBody>
      </p:sp>
      <p:pic>
        <p:nvPicPr>
          <p:cNvPr id="20" name="Gráfico 19" descr="Signo de intercalación hacia la derecha con relleno sólido">
            <a:extLst>
              <a:ext uri="{FF2B5EF4-FFF2-40B4-BE49-F238E27FC236}">
                <a16:creationId xmlns:a16="http://schemas.microsoft.com/office/drawing/2014/main" id="{CC02EDA9-A0E0-4DF6-AE70-F84639A61E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0504" y="3902130"/>
            <a:ext cx="608990" cy="608990"/>
          </a:xfrm>
          <a:prstGeom prst="rect">
            <a:avLst/>
          </a:prstGeom>
        </p:spPr>
      </p:pic>
      <p:pic>
        <p:nvPicPr>
          <p:cNvPr id="21" name="Gráfico 20" descr="Signo de intercalación hacia la derecha con relleno sólido">
            <a:extLst>
              <a:ext uri="{FF2B5EF4-FFF2-40B4-BE49-F238E27FC236}">
                <a16:creationId xmlns:a16="http://schemas.microsoft.com/office/drawing/2014/main" id="{03E8E119-A623-4674-87E2-C8426F553F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3132" y="5434984"/>
            <a:ext cx="608990" cy="608990"/>
          </a:xfrm>
          <a:prstGeom prst="rect">
            <a:avLst/>
          </a:prstGeom>
        </p:spPr>
      </p:pic>
      <p:pic>
        <p:nvPicPr>
          <p:cNvPr id="3" name="Imagen 2" descr="La mano de una persona&#10;&#10;Descripción generada automáticamente con confianza media">
            <a:extLst>
              <a:ext uri="{FF2B5EF4-FFF2-40B4-BE49-F238E27FC236}">
                <a16:creationId xmlns:a16="http://schemas.microsoft.com/office/drawing/2014/main" id="{FFD7C35E-DE2E-4754-842F-3EAEE0B990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3425" y="2491581"/>
            <a:ext cx="3669941" cy="2850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57528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tela de color azul&#10;&#10;Descripción generada automáticamente con confianza baja">
            <a:extLst>
              <a:ext uri="{FF2B5EF4-FFF2-40B4-BE49-F238E27FC236}">
                <a16:creationId xmlns:a16="http://schemas.microsoft.com/office/drawing/2014/main" id="{33BAE147-09B4-8A77-4EBB-E9046C8B9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382" y="1675036"/>
            <a:ext cx="5909310" cy="3323987"/>
          </a:xfrm>
          <a:prstGeom prst="rect">
            <a:avLst/>
          </a:prstGeom>
        </p:spPr>
      </p:pic>
      <p:sp>
        <p:nvSpPr>
          <p:cNvPr id="34" name="Rectángulo 33">
            <a:extLst>
              <a:ext uri="{FF2B5EF4-FFF2-40B4-BE49-F238E27FC236}">
                <a16:creationId xmlns:a16="http://schemas.microsoft.com/office/drawing/2014/main" id="{1C8126E4-069D-C01F-7E25-64CFE722AD21}"/>
              </a:ext>
            </a:extLst>
          </p:cNvPr>
          <p:cNvSpPr/>
          <p:nvPr/>
        </p:nvSpPr>
        <p:spPr>
          <a:xfrm>
            <a:off x="8769808" y="576749"/>
            <a:ext cx="3207656" cy="2760281"/>
          </a:xfrm>
          <a:prstGeom prst="rect">
            <a:avLst/>
          </a:prstGeom>
          <a:solidFill>
            <a:srgbClr val="B7E9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Elipse 34">
            <a:extLst>
              <a:ext uri="{FF2B5EF4-FFF2-40B4-BE49-F238E27FC236}">
                <a16:creationId xmlns:a16="http://schemas.microsoft.com/office/drawing/2014/main" id="{11E9ADA8-9174-DF23-2663-DD22A8DFAB43}"/>
              </a:ext>
            </a:extLst>
          </p:cNvPr>
          <p:cNvSpPr/>
          <p:nvPr/>
        </p:nvSpPr>
        <p:spPr>
          <a:xfrm rot="9900000">
            <a:off x="7752980" y="1151069"/>
            <a:ext cx="2924716" cy="2924712"/>
          </a:xfrm>
          <a:prstGeom prst="ellipse">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a:solidFill>
                <a:prstClr val="white"/>
              </a:solidFill>
              <a:latin typeface="Calibri" panose="020F0502020204030204"/>
            </a:endParaRPr>
          </a:p>
        </p:txBody>
      </p:sp>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17</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7</a:t>
            </a:r>
            <a:endParaRPr lang="es-ES" sz="16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9" name="CuadroTexto 68">
            <a:extLst>
              <a:ext uri="{FF2B5EF4-FFF2-40B4-BE49-F238E27FC236}">
                <a16:creationId xmlns:a16="http://schemas.microsoft.com/office/drawing/2014/main" id="{D9AB3709-8E99-502D-961B-054F6327C133}"/>
              </a:ext>
            </a:extLst>
          </p:cNvPr>
          <p:cNvSpPr txBox="1"/>
          <p:nvPr/>
        </p:nvSpPr>
        <p:spPr>
          <a:xfrm>
            <a:off x="1818166" y="1589555"/>
            <a:ext cx="3929609" cy="4401205"/>
          </a:xfrm>
          <a:prstGeom prst="rect">
            <a:avLst/>
          </a:prstGeom>
          <a:noFill/>
        </p:spPr>
        <p:txBody>
          <a:bodyPr wrap="square">
            <a:spAutoFit/>
          </a:bodyPr>
          <a:lstStyle/>
          <a:p>
            <a:pPr algn="just"/>
            <a:r>
              <a:rPr lang="es-ES" sz="1400" dirty="0">
                <a:solidFill>
                  <a:srgbClr val="262C41"/>
                </a:solidFill>
              </a:rPr>
              <a:t>En el seno del Fondo para la Cohesión y la Transformación  Territorial </a:t>
            </a:r>
            <a:r>
              <a:rPr lang="es-ES" sz="1400" b="1" dirty="0">
                <a:solidFill>
                  <a:srgbClr val="262C41"/>
                </a:solidFill>
              </a:rPr>
              <a:t>se ha incorporado en el nuevo periodo de  programación 2022-2027 acciones de desarrollo de la  dimensión territorial del FEDER </a:t>
            </a:r>
            <a:r>
              <a:rPr lang="es-ES" sz="1400" dirty="0">
                <a:solidFill>
                  <a:srgbClr val="262C41"/>
                </a:solidFill>
              </a:rPr>
              <a:t>(cofinanciación Estado-  Fondos Estructurales).</a:t>
            </a:r>
          </a:p>
          <a:p>
            <a:pPr algn="just"/>
            <a:endParaRPr lang="es-ES" sz="1400" dirty="0">
              <a:solidFill>
                <a:srgbClr val="262C41"/>
              </a:solidFill>
            </a:endParaRPr>
          </a:p>
          <a:p>
            <a:pPr algn="just"/>
            <a:r>
              <a:rPr lang="es-ES" sz="1400" dirty="0">
                <a:solidFill>
                  <a:srgbClr val="262C41"/>
                </a:solidFill>
              </a:rPr>
              <a:t>Por primera vez, habrá dotación específica para políticas de lucha contra la despoblación en la programación del </a:t>
            </a:r>
            <a:r>
              <a:rPr lang="es-ES" sz="1400" b="1" dirty="0">
                <a:solidFill>
                  <a:srgbClr val="262C41"/>
                </a:solidFill>
              </a:rPr>
              <a:t>Programa Plurirregional de FEDER, con 29 mil €</a:t>
            </a:r>
            <a:r>
              <a:rPr lang="es-ES" sz="1400" dirty="0">
                <a:solidFill>
                  <a:srgbClr val="262C41"/>
                </a:solidFill>
              </a:rPr>
              <a:t> dentro del objetivo político específico 5.2 Una  Europa más próxima a sus ciudadanos, fomentando el  desarrollo integrado de todo tipo de territorios e iniciativas  locales</a:t>
            </a:r>
          </a:p>
          <a:p>
            <a:pPr algn="just"/>
            <a:endParaRPr lang="es-ES" sz="1400" dirty="0">
              <a:solidFill>
                <a:srgbClr val="262C41"/>
              </a:solidFill>
            </a:endParaRPr>
          </a:p>
          <a:p>
            <a:pPr algn="just"/>
            <a:endParaRPr lang="es-ES" sz="1400" dirty="0">
              <a:solidFill>
                <a:srgbClr val="262C41"/>
              </a:solidFill>
            </a:endParaRPr>
          </a:p>
          <a:p>
            <a:pPr algn="just"/>
            <a:endParaRPr lang="es-ES" sz="1400" dirty="0">
              <a:solidFill>
                <a:srgbClr val="262C41"/>
              </a:solidFill>
              <a:effectLst/>
            </a:endParaRPr>
          </a:p>
        </p:txBody>
      </p:sp>
      <p:pic>
        <p:nvPicPr>
          <p:cNvPr id="70" name="Gráfico 69" descr="Signo de intercalación hacia la derecha con relleno sólido">
            <a:extLst>
              <a:ext uri="{FF2B5EF4-FFF2-40B4-BE49-F238E27FC236}">
                <a16:creationId xmlns:a16="http://schemas.microsoft.com/office/drawing/2014/main" id="{623DEC61-B3D6-33F6-B695-F07FDE7921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7560" y="1600200"/>
            <a:ext cx="608990" cy="608990"/>
          </a:xfrm>
          <a:prstGeom prst="rect">
            <a:avLst/>
          </a:prstGeom>
        </p:spPr>
      </p:pic>
      <p:sp>
        <p:nvSpPr>
          <p:cNvPr id="74" name="CuadroTexto 73">
            <a:extLst>
              <a:ext uri="{FF2B5EF4-FFF2-40B4-BE49-F238E27FC236}">
                <a16:creationId xmlns:a16="http://schemas.microsoft.com/office/drawing/2014/main" id="{6ACE1070-7907-5453-3137-2018AA118A6B}"/>
              </a:ext>
            </a:extLst>
          </p:cNvPr>
          <p:cNvSpPr txBox="1"/>
          <p:nvPr/>
        </p:nvSpPr>
        <p:spPr>
          <a:xfrm>
            <a:off x="1101090" y="352596"/>
            <a:ext cx="5679001" cy="646331"/>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UNIÓN EUROPEA: Programa Plurirregional: </a:t>
            </a:r>
            <a:r>
              <a:rPr lang="es-ES" b="1"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Fondos FEDER</a:t>
            </a:r>
          </a:p>
        </p:txBody>
      </p:sp>
      <p:pic>
        <p:nvPicPr>
          <p:cNvPr id="24" name="Gráfico 23" descr="Signo de intercalación hacia la derecha con relleno sólido">
            <a:extLst>
              <a:ext uri="{FF2B5EF4-FFF2-40B4-BE49-F238E27FC236}">
                <a16:creationId xmlns:a16="http://schemas.microsoft.com/office/drawing/2014/main" id="{AF740F30-15F2-7B37-9EA4-5C9F76A1A9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1504" y="3269526"/>
            <a:ext cx="608990" cy="608990"/>
          </a:xfrm>
          <a:prstGeom prst="rect">
            <a:avLst/>
          </a:prstGeom>
        </p:spPr>
      </p:pic>
      <p:pic>
        <p:nvPicPr>
          <p:cNvPr id="25" name="Gráfico 24" descr="Signo de intercalación hacia la derecha con relleno sólido">
            <a:extLst>
              <a:ext uri="{FF2B5EF4-FFF2-40B4-BE49-F238E27FC236}">
                <a16:creationId xmlns:a16="http://schemas.microsoft.com/office/drawing/2014/main" id="{8B4424CF-C465-F1CC-57B9-8F4EC45514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9774" y="5347889"/>
            <a:ext cx="608990" cy="608990"/>
          </a:xfrm>
          <a:prstGeom prst="rect">
            <a:avLst/>
          </a:prstGeom>
        </p:spPr>
      </p:pic>
      <p:sp>
        <p:nvSpPr>
          <p:cNvPr id="27" name="Elipse 26">
            <a:extLst>
              <a:ext uri="{FF2B5EF4-FFF2-40B4-BE49-F238E27FC236}">
                <a16:creationId xmlns:a16="http://schemas.microsoft.com/office/drawing/2014/main" id="{A6779E46-6755-CFDE-2F95-B17416914521}"/>
              </a:ext>
            </a:extLst>
          </p:cNvPr>
          <p:cNvSpPr/>
          <p:nvPr/>
        </p:nvSpPr>
        <p:spPr>
          <a:xfrm>
            <a:off x="7888589" y="1262314"/>
            <a:ext cx="2665868" cy="2665862"/>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BFEF03D0-3C29-4C97-1D8F-5A0DB4AB3E6F}"/>
              </a:ext>
            </a:extLst>
          </p:cNvPr>
          <p:cNvSpPr txBox="1"/>
          <p:nvPr/>
        </p:nvSpPr>
        <p:spPr>
          <a:xfrm>
            <a:off x="1690469" y="5371124"/>
            <a:ext cx="8973940" cy="2031325"/>
          </a:xfrm>
          <a:prstGeom prst="rect">
            <a:avLst/>
          </a:prstGeom>
          <a:noFill/>
        </p:spPr>
        <p:txBody>
          <a:bodyPr wrap="square">
            <a:spAutoFit/>
          </a:bodyPr>
          <a:lstStyle/>
          <a:p>
            <a:pPr algn="just"/>
            <a:r>
              <a:rPr lang="es-ES" sz="1400" dirty="0">
                <a:solidFill>
                  <a:srgbClr val="262C41"/>
                </a:solidFill>
              </a:rPr>
              <a:t>Se van </a:t>
            </a:r>
            <a:r>
              <a:rPr lang="es-ES" sz="1400" b="1" dirty="0">
                <a:solidFill>
                  <a:srgbClr val="262C41"/>
                </a:solidFill>
              </a:rPr>
              <a:t>a poder desarrollar proyectos piloto de transformación territorial, en línea con el enfoque de actuación multisectorial que se defiende desde la Secretaría General para el Reto Demográfico</a:t>
            </a:r>
            <a:r>
              <a:rPr lang="es-ES" sz="1400" dirty="0">
                <a:solidFill>
                  <a:srgbClr val="262C41"/>
                </a:solidFill>
              </a:rPr>
              <a:t>.</a:t>
            </a:r>
          </a:p>
          <a:p>
            <a:pPr algn="just"/>
            <a:endParaRPr lang="es-ES" sz="1400" dirty="0">
              <a:solidFill>
                <a:srgbClr val="262C41"/>
              </a:solidFill>
            </a:endParaRPr>
          </a:p>
          <a:p>
            <a:pPr algn="just"/>
            <a:r>
              <a:rPr lang="es-ES" sz="1400" dirty="0">
                <a:solidFill>
                  <a:srgbClr val="262C41"/>
                </a:solidFill>
              </a:rPr>
              <a:t>La participación en los Fondos FEDER va a permitir incrementar la visibilidad de las actuaciones de cohesión socio-territorial en el país. </a:t>
            </a:r>
            <a:r>
              <a:rPr lang="es-ES" sz="1400" b="1" dirty="0">
                <a:solidFill>
                  <a:srgbClr val="262C41"/>
                </a:solidFill>
              </a:rPr>
              <a:t>España se convierte en país de referencia en la UE con esta dotación específica</a:t>
            </a:r>
            <a:r>
              <a:rPr lang="es-ES" sz="1400" dirty="0">
                <a:solidFill>
                  <a:srgbClr val="262C41"/>
                </a:solidFill>
              </a:rPr>
              <a:t> que es de enorme relevancia de cara a la Presidencia Española de la UE.</a:t>
            </a:r>
          </a:p>
          <a:p>
            <a:pPr algn="just"/>
            <a:endParaRPr lang="es-ES" sz="1400" dirty="0">
              <a:solidFill>
                <a:srgbClr val="262C41"/>
              </a:solidFill>
            </a:endParaRPr>
          </a:p>
          <a:p>
            <a:pPr algn="just"/>
            <a:endParaRPr lang="es-ES" sz="1400" dirty="0">
              <a:solidFill>
                <a:srgbClr val="262C41"/>
              </a:solidFill>
            </a:endParaRPr>
          </a:p>
          <a:p>
            <a:pPr algn="just"/>
            <a:endParaRPr lang="es-ES" sz="1400" dirty="0">
              <a:solidFill>
                <a:srgbClr val="262C41"/>
              </a:solidFill>
              <a:effectLst/>
            </a:endParaRPr>
          </a:p>
        </p:txBody>
      </p:sp>
      <p:pic>
        <p:nvPicPr>
          <p:cNvPr id="37" name="Gráfico 36" descr="Signo de intercalación hacia la derecha con relleno sólido">
            <a:extLst>
              <a:ext uri="{FF2B5EF4-FFF2-40B4-BE49-F238E27FC236}">
                <a16:creationId xmlns:a16="http://schemas.microsoft.com/office/drawing/2014/main" id="{8E7404D4-FD62-C830-EBFB-062B3B323E5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5493" y="6048803"/>
            <a:ext cx="608990" cy="608990"/>
          </a:xfrm>
          <a:prstGeom prst="rect">
            <a:avLst/>
          </a:prstGeom>
        </p:spPr>
      </p:pic>
      <p:pic>
        <p:nvPicPr>
          <p:cNvPr id="22" name="Imagen 21" descr="2021-VICE3bis2.Go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272" y="-1214"/>
            <a:ext cx="2876550" cy="733425"/>
          </a:xfrm>
          <a:prstGeom prst="rect">
            <a:avLst/>
          </a:prstGeom>
          <a:noFill/>
          <a:ln>
            <a:noFill/>
          </a:ln>
        </p:spPr>
      </p:pic>
    </p:spTree>
    <p:extLst>
      <p:ext uri="{BB962C8B-B14F-4D97-AF65-F5344CB8AC3E}">
        <p14:creationId xmlns:p14="http://schemas.microsoft.com/office/powerpoint/2010/main" val="156633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18</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9" name="Grupo 28">
            <a:extLst>
              <a:ext uri="{FF2B5EF4-FFF2-40B4-BE49-F238E27FC236}">
                <a16:creationId xmlns:a16="http://schemas.microsoft.com/office/drawing/2014/main" id="{31806F86-9370-B9B4-ED9E-B3D1A5B179ED}"/>
              </a:ext>
            </a:extLst>
          </p:cNvPr>
          <p:cNvGrpSpPr/>
          <p:nvPr/>
        </p:nvGrpSpPr>
        <p:grpSpPr>
          <a:xfrm>
            <a:off x="7329212" y="300131"/>
            <a:ext cx="4210050" cy="435170"/>
            <a:chOff x="6210300" y="237327"/>
            <a:chExt cx="5838825" cy="603528"/>
          </a:xfrm>
        </p:grpSpPr>
        <p:pic>
          <p:nvPicPr>
            <p:cNvPr id="34" name="Imagen 33">
              <a:extLst>
                <a:ext uri="{FF2B5EF4-FFF2-40B4-BE49-F238E27FC236}">
                  <a16:creationId xmlns:a16="http://schemas.microsoft.com/office/drawing/2014/main" id="{51DCCD1B-26CD-C7A0-A708-900A96B3378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63153" y="237327"/>
              <a:ext cx="757919" cy="603528"/>
            </a:xfrm>
            <a:prstGeom prst="rect">
              <a:avLst/>
            </a:prstGeom>
          </p:spPr>
        </p:pic>
        <p:pic>
          <p:nvPicPr>
            <p:cNvPr id="35" name="Imagen 34">
              <a:extLst>
                <a:ext uri="{FF2B5EF4-FFF2-40B4-BE49-F238E27FC236}">
                  <a16:creationId xmlns:a16="http://schemas.microsoft.com/office/drawing/2014/main" id="{382CDB85-B3C8-3884-46D4-B69546898E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0300" y="237327"/>
              <a:ext cx="2609850" cy="603528"/>
            </a:xfrm>
            <a:prstGeom prst="rect">
              <a:avLst/>
            </a:prstGeom>
          </p:spPr>
        </p:pic>
        <p:pic>
          <p:nvPicPr>
            <p:cNvPr id="37" name="Imagen 36">
              <a:extLst>
                <a:ext uri="{FF2B5EF4-FFF2-40B4-BE49-F238E27FC236}">
                  <a16:creationId xmlns:a16="http://schemas.microsoft.com/office/drawing/2014/main" id="{0AFAF40B-E63E-AF03-C929-64FBEC4301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97400" y="237327"/>
              <a:ext cx="2251725" cy="596820"/>
            </a:xfrm>
            <a:prstGeom prst="rect">
              <a:avLst/>
            </a:prstGeom>
          </p:spPr>
        </p:pic>
      </p:grpSp>
      <p:sp>
        <p:nvSpPr>
          <p:cNvPr id="4" name="Rectángulo: esquinas redondeadas 3">
            <a:extLst>
              <a:ext uri="{FF2B5EF4-FFF2-40B4-BE49-F238E27FC236}">
                <a16:creationId xmlns:a16="http://schemas.microsoft.com/office/drawing/2014/main" id="{8FD9B05D-445B-1AB0-4002-48B286CC9325}"/>
              </a:ext>
            </a:extLst>
          </p:cNvPr>
          <p:cNvSpPr/>
          <p:nvPr/>
        </p:nvSpPr>
        <p:spPr>
          <a:xfrm>
            <a:off x="208038" y="1564641"/>
            <a:ext cx="11251323" cy="2896372"/>
          </a:xfrm>
          <a:prstGeom prst="roundRect">
            <a:avLst>
              <a:gd name="adj" fmla="val 50000"/>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dirty="0">
              <a:solidFill>
                <a:prstClr val="white"/>
              </a:solidFill>
              <a:latin typeface="Calibri" panose="020F0502020204030204"/>
            </a:endParaRPr>
          </a:p>
        </p:txBody>
      </p:sp>
      <p:pic>
        <p:nvPicPr>
          <p:cNvPr id="10" name="Gráfico 9" descr="Diana con relleno sólido">
            <a:extLst>
              <a:ext uri="{FF2B5EF4-FFF2-40B4-BE49-F238E27FC236}">
                <a16:creationId xmlns:a16="http://schemas.microsoft.com/office/drawing/2014/main" id="{6A387490-7289-B8A9-447B-972A0960E5C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8373" y="2545077"/>
            <a:ext cx="725418" cy="725418"/>
          </a:xfrm>
          <a:prstGeom prst="rect">
            <a:avLst/>
          </a:prstGeom>
        </p:spPr>
      </p:pic>
      <p:sp>
        <p:nvSpPr>
          <p:cNvPr id="11" name="CuadroTexto 10">
            <a:extLst>
              <a:ext uri="{FF2B5EF4-FFF2-40B4-BE49-F238E27FC236}">
                <a16:creationId xmlns:a16="http://schemas.microsoft.com/office/drawing/2014/main" id="{ECB30083-5F35-A849-9C89-6B86F04D8839}"/>
              </a:ext>
            </a:extLst>
          </p:cNvPr>
          <p:cNvSpPr txBox="1"/>
          <p:nvPr/>
        </p:nvSpPr>
        <p:spPr>
          <a:xfrm>
            <a:off x="1288951" y="1600683"/>
            <a:ext cx="9596036" cy="2822055"/>
          </a:xfrm>
          <a:prstGeom prst="rect">
            <a:avLst/>
          </a:prstGeom>
          <a:noFill/>
        </p:spPr>
        <p:txBody>
          <a:bodyPr wrap="square">
            <a:spAutoFit/>
          </a:bodyPr>
          <a:lstStyle/>
          <a:p>
            <a:pPr lvl="0" algn="just">
              <a:lnSpc>
                <a:spcPct val="120000"/>
              </a:lnSpc>
              <a:spcAft>
                <a:spcPts val="600"/>
              </a:spcAft>
              <a:tabLst>
                <a:tab pos="-1620520" algn="l"/>
                <a:tab pos="457200" algn="l"/>
              </a:tabLst>
            </a:pPr>
            <a:r>
              <a:rPr lang="es-ES" sz="1200" dirty="0">
                <a:solidFill>
                  <a:srgbClr val="24475B"/>
                </a:solidFill>
                <a:latin typeface="Open Sans "/>
                <a:ea typeface="Open Sans Light" panose="020B0306030504020204" pitchFamily="34" charset="0"/>
                <a:cs typeface="Open Sans Light" panose="020B0306030504020204" pitchFamily="34" charset="0"/>
              </a:rPr>
              <a:t>Inspired </a:t>
            </a:r>
            <a:r>
              <a:rPr lang="es-ES" sz="1200" dirty="0" err="1">
                <a:solidFill>
                  <a:srgbClr val="24475B"/>
                </a:solidFill>
                <a:latin typeface="Open Sans "/>
                <a:ea typeface="Open Sans Light" panose="020B0306030504020204" pitchFamily="34" charset="0"/>
                <a:cs typeface="Open Sans Light" panose="020B0306030504020204" pitchFamily="34" charset="0"/>
              </a:rPr>
              <a:t>to</a:t>
            </a:r>
            <a:r>
              <a:rPr lang="es-ES" sz="1200" dirty="0">
                <a:solidFill>
                  <a:srgbClr val="24475B"/>
                </a:solidFill>
                <a:latin typeface="Open Sans "/>
                <a:ea typeface="Open Sans Light" panose="020B0306030504020204" pitchFamily="34" charset="0"/>
                <a:cs typeface="Open Sans Light" panose="020B0306030504020204" pitchFamily="34" charset="0"/>
              </a:rPr>
              <a:t> complete </a:t>
            </a:r>
            <a:r>
              <a:rPr lang="es-ES" sz="1200" dirty="0" err="1">
                <a:solidFill>
                  <a:srgbClr val="24475B"/>
                </a:solidFill>
                <a:latin typeface="Open Sans "/>
                <a:ea typeface="Open Sans Light" panose="020B0306030504020204" pitchFamily="34" charset="0"/>
                <a:cs typeface="Open Sans Light" panose="020B0306030504020204" pitchFamily="34" charset="0"/>
              </a:rPr>
              <a:t>the</a:t>
            </a:r>
            <a:r>
              <a:rPr lang="es-ES" sz="1200" dirty="0">
                <a:solidFill>
                  <a:srgbClr val="24475B"/>
                </a:solidFill>
                <a:latin typeface="Open Sans "/>
                <a:ea typeface="Open Sans Light" panose="020B0306030504020204" pitchFamily="34" charset="0"/>
                <a:cs typeface="Open Sans Light" panose="020B0306030504020204" pitchFamily="34" charset="0"/>
              </a:rPr>
              <a:t> 2030 Territorial Agenda and EU Rural </a:t>
            </a:r>
            <a:r>
              <a:rPr lang="es-ES" sz="1200" dirty="0" err="1">
                <a:solidFill>
                  <a:srgbClr val="24475B"/>
                </a:solidFill>
                <a:latin typeface="Open Sans "/>
                <a:ea typeface="Open Sans Light" panose="020B0306030504020204" pitchFamily="34" charset="0"/>
                <a:cs typeface="Open Sans Light" panose="020B0306030504020204" pitchFamily="34" charset="0"/>
              </a:rPr>
              <a:t>Vision</a:t>
            </a:r>
            <a:r>
              <a:rPr lang="es-ES" sz="1200" dirty="0">
                <a:solidFill>
                  <a:srgbClr val="24475B"/>
                </a:solidFill>
                <a:latin typeface="Open Sans "/>
                <a:ea typeface="Open Sans Light" panose="020B0306030504020204" pitchFamily="34" charset="0"/>
                <a:cs typeface="Open Sans Light" panose="020B0306030504020204" pitchFamily="34" charset="0"/>
              </a:rPr>
              <a:t> in </a:t>
            </a:r>
            <a:r>
              <a:rPr lang="es-ES" sz="1200" dirty="0" err="1">
                <a:solidFill>
                  <a:srgbClr val="24475B"/>
                </a:solidFill>
                <a:latin typeface="Open Sans "/>
                <a:ea typeface="Open Sans Light" panose="020B0306030504020204" pitchFamily="34" charset="0"/>
                <a:cs typeface="Open Sans Light" panose="020B0306030504020204" pitchFamily="34" charset="0"/>
              </a:rPr>
              <a:t>those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areas</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where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stronger</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efforts</a:t>
            </a:r>
            <a:r>
              <a:rPr lang="es-ES" sz="1200" dirty="0">
                <a:solidFill>
                  <a:srgbClr val="24475B"/>
                </a:solidFill>
                <a:latin typeface="Open Sans "/>
                <a:ea typeface="Open Sans Light" panose="020B0306030504020204" pitchFamily="34" charset="0"/>
                <a:cs typeface="Open Sans Light" panose="020B0306030504020204" pitchFamily="34" charset="0"/>
              </a:rPr>
              <a:t> are </a:t>
            </a:r>
            <a:r>
              <a:rPr lang="es-ES" sz="1200" dirty="0" err="1">
                <a:solidFill>
                  <a:srgbClr val="24475B"/>
                </a:solidFill>
                <a:latin typeface="Open Sans "/>
                <a:ea typeface="Open Sans Light" panose="020B0306030504020204" pitchFamily="34" charset="0"/>
                <a:cs typeface="Open Sans Light" panose="020B0306030504020204" pitchFamily="34" charset="0"/>
              </a:rPr>
              <a:t>needed</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to</a:t>
            </a:r>
            <a:r>
              <a:rPr lang="es-ES" sz="1200" dirty="0">
                <a:solidFill>
                  <a:srgbClr val="24475B"/>
                </a:solidFill>
                <a:latin typeface="Open Sans "/>
                <a:ea typeface="Open Sans Light" panose="020B0306030504020204" pitchFamily="34" charset="0"/>
                <a:cs typeface="Open Sans Light" panose="020B0306030504020204" pitchFamily="34" charset="0"/>
              </a:rPr>
              <a:t>: </a:t>
            </a:r>
          </a:p>
          <a:p>
            <a:pPr marL="342900" lvl="0" indent="-342900" algn="just">
              <a:lnSpc>
                <a:spcPct val="120000"/>
              </a:lnSpc>
              <a:spcAft>
                <a:spcPts val="600"/>
              </a:spcAft>
              <a:buAutoNum type="arabicPeriod"/>
              <a:tabLst>
                <a:tab pos="-1620520" algn="l"/>
                <a:tab pos="457200" algn="l"/>
              </a:tabLst>
            </a:pPr>
            <a:r>
              <a:rPr lang="es-ES" sz="1200" dirty="0" err="1">
                <a:solidFill>
                  <a:srgbClr val="24475B"/>
                </a:solidFill>
                <a:latin typeface="Open Sans "/>
                <a:ea typeface="Open Sans Light" panose="020B0306030504020204" pitchFamily="34" charset="0"/>
                <a:cs typeface="Open Sans Light" panose="020B0306030504020204" pitchFamily="34" charset="0"/>
              </a:rPr>
              <a:t>Face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the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demographic</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challenge</a:t>
            </a:r>
            <a:r>
              <a:rPr lang="es-ES" sz="1200" dirty="0">
                <a:solidFill>
                  <a:srgbClr val="24475B"/>
                </a:solidFill>
                <a:latin typeface="Open Sans "/>
                <a:ea typeface="Open Sans Light" panose="020B0306030504020204" pitchFamily="34" charset="0"/>
                <a:cs typeface="Open Sans Light" panose="020B0306030504020204" pitchFamily="34" charset="0"/>
              </a:rPr>
              <a:t> and </a:t>
            </a:r>
            <a:r>
              <a:rPr lang="es-ES" sz="1200" dirty="0" err="1">
                <a:solidFill>
                  <a:srgbClr val="24475B"/>
                </a:solidFill>
                <a:latin typeface="Open Sans "/>
                <a:ea typeface="Open Sans Light" panose="020B0306030504020204" pitchFamily="34" charset="0"/>
                <a:cs typeface="Open Sans Light" panose="020B0306030504020204" pitchFamily="34" charset="0"/>
              </a:rPr>
              <a:t>fight</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against</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depopulation</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within</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the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commitments</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of</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the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European</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Union</a:t>
            </a:r>
            <a:r>
              <a:rPr lang="es-ES" sz="1200" dirty="0">
                <a:solidFill>
                  <a:srgbClr val="24475B"/>
                </a:solidFill>
                <a:latin typeface="Open Sans "/>
                <a:ea typeface="Open Sans Light" panose="020B0306030504020204" pitchFamily="34" charset="0"/>
                <a:cs typeface="Open Sans Light" panose="020B0306030504020204" pitchFamily="34" charset="0"/>
              </a:rPr>
              <a:t> in </a:t>
            </a:r>
            <a:r>
              <a:rPr lang="es-ES" sz="1200" dirty="0" err="1">
                <a:solidFill>
                  <a:srgbClr val="24475B"/>
                </a:solidFill>
                <a:latin typeface="Open Sans "/>
                <a:ea typeface="Open Sans Light" panose="020B0306030504020204" pitchFamily="34" charset="0"/>
                <a:cs typeface="Open Sans Light" panose="020B0306030504020204" pitchFamily="34" charset="0"/>
              </a:rPr>
              <a:t>the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framework</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of</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the</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ecological</a:t>
            </a:r>
            <a:r>
              <a:rPr lang="es-ES" sz="1200" b="1" dirty="0">
                <a:solidFill>
                  <a:srgbClr val="0DC38A"/>
                </a:solidFill>
                <a:latin typeface="Open Sans "/>
                <a:ea typeface="Open Sans Light" panose="020B0306030504020204" pitchFamily="34" charset="0"/>
                <a:cs typeface="Open Sans Light" panose="020B0306030504020204" pitchFamily="34" charset="0"/>
              </a:rPr>
              <a:t> and digital </a:t>
            </a:r>
            <a:r>
              <a:rPr lang="es-ES" sz="1200" b="1" dirty="0" err="1">
                <a:solidFill>
                  <a:srgbClr val="0DC38A"/>
                </a:solidFill>
                <a:latin typeface="Open Sans "/>
                <a:ea typeface="Open Sans Light" panose="020B0306030504020204" pitchFamily="34" charset="0"/>
                <a:cs typeface="Open Sans Light" panose="020B0306030504020204" pitchFamily="34" charset="0"/>
              </a:rPr>
              <a:t>transitions</a:t>
            </a:r>
            <a:r>
              <a:rPr lang="es-ES" sz="1200" b="1" dirty="0">
                <a:solidFill>
                  <a:srgbClr val="24475B"/>
                </a:solidFill>
                <a:latin typeface="Open Sans "/>
                <a:ea typeface="Open Sans Light" panose="020B0306030504020204" pitchFamily="34" charset="0"/>
                <a:cs typeface="Open Sans Light" panose="020B0306030504020204" pitchFamily="34" charset="0"/>
              </a:rPr>
              <a:t>.</a:t>
            </a:r>
          </a:p>
          <a:p>
            <a:pPr marL="342900" lvl="0" indent="-342900" algn="just">
              <a:lnSpc>
                <a:spcPct val="120000"/>
              </a:lnSpc>
              <a:spcAft>
                <a:spcPts val="600"/>
              </a:spcAft>
              <a:buAutoNum type="arabicPeriod"/>
              <a:tabLst>
                <a:tab pos="-1620520" algn="l"/>
                <a:tab pos="457200" algn="l"/>
              </a:tabLst>
            </a:pPr>
            <a:r>
              <a:rPr lang="es-ES" sz="1200" dirty="0" err="1">
                <a:solidFill>
                  <a:srgbClr val="24475B"/>
                </a:solidFill>
                <a:latin typeface="Open Sans "/>
                <a:ea typeface="Open Sans Light" panose="020B0306030504020204" pitchFamily="34" charset="0"/>
                <a:cs typeface="Open Sans Light" panose="020B0306030504020204" pitchFamily="34" charset="0"/>
              </a:rPr>
              <a:t>Implement</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b="1" dirty="0">
                <a:solidFill>
                  <a:srgbClr val="0DC38A"/>
                </a:solidFill>
                <a:latin typeface="Open Sans "/>
                <a:ea typeface="Open Sans Light" panose="020B0306030504020204" pitchFamily="34" charset="0"/>
                <a:cs typeface="Open Sans Light" panose="020B0306030504020204" pitchFamily="34" charset="0"/>
              </a:rPr>
              <a:t>rural </a:t>
            </a:r>
            <a:r>
              <a:rPr lang="es-ES" sz="1200" b="1" dirty="0" err="1">
                <a:solidFill>
                  <a:srgbClr val="0DC38A"/>
                </a:solidFill>
                <a:latin typeface="Open Sans "/>
                <a:ea typeface="Open Sans Light" panose="020B0306030504020204" pitchFamily="34" charset="0"/>
                <a:cs typeface="Open Sans Light" panose="020B0306030504020204" pitchFamily="34" charset="0"/>
              </a:rPr>
              <a:t>proofing</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dirty="0">
                <a:solidFill>
                  <a:srgbClr val="24475B"/>
                </a:solidFill>
                <a:latin typeface="Open Sans "/>
                <a:ea typeface="Open Sans Light" panose="020B0306030504020204" pitchFamily="34" charset="0"/>
                <a:cs typeface="Open Sans Light" panose="020B0306030504020204" pitchFamily="34" charset="0"/>
              </a:rPr>
              <a:t>as a </a:t>
            </a:r>
            <a:r>
              <a:rPr lang="es-ES" sz="1200" dirty="0" err="1">
                <a:solidFill>
                  <a:srgbClr val="24475B"/>
                </a:solidFill>
                <a:latin typeface="Open Sans "/>
                <a:ea typeface="Open Sans Light" panose="020B0306030504020204" pitchFamily="34" charset="0"/>
                <a:cs typeface="Open Sans Light" panose="020B0306030504020204" pitchFamily="34" charset="0"/>
              </a:rPr>
              <a:t>compulsory</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mechanism</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to</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design</a:t>
            </a:r>
            <a:r>
              <a:rPr lang="es-ES" sz="1200" dirty="0">
                <a:solidFill>
                  <a:srgbClr val="24475B"/>
                </a:solidFill>
                <a:latin typeface="Open Sans "/>
                <a:ea typeface="Open Sans Light" panose="020B0306030504020204" pitchFamily="34" charset="0"/>
                <a:cs typeface="Open Sans Light" panose="020B0306030504020204" pitchFamily="34" charset="0"/>
              </a:rPr>
              <a:t> and </a:t>
            </a:r>
            <a:r>
              <a:rPr lang="es-ES" sz="1200" dirty="0" err="1">
                <a:solidFill>
                  <a:srgbClr val="24475B"/>
                </a:solidFill>
                <a:latin typeface="Open Sans "/>
                <a:ea typeface="Open Sans Light" panose="020B0306030504020204" pitchFamily="34" charset="0"/>
                <a:cs typeface="Open Sans Light" panose="020B0306030504020204" pitchFamily="34" charset="0"/>
              </a:rPr>
              <a:t>assess</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public</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policies</a:t>
            </a:r>
            <a:r>
              <a:rPr lang="es-ES" sz="1200" dirty="0">
                <a:solidFill>
                  <a:srgbClr val="24475B"/>
                </a:solidFill>
                <a:latin typeface="Open Sans "/>
                <a:ea typeface="Open Sans Light" panose="020B0306030504020204" pitchFamily="34" charset="0"/>
                <a:cs typeface="Open Sans Light" panose="020B0306030504020204" pitchFamily="34" charset="0"/>
              </a:rPr>
              <a:t>.</a:t>
            </a:r>
          </a:p>
          <a:p>
            <a:pPr marL="342900" lvl="0" indent="-342900" algn="just">
              <a:lnSpc>
                <a:spcPct val="120000"/>
              </a:lnSpc>
              <a:spcAft>
                <a:spcPts val="600"/>
              </a:spcAft>
              <a:buAutoNum type="arabicPeriod"/>
              <a:tabLst>
                <a:tab pos="-1620520" algn="l"/>
                <a:tab pos="457200" algn="l"/>
              </a:tabLst>
            </a:pPr>
            <a:r>
              <a:rPr lang="es-ES" sz="1200" dirty="0" err="1">
                <a:solidFill>
                  <a:srgbClr val="24475B"/>
                </a:solidFill>
                <a:latin typeface="Open Sans "/>
                <a:ea typeface="Open Sans Light" panose="020B0306030504020204" pitchFamily="34" charset="0"/>
                <a:cs typeface="Open Sans Light" panose="020B0306030504020204" pitchFamily="34" charset="0"/>
              </a:rPr>
              <a:t>Based</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on</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the</a:t>
            </a:r>
            <a:r>
              <a:rPr lang="es-ES" sz="1200" dirty="0">
                <a:solidFill>
                  <a:srgbClr val="24475B"/>
                </a:solidFill>
                <a:latin typeface="Open Sans "/>
                <a:ea typeface="Open Sans Light" panose="020B0306030504020204" pitchFamily="34" charset="0"/>
                <a:cs typeface="Open Sans Light" panose="020B0306030504020204" pitchFamily="34" charset="0"/>
              </a:rPr>
              <a:t> territorial, social and </a:t>
            </a:r>
            <a:r>
              <a:rPr lang="es-ES" sz="1200" dirty="0" err="1">
                <a:solidFill>
                  <a:srgbClr val="24475B"/>
                </a:solidFill>
                <a:latin typeface="Open Sans "/>
                <a:ea typeface="Open Sans Light" panose="020B0306030504020204" pitchFamily="34" charset="0"/>
                <a:cs typeface="Open Sans Light" panose="020B0306030504020204" pitchFamily="34" charset="0"/>
              </a:rPr>
              <a:t>economic</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imbalances</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between</a:t>
            </a:r>
            <a:r>
              <a:rPr lang="es-ES" sz="1200" dirty="0">
                <a:solidFill>
                  <a:srgbClr val="24475B"/>
                </a:solidFill>
                <a:latin typeface="Open Sans "/>
                <a:ea typeface="Open Sans Light" panose="020B0306030504020204" pitchFamily="34" charset="0"/>
                <a:cs typeface="Open Sans Light" panose="020B0306030504020204" pitchFamily="34" charset="0"/>
              </a:rPr>
              <a:t> rural and </a:t>
            </a:r>
            <a:r>
              <a:rPr lang="es-ES" sz="1200" dirty="0" err="1">
                <a:solidFill>
                  <a:srgbClr val="24475B"/>
                </a:solidFill>
                <a:latin typeface="Open Sans "/>
                <a:ea typeface="Open Sans Light" panose="020B0306030504020204" pitchFamily="34" charset="0"/>
                <a:cs typeface="Open Sans Light" panose="020B0306030504020204" pitchFamily="34" charset="0"/>
              </a:rPr>
              <a:t>urban</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areas</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promote</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actions</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to</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structure</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the</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territory</a:t>
            </a:r>
            <a:r>
              <a:rPr lang="es-ES" sz="1200" b="1" dirty="0">
                <a:solidFill>
                  <a:srgbClr val="0DC38A"/>
                </a:solidFill>
                <a:latin typeface="Open Sans "/>
                <a:ea typeface="Open Sans Light" panose="020B0306030504020204" pitchFamily="34" charset="0"/>
                <a:cs typeface="Open Sans Light" panose="020B0306030504020204" pitchFamily="34" charset="0"/>
              </a:rPr>
              <a:t> at </a:t>
            </a:r>
            <a:r>
              <a:rPr lang="es-ES" sz="1200" b="1" dirty="0" err="1">
                <a:solidFill>
                  <a:srgbClr val="0DC38A"/>
                </a:solidFill>
                <a:latin typeface="Open Sans "/>
                <a:ea typeface="Open Sans Light" panose="020B0306030504020204" pitchFamily="34" charset="0"/>
                <a:cs typeface="Open Sans Light" panose="020B0306030504020204" pitchFamily="34" charset="0"/>
              </a:rPr>
              <a:t>European</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level</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to</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face</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demographic</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changes</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to</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generate</a:t>
            </a:r>
            <a:r>
              <a:rPr lang="es-ES" sz="1200" b="1" dirty="0">
                <a:solidFill>
                  <a:srgbClr val="0DC38A"/>
                </a:solidFill>
                <a:latin typeface="Open Sans "/>
                <a:ea typeface="Open Sans Light" panose="020B0306030504020204" pitchFamily="34" charset="0"/>
                <a:cs typeface="Open Sans Light" panose="020B0306030504020204" pitchFamily="34" charset="0"/>
              </a:rPr>
              <a:t> more </a:t>
            </a:r>
            <a:r>
              <a:rPr lang="es-ES" sz="1200" b="1" dirty="0" err="1">
                <a:solidFill>
                  <a:srgbClr val="0DC38A"/>
                </a:solidFill>
                <a:latin typeface="Open Sans "/>
                <a:ea typeface="Open Sans Light" panose="020B0306030504020204" pitchFamily="34" charset="0"/>
                <a:cs typeface="Open Sans Light" panose="020B0306030504020204" pitchFamily="34" charset="0"/>
              </a:rPr>
              <a:t>opportunities</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for</a:t>
            </a:r>
            <a:r>
              <a:rPr lang="es-ES" sz="1200" b="1" dirty="0">
                <a:solidFill>
                  <a:srgbClr val="0DC38A"/>
                </a:solidFill>
                <a:latin typeface="Open Sans "/>
                <a:ea typeface="Open Sans Light" panose="020B0306030504020204" pitchFamily="34" charset="0"/>
                <a:cs typeface="Open Sans Light" panose="020B0306030504020204" pitchFamily="34" charset="0"/>
              </a:rPr>
              <a:t> rural </a:t>
            </a:r>
            <a:r>
              <a:rPr lang="es-ES" sz="1200" b="1" dirty="0" err="1">
                <a:solidFill>
                  <a:srgbClr val="0DC38A"/>
                </a:solidFill>
                <a:latin typeface="Open Sans "/>
                <a:ea typeface="Open Sans Light" panose="020B0306030504020204" pitchFamily="34" charset="0"/>
                <a:cs typeface="Open Sans Light" panose="020B0306030504020204" pitchFamily="34" charset="0"/>
              </a:rPr>
              <a:t>areas</a:t>
            </a:r>
            <a:r>
              <a:rPr lang="es-ES" sz="1200" b="1" dirty="0">
                <a:solidFill>
                  <a:srgbClr val="0DC38A"/>
                </a:solidFill>
                <a:latin typeface="Open Sans "/>
                <a:ea typeface="Open Sans Light" panose="020B0306030504020204" pitchFamily="34" charset="0"/>
                <a:cs typeface="Open Sans Light" panose="020B0306030504020204" pitchFamily="34" charset="0"/>
              </a:rPr>
              <a:t> and </a:t>
            </a:r>
            <a:r>
              <a:rPr lang="es-ES" sz="1200" b="1" dirty="0" err="1">
                <a:solidFill>
                  <a:srgbClr val="0DC38A"/>
                </a:solidFill>
                <a:latin typeface="Open Sans "/>
                <a:ea typeface="Open Sans Light" panose="020B0306030504020204" pitchFamily="34" charset="0"/>
                <a:cs typeface="Open Sans Light" panose="020B0306030504020204" pitchFamily="34" charset="0"/>
              </a:rPr>
              <a:t>regions</a:t>
            </a:r>
            <a:r>
              <a:rPr lang="es-ES" sz="1200" b="1" dirty="0">
                <a:solidFill>
                  <a:srgbClr val="0DC38A"/>
                </a:solidFill>
                <a:latin typeface="Open Sans "/>
                <a:ea typeface="Open Sans Light" panose="020B0306030504020204" pitchFamily="34" charset="0"/>
                <a:cs typeface="Open Sans Light" panose="020B0306030504020204" pitchFamily="34" charset="0"/>
              </a:rPr>
              <a:t> in </a:t>
            </a:r>
            <a:r>
              <a:rPr lang="es-ES" sz="1200" b="1" dirty="0" err="1">
                <a:solidFill>
                  <a:srgbClr val="0DC38A"/>
                </a:solidFill>
                <a:latin typeface="Open Sans "/>
                <a:ea typeface="Open Sans Light" panose="020B0306030504020204" pitchFamily="34" charset="0"/>
                <a:cs typeface="Open Sans Light" panose="020B0306030504020204" pitchFamily="34" charset="0"/>
              </a:rPr>
              <a:t>demographic</a:t>
            </a:r>
            <a:r>
              <a:rPr lang="es-ES" sz="1200" b="1" dirty="0">
                <a:solidFill>
                  <a:srgbClr val="0DC38A"/>
                </a:solidFill>
                <a:latin typeface="Open Sans "/>
                <a:ea typeface="Open Sans Light" panose="020B0306030504020204" pitchFamily="34" charset="0"/>
                <a:cs typeface="Open Sans Light" panose="020B0306030504020204" pitchFamily="34" charset="0"/>
              </a:rPr>
              <a:t> decline, as </a:t>
            </a:r>
            <a:r>
              <a:rPr lang="es-ES" sz="1200" b="1" dirty="0" err="1">
                <a:solidFill>
                  <a:srgbClr val="0DC38A"/>
                </a:solidFill>
                <a:latin typeface="Open Sans "/>
                <a:ea typeface="Open Sans Light" panose="020B0306030504020204" pitchFamily="34" charset="0"/>
                <a:cs typeface="Open Sans Light" panose="020B0306030504020204" pitchFamily="34" charset="0"/>
              </a:rPr>
              <a:t>well</a:t>
            </a:r>
            <a:r>
              <a:rPr lang="es-ES" sz="1200" b="1" dirty="0">
                <a:solidFill>
                  <a:srgbClr val="0DC38A"/>
                </a:solidFill>
                <a:latin typeface="Open Sans "/>
                <a:ea typeface="Open Sans Light" panose="020B0306030504020204" pitchFamily="34" charset="0"/>
                <a:cs typeface="Open Sans Light" panose="020B0306030504020204" pitchFamily="34" charset="0"/>
              </a:rPr>
              <a:t> as </a:t>
            </a:r>
            <a:r>
              <a:rPr lang="es-ES" sz="1200" b="1" dirty="0" err="1">
                <a:solidFill>
                  <a:srgbClr val="0DC38A"/>
                </a:solidFill>
                <a:latin typeface="Open Sans "/>
                <a:ea typeface="Open Sans Light" panose="020B0306030504020204" pitchFamily="34" charset="0"/>
                <a:cs typeface="Open Sans Light" panose="020B0306030504020204" pitchFamily="34" charset="0"/>
              </a:rPr>
              <a:t>guarantee</a:t>
            </a:r>
            <a:r>
              <a:rPr lang="es-ES" sz="1200" b="1" dirty="0">
                <a:solidFill>
                  <a:srgbClr val="0DC38A"/>
                </a:solidFill>
                <a:latin typeface="Open Sans "/>
                <a:ea typeface="Open Sans Light" panose="020B0306030504020204" pitchFamily="34" charset="0"/>
                <a:cs typeface="Open Sans Light" panose="020B0306030504020204" pitchFamily="34" charset="0"/>
              </a:rPr>
              <a:t> social </a:t>
            </a:r>
            <a:r>
              <a:rPr lang="es-ES" sz="1200" b="1" dirty="0" err="1">
                <a:solidFill>
                  <a:srgbClr val="0DC38A"/>
                </a:solidFill>
                <a:latin typeface="Open Sans "/>
                <a:ea typeface="Open Sans Light" panose="020B0306030504020204" pitchFamily="34" charset="0"/>
                <a:cs typeface="Open Sans Light" panose="020B0306030504020204" pitchFamily="34" charset="0"/>
              </a:rPr>
              <a:t>inclusion</a:t>
            </a:r>
            <a:r>
              <a:rPr lang="es-ES" sz="1200" b="1" dirty="0">
                <a:solidFill>
                  <a:srgbClr val="0DC38A"/>
                </a:solidFill>
                <a:latin typeface="Open Sans "/>
                <a:ea typeface="Open Sans Light" panose="020B0306030504020204" pitchFamily="34" charset="0"/>
                <a:cs typeface="Open Sans Light" panose="020B0306030504020204" pitchFamily="34" charset="0"/>
              </a:rPr>
              <a:t>.</a:t>
            </a:r>
          </a:p>
          <a:p>
            <a:pPr marL="342900" indent="-342900" algn="just">
              <a:lnSpc>
                <a:spcPct val="120000"/>
              </a:lnSpc>
              <a:spcAft>
                <a:spcPts val="600"/>
              </a:spcAft>
              <a:buFontTx/>
              <a:buAutoNum type="arabicPeriod"/>
              <a:tabLst>
                <a:tab pos="-1620520" algn="l"/>
                <a:tab pos="457200" algn="l"/>
              </a:tabLst>
            </a:pPr>
            <a:r>
              <a:rPr lang="es-ES" sz="1200" dirty="0" err="1">
                <a:solidFill>
                  <a:srgbClr val="24475B"/>
                </a:solidFill>
                <a:latin typeface="Open Sans "/>
                <a:ea typeface="Open Sans Light" panose="020B0306030504020204" pitchFamily="34" charset="0"/>
                <a:cs typeface="Open Sans Light" panose="020B0306030504020204" pitchFamily="34" charset="0"/>
              </a:rPr>
              <a:t>Promote</a:t>
            </a:r>
            <a:r>
              <a:rPr lang="es-ES" sz="1200" dirty="0">
                <a:solidFill>
                  <a:srgbClr val="24475B"/>
                </a:solidFill>
                <a:latin typeface="Open Sans "/>
                <a:ea typeface="Open Sans Light" panose="020B0306030504020204" pitchFamily="34" charset="0"/>
                <a:cs typeface="Open Sans Light" panose="020B0306030504020204" pitchFamily="34" charset="0"/>
              </a:rPr>
              <a:t> and </a:t>
            </a:r>
            <a:r>
              <a:rPr lang="es-ES" sz="1200" dirty="0" err="1">
                <a:solidFill>
                  <a:srgbClr val="24475B"/>
                </a:solidFill>
                <a:latin typeface="Open Sans "/>
                <a:ea typeface="Open Sans Light" panose="020B0306030504020204" pitchFamily="34" charset="0"/>
                <a:cs typeface="Open Sans Light" panose="020B0306030504020204" pitchFamily="34" charset="0"/>
              </a:rPr>
              <a:t>develop</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public</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policies</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for</a:t>
            </a:r>
            <a:r>
              <a:rPr lang="es-ES" sz="1200" dirty="0">
                <a:solidFill>
                  <a:srgbClr val="24475B"/>
                </a:solidFill>
                <a:latin typeface="Open Sans "/>
                <a:ea typeface="Open Sans Light" panose="020B0306030504020204" pitchFamily="34" charset="0"/>
                <a:cs typeface="Open Sans Light" panose="020B0306030504020204" pitchFamily="34" charset="0"/>
              </a:rPr>
              <a:t> socio-territorial </a:t>
            </a:r>
            <a:r>
              <a:rPr lang="es-ES" sz="1200" dirty="0" err="1">
                <a:solidFill>
                  <a:srgbClr val="24475B"/>
                </a:solidFill>
                <a:latin typeface="Open Sans "/>
                <a:ea typeface="Open Sans Light" panose="020B0306030504020204" pitchFamily="34" charset="0"/>
                <a:cs typeface="Open Sans Light" panose="020B0306030504020204" pitchFamily="34" charset="0"/>
              </a:rPr>
              <a:t>cohesion</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complementing</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traditional</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sectoral</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policies</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providing</a:t>
            </a:r>
            <a:r>
              <a:rPr lang="es-ES" sz="1200" dirty="0">
                <a:solidFill>
                  <a:srgbClr val="24475B"/>
                </a:solidFill>
                <a:latin typeface="Open Sans "/>
                <a:ea typeface="Open Sans Light" panose="020B0306030504020204" pitchFamily="34" charset="0"/>
                <a:cs typeface="Open Sans Light" panose="020B0306030504020204" pitchFamily="34" charset="0"/>
              </a:rPr>
              <a:t> a  </a:t>
            </a:r>
            <a:r>
              <a:rPr lang="es-ES" sz="1200" b="1" dirty="0">
                <a:solidFill>
                  <a:srgbClr val="0DC38A"/>
                </a:solidFill>
                <a:latin typeface="Open Sans "/>
                <a:ea typeface="Open Sans Light" panose="020B0306030504020204" pitchFamily="34" charset="0"/>
                <a:cs typeface="Open Sans Light" panose="020B0306030504020204" pitchFamily="34" charset="0"/>
              </a:rPr>
              <a:t>transversal </a:t>
            </a:r>
            <a:r>
              <a:rPr lang="es-ES" sz="1200" b="1" dirty="0" err="1">
                <a:solidFill>
                  <a:srgbClr val="0DC38A"/>
                </a:solidFill>
                <a:latin typeface="Open Sans "/>
                <a:ea typeface="Open Sans Light" panose="020B0306030504020204" pitchFamily="34" charset="0"/>
                <a:cs typeface="Open Sans Light" panose="020B0306030504020204" pitchFamily="34" charset="0"/>
              </a:rPr>
              <a:t>vision</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These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policies</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must</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constitute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the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b="1" dirty="0">
                <a:solidFill>
                  <a:srgbClr val="0DC38A"/>
                </a:solidFill>
                <a:latin typeface="Open Sans "/>
                <a:ea typeface="Open Sans Light" panose="020B0306030504020204" pitchFamily="34" charset="0"/>
                <a:cs typeface="Open Sans Light" panose="020B0306030504020204" pitchFamily="34" charset="0"/>
              </a:rPr>
              <a:t>pillar</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on</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which</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the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political</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regulatory</a:t>
            </a:r>
            <a:r>
              <a:rPr lang="es-ES" sz="1200" dirty="0">
                <a:solidFill>
                  <a:srgbClr val="24475B"/>
                </a:solidFill>
                <a:latin typeface="Open Sans "/>
                <a:ea typeface="Open Sans Light" panose="020B0306030504020204" pitchFamily="34" charset="0"/>
                <a:cs typeface="Open Sans Light" panose="020B0306030504020204" pitchFamily="34" charset="0"/>
              </a:rPr>
              <a:t> and </a:t>
            </a:r>
            <a:r>
              <a:rPr lang="es-ES" sz="1200" dirty="0" err="1">
                <a:solidFill>
                  <a:srgbClr val="24475B"/>
                </a:solidFill>
                <a:latin typeface="Open Sans "/>
                <a:ea typeface="Open Sans Light" panose="020B0306030504020204" pitchFamily="34" charset="0"/>
                <a:cs typeface="Open Sans Light" panose="020B0306030504020204" pitchFamily="34" charset="0"/>
              </a:rPr>
              <a:t>budgetary</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framework</a:t>
            </a:r>
            <a:r>
              <a:rPr lang="es-ES" sz="1200" dirty="0">
                <a:solidFill>
                  <a:srgbClr val="24475B"/>
                </a:solidFill>
                <a:latin typeface="Open Sans "/>
                <a:ea typeface="Open Sans Light" panose="020B0306030504020204" pitchFamily="34" charset="0"/>
                <a:cs typeface="Open Sans Light" panose="020B0306030504020204" pitchFamily="34" charset="0"/>
              </a:rPr>
              <a:t> and </a:t>
            </a:r>
            <a:r>
              <a:rPr lang="es-ES" sz="1200" dirty="0" err="1">
                <a:solidFill>
                  <a:srgbClr val="24475B"/>
                </a:solidFill>
                <a:latin typeface="Open Sans "/>
                <a:ea typeface="Open Sans Light" panose="020B0306030504020204" pitchFamily="34" charset="0"/>
                <a:cs typeface="Open Sans Light" panose="020B0306030504020204" pitchFamily="34" charset="0"/>
              </a:rPr>
              <a:t>actions</a:t>
            </a:r>
            <a:r>
              <a:rPr lang="es-ES" sz="1200" dirty="0">
                <a:solidFill>
                  <a:srgbClr val="24475B"/>
                </a:solidFill>
                <a:latin typeface="Open Sans "/>
                <a:ea typeface="Open Sans Light" panose="020B0306030504020204" pitchFamily="34" charset="0"/>
                <a:cs typeface="Open Sans Light" panose="020B0306030504020204" pitchFamily="34" charset="0"/>
              </a:rPr>
              <a:t> are </a:t>
            </a:r>
            <a:r>
              <a:rPr lang="es-ES" sz="1200" dirty="0" err="1">
                <a:solidFill>
                  <a:srgbClr val="24475B"/>
                </a:solidFill>
                <a:latin typeface="Open Sans "/>
                <a:ea typeface="Open Sans Light" panose="020B0306030504020204" pitchFamily="34" charset="0"/>
                <a:cs typeface="Open Sans Light" panose="020B0306030504020204" pitchFamily="34" charset="0"/>
              </a:rPr>
              <a:t>based</a:t>
            </a:r>
            <a:r>
              <a:rPr lang="es-ES" sz="1200" dirty="0">
                <a:solidFill>
                  <a:srgbClr val="24475B"/>
                </a:solidFill>
                <a:latin typeface="Open Sans "/>
                <a:ea typeface="Open Sans Light" panose="020B0306030504020204" pitchFamily="34" charset="0"/>
                <a:cs typeface="Open Sans Light" panose="020B0306030504020204" pitchFamily="34" charset="0"/>
              </a:rPr>
              <a:t> in favor </a:t>
            </a:r>
            <a:r>
              <a:rPr lang="es-ES" sz="1200" dirty="0" err="1">
                <a:solidFill>
                  <a:srgbClr val="24475B"/>
                </a:solidFill>
                <a:latin typeface="Open Sans "/>
                <a:ea typeface="Open Sans Light" panose="020B0306030504020204" pitchFamily="34" charset="0"/>
                <a:cs typeface="Open Sans Light" panose="020B0306030504020204" pitchFamily="34" charset="0"/>
              </a:rPr>
              <a:t>of</a:t>
            </a:r>
            <a:r>
              <a:rPr lang="es-ES" sz="1200" dirty="0">
                <a:solidFill>
                  <a:srgbClr val="24475B"/>
                </a:solidFill>
                <a:latin typeface="Open Sans "/>
                <a:ea typeface="Open Sans Light" panose="020B0306030504020204" pitchFamily="34" charset="0"/>
                <a:cs typeface="Open Sans Light" panose="020B0306030504020204" pitchFamily="34" charset="0"/>
              </a:rPr>
              <a:t> territorial balance and </a:t>
            </a:r>
            <a:r>
              <a:rPr lang="es-ES" sz="1200" dirty="0" err="1">
                <a:solidFill>
                  <a:srgbClr val="24475B"/>
                </a:solidFill>
                <a:latin typeface="Open Sans "/>
                <a:ea typeface="Open Sans Light" panose="020B0306030504020204" pitchFamily="34" charset="0"/>
                <a:cs typeface="Open Sans Light" panose="020B0306030504020204" pitchFamily="34" charset="0"/>
              </a:rPr>
              <a:t>ensuring</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the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b="1" dirty="0">
                <a:solidFill>
                  <a:srgbClr val="0DC38A"/>
                </a:solidFill>
                <a:latin typeface="Open Sans "/>
                <a:ea typeface="Open Sans Light" panose="020B0306030504020204" pitchFamily="34" charset="0"/>
                <a:cs typeface="Open Sans Light" panose="020B0306030504020204" pitchFamily="34" charset="0"/>
              </a:rPr>
              <a:t>full </a:t>
            </a:r>
            <a:r>
              <a:rPr lang="es-ES" sz="1200" b="1" dirty="0" err="1">
                <a:solidFill>
                  <a:srgbClr val="0DC38A"/>
                </a:solidFill>
                <a:latin typeface="Open Sans "/>
                <a:ea typeface="Open Sans Light" panose="020B0306030504020204" pitchFamily="34" charset="0"/>
                <a:cs typeface="Open Sans Light" panose="020B0306030504020204" pitchFamily="34" charset="0"/>
              </a:rPr>
              <a:t>effectiveness</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of</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the</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rights</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of</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citizens</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to</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dirty="0" err="1">
                <a:solidFill>
                  <a:srgbClr val="24475B"/>
                </a:solidFill>
                <a:latin typeface="Open Sans "/>
                <a:ea typeface="Open Sans Light" panose="020B0306030504020204" pitchFamily="34" charset="0"/>
                <a:cs typeface="Open Sans Light" panose="020B0306030504020204" pitchFamily="34" charset="0"/>
              </a:rPr>
              <a:t>generate</a:t>
            </a:r>
            <a:r>
              <a:rPr lang="es-ES" sz="1200" dirty="0">
                <a:solidFill>
                  <a:srgbClr val="24475B"/>
                </a:solidFill>
                <a:latin typeface="Open Sans "/>
                <a:ea typeface="Open Sans Light" panose="020B0306030504020204" pitchFamily="34" charset="0"/>
                <a:cs typeface="Open Sans Light" panose="020B0306030504020204" pitchFamily="34" charset="0"/>
              </a:rPr>
              <a:t> </a:t>
            </a:r>
            <a:r>
              <a:rPr lang="es-ES" sz="1200" b="1" dirty="0">
                <a:solidFill>
                  <a:srgbClr val="0DC38A"/>
                </a:solidFill>
                <a:latin typeface="Open Sans "/>
                <a:ea typeface="Open Sans Light" panose="020B0306030504020204" pitchFamily="34" charset="0"/>
                <a:cs typeface="Open Sans Light" panose="020B0306030504020204" pitchFamily="34" charset="0"/>
              </a:rPr>
              <a:t>active,  inclusive and </a:t>
            </a:r>
            <a:r>
              <a:rPr lang="es-ES" sz="1200" b="1" dirty="0" err="1">
                <a:solidFill>
                  <a:srgbClr val="0DC38A"/>
                </a:solidFill>
                <a:latin typeface="Open Sans "/>
                <a:ea typeface="Open Sans Light" panose="020B0306030504020204" pitchFamily="34" charset="0"/>
                <a:cs typeface="Open Sans Light" panose="020B0306030504020204" pitchFamily="34" charset="0"/>
              </a:rPr>
              <a:t>functional</a:t>
            </a:r>
            <a:r>
              <a:rPr lang="es-ES" sz="1200" b="1" dirty="0">
                <a:solidFill>
                  <a:srgbClr val="0DC38A"/>
                </a:solidFill>
                <a:latin typeface="Open Sans "/>
                <a:ea typeface="Open Sans Light" panose="020B0306030504020204" pitchFamily="34" charset="0"/>
                <a:cs typeface="Open Sans Light" panose="020B0306030504020204" pitchFamily="34" charset="0"/>
              </a:rPr>
              <a:t> </a:t>
            </a:r>
            <a:r>
              <a:rPr lang="es-ES" sz="1200" b="1" dirty="0" err="1">
                <a:solidFill>
                  <a:srgbClr val="0DC38A"/>
                </a:solidFill>
                <a:latin typeface="Open Sans "/>
                <a:ea typeface="Open Sans Light" panose="020B0306030504020204" pitchFamily="34" charset="0"/>
                <a:cs typeface="Open Sans Light" panose="020B0306030504020204" pitchFamily="34" charset="0"/>
              </a:rPr>
              <a:t>territories</a:t>
            </a:r>
            <a:r>
              <a:rPr lang="es-ES" sz="1200" b="1" dirty="0">
                <a:solidFill>
                  <a:srgbClr val="0DC38A"/>
                </a:solidFill>
                <a:latin typeface="Open Sans "/>
                <a:ea typeface="Open Sans Light" panose="020B0306030504020204" pitchFamily="34" charset="0"/>
                <a:cs typeface="Open Sans Light" panose="020B0306030504020204" pitchFamily="34" charset="0"/>
              </a:rPr>
              <a:t>.</a:t>
            </a:r>
            <a:endParaRPr lang="es-ES" sz="1200" b="1" dirty="0">
              <a:solidFill>
                <a:srgbClr val="24475B"/>
              </a:solidFill>
              <a:latin typeface="Open Sans "/>
              <a:ea typeface="Open Sans Light" panose="020B0306030504020204" pitchFamily="34" charset="0"/>
              <a:cs typeface="Open Sans Light" panose="020B0306030504020204" pitchFamily="34" charset="0"/>
            </a:endParaRPr>
          </a:p>
        </p:txBody>
      </p:sp>
      <p:sp>
        <p:nvSpPr>
          <p:cNvPr id="17" name="Rectángulo 16">
            <a:extLst>
              <a:ext uri="{FF2B5EF4-FFF2-40B4-BE49-F238E27FC236}">
                <a16:creationId xmlns:a16="http://schemas.microsoft.com/office/drawing/2014/main" id="{C3DD2130-9AA3-DB84-A295-4233971E8C42}"/>
              </a:ext>
            </a:extLst>
          </p:cNvPr>
          <p:cNvSpPr/>
          <p:nvPr/>
        </p:nvSpPr>
        <p:spPr>
          <a:xfrm>
            <a:off x="348373" y="136359"/>
            <a:ext cx="5801235" cy="627470"/>
          </a:xfrm>
          <a:prstGeom prst="rect">
            <a:avLst/>
          </a:prstGeom>
          <a:solidFill>
            <a:srgbClr val="B7E9D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5ADCD0B9-067B-6C23-0850-E3FEC9703B61}"/>
              </a:ext>
            </a:extLst>
          </p:cNvPr>
          <p:cNvSpPr txBox="1"/>
          <p:nvPr/>
        </p:nvSpPr>
        <p:spPr>
          <a:xfrm>
            <a:off x="-537255" y="186549"/>
            <a:ext cx="5916100" cy="523220"/>
          </a:xfrm>
          <a:prstGeom prst="rect">
            <a:avLst/>
          </a:prstGeom>
          <a:noFill/>
        </p:spPr>
        <p:txBody>
          <a:bodyPr wrap="square">
            <a:spAutoFit/>
          </a:bodyPr>
          <a:lstStyle/>
          <a:p>
            <a:pPr algn="ctr"/>
            <a:r>
              <a:rPr lang="es-ES" sz="2800" b="1" dirty="0" err="1">
                <a:solidFill>
                  <a:srgbClr val="24475B"/>
                </a:solidFill>
                <a:latin typeface="+mj-lt"/>
                <a:ea typeface="Open Sans SemiBold" panose="020B0706030804020204" pitchFamily="34" charset="0"/>
                <a:cs typeface="Open Sans SemiBold" panose="020B0706030804020204" pitchFamily="34" charset="0"/>
              </a:rPr>
              <a:t>Spanish</a:t>
            </a:r>
            <a:r>
              <a:rPr lang="es-ES" sz="2800" b="1" dirty="0">
                <a:solidFill>
                  <a:srgbClr val="24475B"/>
                </a:solidFill>
                <a:latin typeface="+mj-lt"/>
                <a:ea typeface="Open Sans SemiBold" panose="020B0706030804020204" pitchFamily="34" charset="0"/>
                <a:cs typeface="Open Sans SemiBold" panose="020B0706030804020204" pitchFamily="34" charset="0"/>
              </a:rPr>
              <a:t> </a:t>
            </a:r>
            <a:r>
              <a:rPr lang="es-ES" sz="2800" b="1" dirty="0" err="1">
                <a:solidFill>
                  <a:srgbClr val="24475B"/>
                </a:solidFill>
                <a:latin typeface="+mj-lt"/>
                <a:ea typeface="Open Sans SemiBold" panose="020B0706030804020204" pitchFamily="34" charset="0"/>
                <a:cs typeface="Open Sans SemiBold" panose="020B0706030804020204" pitchFamily="34" charset="0"/>
              </a:rPr>
              <a:t>Presidency</a:t>
            </a:r>
            <a:r>
              <a:rPr lang="es-ES" sz="2800" b="1" dirty="0">
                <a:solidFill>
                  <a:srgbClr val="24475B"/>
                </a:solidFill>
                <a:latin typeface="+mj-lt"/>
                <a:ea typeface="Open Sans SemiBold" panose="020B0706030804020204" pitchFamily="34" charset="0"/>
                <a:cs typeface="Open Sans SemiBold" panose="020B0706030804020204" pitchFamily="34" charset="0"/>
              </a:rPr>
              <a:t> EU</a:t>
            </a:r>
          </a:p>
        </p:txBody>
      </p:sp>
      <p:sp>
        <p:nvSpPr>
          <p:cNvPr id="25" name="Rectángulo: esquinas redondeadas 24">
            <a:extLst>
              <a:ext uri="{FF2B5EF4-FFF2-40B4-BE49-F238E27FC236}">
                <a16:creationId xmlns:a16="http://schemas.microsoft.com/office/drawing/2014/main" id="{23E577DD-2CAA-0B09-3704-720A7FEB2D83}"/>
              </a:ext>
            </a:extLst>
          </p:cNvPr>
          <p:cNvSpPr/>
          <p:nvPr/>
        </p:nvSpPr>
        <p:spPr>
          <a:xfrm>
            <a:off x="662546" y="4842658"/>
            <a:ext cx="10651748" cy="1832983"/>
          </a:xfrm>
          <a:prstGeom prst="roundRect">
            <a:avLst>
              <a:gd name="adj" fmla="val 33408"/>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50000"/>
              </a:lnSpc>
              <a:buFont typeface="+mj-lt"/>
              <a:buAutoNum type="arabicPeriod"/>
            </a:pPr>
            <a:r>
              <a:rPr lang="es-ES" sz="1200" dirty="0" err="1">
                <a:solidFill>
                  <a:srgbClr val="24475B"/>
                </a:solidFill>
                <a:latin typeface="+mj-lt"/>
                <a:ea typeface="Open Sans Light" panose="020B0306030504020204" pitchFamily="34" charset="0"/>
                <a:cs typeface="Open Sans Light" panose="020B0306030504020204" pitchFamily="34" charset="0"/>
              </a:rPr>
              <a:t>Promotion</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of</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the</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b="1" dirty="0" err="1">
                <a:solidFill>
                  <a:srgbClr val="0DC38A"/>
                </a:solidFill>
                <a:latin typeface="+mj-lt"/>
                <a:ea typeface="Open Sans Light" panose="020B0306030504020204" pitchFamily="34" charset="0"/>
                <a:cs typeface="Open Sans Light" panose="020B0306030504020204" pitchFamily="34" charset="0"/>
              </a:rPr>
              <a:t>urban</a:t>
            </a:r>
            <a:r>
              <a:rPr lang="es-ES" sz="1200" b="1" dirty="0">
                <a:solidFill>
                  <a:srgbClr val="0DC38A"/>
                </a:solidFill>
                <a:latin typeface="+mj-lt"/>
                <a:ea typeface="Open Sans Light" panose="020B0306030504020204" pitchFamily="34" charset="0"/>
                <a:cs typeface="Open Sans Light" panose="020B0306030504020204" pitchFamily="34" charset="0"/>
              </a:rPr>
              <a:t>-rural link </a:t>
            </a:r>
            <a:r>
              <a:rPr lang="es-ES" sz="1200" dirty="0">
                <a:solidFill>
                  <a:srgbClr val="24475B"/>
                </a:solidFill>
                <a:latin typeface="+mj-lt"/>
                <a:ea typeface="Open Sans Light" panose="020B0306030504020204" pitchFamily="34" charset="0"/>
                <a:cs typeface="Open Sans Light" panose="020B0306030504020204" pitchFamily="34" charset="0"/>
              </a:rPr>
              <a:t> and </a:t>
            </a:r>
            <a:r>
              <a:rPr lang="es-ES" sz="1200" b="1" dirty="0" err="1">
                <a:solidFill>
                  <a:srgbClr val="0DC38A"/>
                </a:solidFill>
                <a:latin typeface="+mj-lt"/>
                <a:ea typeface="Open Sans Light" panose="020B0306030504020204" pitchFamily="34" charset="0"/>
                <a:cs typeface="Open Sans Light" panose="020B0306030504020204" pitchFamily="34" charset="0"/>
              </a:rPr>
              <a:t>functional</a:t>
            </a:r>
            <a:r>
              <a:rPr lang="es-ES" sz="1200" b="1" dirty="0">
                <a:solidFill>
                  <a:srgbClr val="0DC38A"/>
                </a:solidFill>
                <a:latin typeface="+mj-lt"/>
                <a:ea typeface="Open Sans Light" panose="020B0306030504020204" pitchFamily="34" charset="0"/>
                <a:cs typeface="Open Sans Light" panose="020B0306030504020204" pitchFamily="34" charset="0"/>
              </a:rPr>
              <a:t> </a:t>
            </a:r>
            <a:r>
              <a:rPr lang="es-ES" sz="1200" b="1" dirty="0" err="1">
                <a:solidFill>
                  <a:srgbClr val="0DC38A"/>
                </a:solidFill>
                <a:latin typeface="+mj-lt"/>
                <a:ea typeface="Open Sans Light" panose="020B0306030504020204" pitchFamily="34" charset="0"/>
                <a:cs typeface="Open Sans Light" panose="020B0306030504020204" pitchFamily="34" charset="0"/>
              </a:rPr>
              <a:t>approach</a:t>
            </a:r>
            <a:r>
              <a:rPr lang="es-ES" sz="1200" b="1" dirty="0">
                <a:solidFill>
                  <a:srgbClr val="0DC38A"/>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to</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the</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integrated</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development</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of</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territories</a:t>
            </a:r>
            <a:r>
              <a:rPr lang="es-ES" sz="1200" dirty="0">
                <a:solidFill>
                  <a:srgbClr val="24475B"/>
                </a:solidFill>
                <a:latin typeface="+mj-lt"/>
                <a:ea typeface="Open Sans Light" panose="020B0306030504020204" pitchFamily="34" charset="0"/>
                <a:cs typeface="Open Sans Light" panose="020B0306030504020204" pitchFamily="34" charset="0"/>
              </a:rPr>
              <a:t>.</a:t>
            </a:r>
          </a:p>
          <a:p>
            <a:pPr marL="228600" indent="-228600">
              <a:lnSpc>
                <a:spcPct val="150000"/>
              </a:lnSpc>
              <a:buFont typeface="+mj-lt"/>
              <a:buAutoNum type="arabicPeriod"/>
            </a:pPr>
            <a:r>
              <a:rPr lang="es-ES" sz="1200" dirty="0" err="1">
                <a:solidFill>
                  <a:schemeClr val="accent3">
                    <a:lumMod val="50000"/>
                  </a:schemeClr>
                </a:solidFill>
                <a:latin typeface="+mj-lt"/>
                <a:ea typeface="Open Sans Light" panose="020B0306030504020204" pitchFamily="34" charset="0"/>
                <a:cs typeface="Open Sans Light" panose="020B0306030504020204" pitchFamily="34" charset="0"/>
              </a:rPr>
              <a:t>Strengthened</a:t>
            </a:r>
            <a:r>
              <a:rPr lang="es-ES" sz="1200" dirty="0">
                <a:solidFill>
                  <a:schemeClr val="accent3">
                    <a:lumMod val="50000"/>
                  </a:schemeClr>
                </a:solidFill>
                <a:latin typeface="+mj-lt"/>
                <a:ea typeface="Open Sans Light" panose="020B0306030504020204" pitchFamily="34" charset="0"/>
                <a:cs typeface="Open Sans Light" panose="020B0306030504020204" pitchFamily="34" charset="0"/>
              </a:rPr>
              <a:t> </a:t>
            </a:r>
            <a:r>
              <a:rPr lang="en-GB" sz="1200" b="1" dirty="0">
                <a:solidFill>
                  <a:srgbClr val="0DC38A"/>
                </a:solidFill>
                <a:latin typeface="+mj-lt"/>
                <a:ea typeface="Open Sans Light" panose="020B0306030504020204" pitchFamily="34" charset="0"/>
                <a:cs typeface="Open Sans Light" panose="020B0306030504020204" pitchFamily="34" charset="0"/>
              </a:rPr>
              <a:t>governance and institutional consolidation </a:t>
            </a:r>
            <a:r>
              <a:rPr lang="en-GB" sz="1200" dirty="0">
                <a:solidFill>
                  <a:srgbClr val="24475B"/>
                </a:solidFill>
                <a:latin typeface="+mj-lt"/>
                <a:ea typeface="Open Sans Light" panose="020B0306030504020204" pitchFamily="34" charset="0"/>
                <a:cs typeface="Open Sans Light" panose="020B0306030504020204" pitchFamily="34" charset="0"/>
              </a:rPr>
              <a:t>of the </a:t>
            </a:r>
            <a:r>
              <a:rPr lang="en-GB" sz="1200" b="1" dirty="0">
                <a:solidFill>
                  <a:srgbClr val="0DC38A"/>
                </a:solidFill>
                <a:latin typeface="+mj-lt"/>
                <a:ea typeface="Open Sans Light" panose="020B0306030504020204" pitchFamily="34" charset="0"/>
                <a:cs typeface="Open Sans Light" panose="020B0306030504020204" pitchFamily="34" charset="0"/>
              </a:rPr>
              <a:t>Rural Vision and 2040 Goals</a:t>
            </a:r>
            <a:r>
              <a:rPr lang="en-GB" sz="1200" dirty="0">
                <a:solidFill>
                  <a:srgbClr val="24475B"/>
                </a:solidFill>
                <a:latin typeface="+mj-lt"/>
                <a:ea typeface="Open Sans Light" panose="020B0306030504020204" pitchFamily="34" charset="0"/>
                <a:cs typeface="Open Sans Light" panose="020B0306030504020204" pitchFamily="34" charset="0"/>
              </a:rPr>
              <a:t>.</a:t>
            </a:r>
            <a:endParaRPr lang="es-ES" sz="1200" dirty="0">
              <a:solidFill>
                <a:srgbClr val="24475B"/>
              </a:solidFill>
              <a:latin typeface="+mj-lt"/>
              <a:ea typeface="Open Sans Light" panose="020B0306030504020204" pitchFamily="34" charset="0"/>
              <a:cs typeface="Open Sans Light" panose="020B0306030504020204" pitchFamily="34" charset="0"/>
            </a:endParaRPr>
          </a:p>
          <a:p>
            <a:pPr marL="228600" lvl="0" indent="-228600">
              <a:lnSpc>
                <a:spcPct val="150000"/>
              </a:lnSpc>
              <a:buFont typeface="+mj-lt"/>
              <a:buAutoNum type="arabicPeriod"/>
            </a:pPr>
            <a:r>
              <a:rPr lang="es-ES" sz="1200" dirty="0" err="1">
                <a:solidFill>
                  <a:srgbClr val="24475B"/>
                </a:solidFill>
                <a:latin typeface="+mj-lt"/>
                <a:ea typeface="Open Sans Light" panose="020B0306030504020204" pitchFamily="34" charset="0"/>
                <a:cs typeface="Open Sans Light" panose="020B0306030504020204" pitchFamily="34" charset="0"/>
              </a:rPr>
              <a:t>Revalue</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the</a:t>
            </a:r>
            <a:r>
              <a:rPr lang="es-ES" sz="1200" dirty="0">
                <a:solidFill>
                  <a:srgbClr val="24475B"/>
                </a:solidFill>
                <a:latin typeface="+mj-lt"/>
                <a:ea typeface="Open Sans Light" panose="020B0306030504020204" pitchFamily="34" charset="0"/>
                <a:cs typeface="Open Sans Light" panose="020B0306030504020204" pitchFamily="34" charset="0"/>
              </a:rPr>
              <a:t> rural </a:t>
            </a:r>
            <a:r>
              <a:rPr lang="es-ES" sz="1200" dirty="0" err="1">
                <a:solidFill>
                  <a:srgbClr val="24475B"/>
                </a:solidFill>
                <a:latin typeface="+mj-lt"/>
                <a:ea typeface="Open Sans Light" panose="020B0306030504020204" pitchFamily="34" charset="0"/>
                <a:cs typeface="Open Sans Light" panose="020B0306030504020204" pitchFamily="34" charset="0"/>
              </a:rPr>
              <a:t>environment</a:t>
            </a:r>
            <a:r>
              <a:rPr lang="es-ES" sz="1200" dirty="0">
                <a:solidFill>
                  <a:srgbClr val="24475B"/>
                </a:solidFill>
                <a:latin typeface="+mj-lt"/>
                <a:ea typeface="Open Sans Light" panose="020B0306030504020204" pitchFamily="34" charset="0"/>
                <a:cs typeface="Open Sans Light" panose="020B0306030504020204" pitchFamily="34" charset="0"/>
              </a:rPr>
              <a:t> as a </a:t>
            </a:r>
            <a:r>
              <a:rPr lang="es-ES" sz="1200" b="1" dirty="0" err="1">
                <a:solidFill>
                  <a:srgbClr val="0DC38A"/>
                </a:solidFill>
                <a:latin typeface="+mj-lt"/>
                <a:ea typeface="Open Sans Light" panose="020B0306030504020204" pitchFamily="34" charset="0"/>
                <a:cs typeface="Open Sans Light" panose="020B0306030504020204" pitchFamily="34" charset="0"/>
              </a:rPr>
              <a:t>space</a:t>
            </a:r>
            <a:r>
              <a:rPr lang="es-ES" sz="1200" b="1" dirty="0">
                <a:solidFill>
                  <a:srgbClr val="0DC38A"/>
                </a:solidFill>
                <a:latin typeface="+mj-lt"/>
                <a:ea typeface="Open Sans Light" panose="020B0306030504020204" pitchFamily="34" charset="0"/>
                <a:cs typeface="Open Sans Light" panose="020B0306030504020204" pitchFamily="34" charset="0"/>
              </a:rPr>
              <a:t> </a:t>
            </a:r>
            <a:r>
              <a:rPr lang="es-ES" sz="1200" b="1" dirty="0" err="1">
                <a:solidFill>
                  <a:srgbClr val="0DC38A"/>
                </a:solidFill>
                <a:latin typeface="+mj-lt"/>
                <a:ea typeface="Open Sans Light" panose="020B0306030504020204" pitchFamily="34" charset="0"/>
                <a:cs typeface="Open Sans Light" panose="020B0306030504020204" pitchFamily="34" charset="0"/>
              </a:rPr>
              <a:t>of</a:t>
            </a:r>
            <a:r>
              <a:rPr lang="es-ES" sz="1200" b="1" dirty="0">
                <a:solidFill>
                  <a:srgbClr val="0DC38A"/>
                </a:solidFill>
                <a:latin typeface="+mj-lt"/>
                <a:ea typeface="Open Sans Light" panose="020B0306030504020204" pitchFamily="34" charset="0"/>
                <a:cs typeface="Open Sans Light" panose="020B0306030504020204" pitchFamily="34" charset="0"/>
              </a:rPr>
              <a:t> new </a:t>
            </a:r>
            <a:r>
              <a:rPr lang="es-ES" sz="1200" b="1" dirty="0" err="1">
                <a:solidFill>
                  <a:srgbClr val="0DC38A"/>
                </a:solidFill>
                <a:latin typeface="+mj-lt"/>
                <a:ea typeface="Open Sans Light" panose="020B0306030504020204" pitchFamily="34" charset="0"/>
                <a:cs typeface="Open Sans Light" panose="020B0306030504020204" pitchFamily="34" charset="0"/>
              </a:rPr>
              <a:t>opportunities</a:t>
            </a:r>
            <a:r>
              <a:rPr lang="es-ES" sz="1200" b="1" dirty="0">
                <a:solidFill>
                  <a:srgbClr val="0DC38A"/>
                </a:solidFill>
                <a:latin typeface="+mj-lt"/>
                <a:ea typeface="Open Sans Light" panose="020B0306030504020204" pitchFamily="34" charset="0"/>
                <a:cs typeface="Open Sans Light" panose="020B0306030504020204" pitchFamily="34" charset="0"/>
              </a:rPr>
              <a:t> and </a:t>
            </a:r>
            <a:r>
              <a:rPr lang="es-ES" sz="1200" b="1" dirty="0" err="1">
                <a:solidFill>
                  <a:srgbClr val="0DC38A"/>
                </a:solidFill>
                <a:latin typeface="+mj-lt"/>
                <a:ea typeface="Open Sans Light" panose="020B0306030504020204" pitchFamily="34" charset="0"/>
                <a:cs typeface="Open Sans Light" panose="020B0306030504020204" pitchFamily="34" charset="0"/>
              </a:rPr>
              <a:t>innovation</a:t>
            </a:r>
            <a:r>
              <a:rPr lang="es-ES" sz="1200" dirty="0">
                <a:solidFill>
                  <a:srgbClr val="24475B"/>
                </a:solidFill>
                <a:latin typeface="+mj-lt"/>
                <a:ea typeface="Open Sans Light" panose="020B0306030504020204" pitchFamily="34" charset="0"/>
                <a:cs typeface="Open Sans Light" panose="020B0306030504020204" pitchFamily="34" charset="0"/>
              </a:rPr>
              <a:t>.</a:t>
            </a:r>
          </a:p>
          <a:p>
            <a:pPr marL="228600" lvl="0" indent="-228600">
              <a:lnSpc>
                <a:spcPct val="150000"/>
              </a:lnSpc>
              <a:buFont typeface="+mj-lt"/>
              <a:buAutoNum type="arabicPeriod"/>
            </a:pPr>
            <a:r>
              <a:rPr lang="es-ES" sz="1200" dirty="0" err="1">
                <a:solidFill>
                  <a:srgbClr val="24475B"/>
                </a:solidFill>
                <a:latin typeface="+mj-lt"/>
                <a:ea typeface="Open Sans Light" panose="020B0306030504020204" pitchFamily="34" charset="0"/>
                <a:cs typeface="Open Sans Light" panose="020B0306030504020204" pitchFamily="34" charset="0"/>
              </a:rPr>
              <a:t>Promote</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intelligence</a:t>
            </a:r>
            <a:r>
              <a:rPr lang="es-ES" sz="1200" dirty="0">
                <a:solidFill>
                  <a:srgbClr val="24475B"/>
                </a:solidFill>
                <a:latin typeface="+mj-lt"/>
                <a:ea typeface="Open Sans Light" panose="020B0306030504020204" pitchFamily="34" charset="0"/>
                <a:cs typeface="Open Sans Light" panose="020B0306030504020204" pitchFamily="34" charset="0"/>
              </a:rPr>
              <a:t> and </a:t>
            </a:r>
            <a:r>
              <a:rPr lang="es-ES" sz="1200" dirty="0" err="1">
                <a:solidFill>
                  <a:srgbClr val="24475B"/>
                </a:solidFill>
                <a:latin typeface="+mj-lt"/>
                <a:ea typeface="Open Sans Light" panose="020B0306030504020204" pitchFamily="34" charset="0"/>
                <a:cs typeface="Open Sans Light" panose="020B0306030504020204" pitchFamily="34" charset="0"/>
              </a:rPr>
              <a:t>innovation</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processes</a:t>
            </a:r>
            <a:r>
              <a:rPr lang="es-ES" sz="1200" dirty="0">
                <a:solidFill>
                  <a:srgbClr val="24475B"/>
                </a:solidFill>
                <a:latin typeface="+mj-lt"/>
                <a:ea typeface="Open Sans Light" panose="020B0306030504020204" pitchFamily="34" charset="0"/>
                <a:cs typeface="Open Sans Light" panose="020B0306030504020204" pitchFamily="34" charset="0"/>
              </a:rPr>
              <a:t> in </a:t>
            </a:r>
            <a:r>
              <a:rPr lang="es-ES" sz="1200" dirty="0" err="1">
                <a:solidFill>
                  <a:srgbClr val="24475B"/>
                </a:solidFill>
                <a:latin typeface="+mj-lt"/>
                <a:ea typeface="Open Sans Light" panose="020B0306030504020204" pitchFamily="34" charset="0"/>
                <a:cs typeface="Open Sans Light" panose="020B0306030504020204" pitchFamily="34" charset="0"/>
              </a:rPr>
              <a:t>the</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territory</a:t>
            </a:r>
            <a:r>
              <a:rPr lang="es-ES" sz="1200" dirty="0">
                <a:solidFill>
                  <a:srgbClr val="24475B"/>
                </a:solidFill>
                <a:latin typeface="+mj-lt"/>
                <a:ea typeface="Open Sans Light" panose="020B0306030504020204" pitchFamily="34" charset="0"/>
                <a:cs typeface="Open Sans Light" panose="020B0306030504020204" pitchFamily="34" charset="0"/>
              </a:rPr>
              <a:t>.</a:t>
            </a:r>
          </a:p>
          <a:p>
            <a:pPr marL="228600" lvl="0" indent="-228600">
              <a:lnSpc>
                <a:spcPct val="150000"/>
              </a:lnSpc>
              <a:buFont typeface="+mj-lt"/>
              <a:buAutoNum type="arabicPeriod"/>
            </a:pPr>
            <a:r>
              <a:rPr lang="es-ES" sz="1200" dirty="0" err="1">
                <a:solidFill>
                  <a:srgbClr val="24475B"/>
                </a:solidFill>
                <a:latin typeface="+mj-lt"/>
                <a:ea typeface="Open Sans Light" panose="020B0306030504020204" pitchFamily="34" charset="0"/>
                <a:cs typeface="Open Sans Light" panose="020B0306030504020204" pitchFamily="34" charset="0"/>
              </a:rPr>
              <a:t>Promote</a:t>
            </a:r>
            <a:r>
              <a:rPr lang="es-ES" sz="1200" dirty="0">
                <a:solidFill>
                  <a:srgbClr val="24475B"/>
                </a:solidFill>
                <a:latin typeface="+mj-lt"/>
                <a:ea typeface="Open Sans Light" panose="020B0306030504020204" pitchFamily="34" charset="0"/>
                <a:cs typeface="Open Sans Light" panose="020B0306030504020204" pitchFamily="34" charset="0"/>
              </a:rPr>
              <a:t> territorial </a:t>
            </a:r>
            <a:r>
              <a:rPr lang="es-ES" sz="1200" dirty="0" err="1">
                <a:solidFill>
                  <a:srgbClr val="24475B"/>
                </a:solidFill>
                <a:latin typeface="+mj-lt"/>
                <a:ea typeface="Open Sans Light" panose="020B0306030504020204" pitchFamily="34" charset="0"/>
                <a:cs typeface="Open Sans Light" panose="020B0306030504020204" pitchFamily="34" charset="0"/>
              </a:rPr>
              <a:t>governance</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mechanisms</a:t>
            </a:r>
            <a:r>
              <a:rPr lang="es-ES" sz="1200" dirty="0">
                <a:solidFill>
                  <a:srgbClr val="24475B"/>
                </a:solidFill>
                <a:latin typeface="+mj-lt"/>
                <a:ea typeface="Open Sans Light" panose="020B0306030504020204" pitchFamily="34" charset="0"/>
                <a:cs typeface="Open Sans Light" panose="020B0306030504020204" pitchFamily="34" charset="0"/>
              </a:rPr>
              <a:t> and </a:t>
            </a:r>
            <a:r>
              <a:rPr lang="es-ES" sz="1200" dirty="0" err="1">
                <a:solidFill>
                  <a:srgbClr val="24475B"/>
                </a:solidFill>
                <a:latin typeface="+mj-lt"/>
                <a:ea typeface="Open Sans Light" panose="020B0306030504020204" pitchFamily="34" charset="0"/>
                <a:cs typeface="Open Sans Light" panose="020B0306030504020204" pitchFamily="34" charset="0"/>
              </a:rPr>
              <a:t>activate</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articulation</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of</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actors</a:t>
            </a:r>
            <a:r>
              <a:rPr lang="es-ES" sz="1200" dirty="0">
                <a:solidFill>
                  <a:srgbClr val="24475B"/>
                </a:solidFill>
                <a:latin typeface="+mj-lt"/>
                <a:ea typeface="Open Sans Light" panose="020B0306030504020204" pitchFamily="34" charset="0"/>
                <a:cs typeface="Open Sans Light" panose="020B0306030504020204" pitchFamily="34" charset="0"/>
              </a:rPr>
              <a:t> in </a:t>
            </a:r>
            <a:r>
              <a:rPr lang="es-ES" sz="1200" dirty="0" err="1">
                <a:solidFill>
                  <a:srgbClr val="24475B"/>
                </a:solidFill>
                <a:latin typeface="+mj-lt"/>
                <a:ea typeface="Open Sans Light" panose="020B0306030504020204" pitchFamily="34" charset="0"/>
                <a:cs typeface="Open Sans Light" panose="020B0306030504020204" pitchFamily="34" charset="0"/>
              </a:rPr>
              <a:t>the</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territory</a:t>
            </a:r>
            <a:endParaRPr lang="es-ES" sz="1200" dirty="0">
              <a:solidFill>
                <a:srgbClr val="24475B"/>
              </a:solidFill>
              <a:latin typeface="+mj-lt"/>
              <a:ea typeface="Open Sans Light" panose="020B0306030504020204" pitchFamily="34" charset="0"/>
              <a:cs typeface="Open Sans Light" panose="020B0306030504020204" pitchFamily="34" charset="0"/>
            </a:endParaRPr>
          </a:p>
          <a:p>
            <a:pPr marL="228600" indent="-228600">
              <a:lnSpc>
                <a:spcPct val="150000"/>
              </a:lnSpc>
              <a:spcAft>
                <a:spcPts val="800"/>
              </a:spcAft>
              <a:buFont typeface="+mj-lt"/>
              <a:buAutoNum type="arabicPeriod"/>
            </a:pPr>
            <a:r>
              <a:rPr lang="es-ES" sz="1200" dirty="0" err="1">
                <a:solidFill>
                  <a:srgbClr val="24475B"/>
                </a:solidFill>
                <a:latin typeface="+mj-lt"/>
                <a:ea typeface="Open Sans Light" panose="020B0306030504020204" pitchFamily="34" charset="0"/>
                <a:cs typeface="Open Sans Light" panose="020B0306030504020204" pitchFamily="34" charset="0"/>
              </a:rPr>
              <a:t>Promote</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b="1" dirty="0" err="1">
                <a:solidFill>
                  <a:srgbClr val="0DC38A"/>
                </a:solidFill>
                <a:latin typeface="+mj-lt"/>
                <a:ea typeface="Open Sans Light" panose="020B0306030504020204" pitchFamily="34" charset="0"/>
                <a:cs typeface="Open Sans Light" panose="020B0306030504020204" pitchFamily="34" charset="0"/>
              </a:rPr>
              <a:t>quality</a:t>
            </a:r>
            <a:r>
              <a:rPr lang="es-ES" sz="1200" b="1" dirty="0">
                <a:solidFill>
                  <a:srgbClr val="0DC38A"/>
                </a:solidFill>
                <a:latin typeface="+mj-lt"/>
                <a:ea typeface="Open Sans Light" panose="020B0306030504020204" pitchFamily="34" charset="0"/>
                <a:cs typeface="Open Sans Light" panose="020B0306030504020204" pitchFamily="34" charset="0"/>
              </a:rPr>
              <a:t> and </a:t>
            </a:r>
            <a:r>
              <a:rPr lang="es-ES" sz="1200" b="1" dirty="0" err="1">
                <a:solidFill>
                  <a:srgbClr val="0DC38A"/>
                </a:solidFill>
                <a:latin typeface="+mj-lt"/>
                <a:ea typeface="Open Sans Light" panose="020B0306030504020204" pitchFamily="34" charset="0"/>
                <a:cs typeface="Open Sans Light" panose="020B0306030504020204" pitchFamily="34" charset="0"/>
              </a:rPr>
              <a:t>proximity</a:t>
            </a:r>
            <a:r>
              <a:rPr lang="es-ES" sz="1200" b="1" dirty="0">
                <a:solidFill>
                  <a:srgbClr val="0DC38A"/>
                </a:solidFill>
                <a:latin typeface="+mj-lt"/>
                <a:ea typeface="Open Sans Light" panose="020B0306030504020204" pitchFamily="34" charset="0"/>
                <a:cs typeface="Open Sans Light" panose="020B0306030504020204" pitchFamily="34" charset="0"/>
              </a:rPr>
              <a:t> </a:t>
            </a:r>
            <a:r>
              <a:rPr lang="es-ES" sz="1200" b="1" dirty="0" err="1">
                <a:solidFill>
                  <a:srgbClr val="0DC38A"/>
                </a:solidFill>
                <a:latin typeface="+mj-lt"/>
                <a:ea typeface="Open Sans Light" panose="020B0306030504020204" pitchFamily="34" charset="0"/>
                <a:cs typeface="Open Sans Light" panose="020B0306030504020204" pitchFamily="34" charset="0"/>
              </a:rPr>
              <a:t>management</a:t>
            </a:r>
            <a:r>
              <a:rPr lang="es-ES" sz="1200" b="1" dirty="0">
                <a:solidFill>
                  <a:srgbClr val="0DC38A"/>
                </a:solidFill>
                <a:latin typeface="+mj-lt"/>
                <a:ea typeface="Open Sans Light" panose="020B0306030504020204" pitchFamily="34" charset="0"/>
                <a:cs typeface="Open Sans Light" panose="020B0306030504020204" pitchFamily="34" charset="0"/>
              </a:rPr>
              <a:t> </a:t>
            </a:r>
            <a:r>
              <a:rPr lang="es-ES" sz="1200" b="1" dirty="0" err="1">
                <a:solidFill>
                  <a:srgbClr val="0DC38A"/>
                </a:solidFill>
                <a:latin typeface="+mj-lt"/>
                <a:ea typeface="Open Sans Light" panose="020B0306030504020204" pitchFamily="34" charset="0"/>
                <a:cs typeface="Open Sans Light" panose="020B0306030504020204" pitchFamily="34" charset="0"/>
              </a:rPr>
              <a:t>processes</a:t>
            </a:r>
            <a:r>
              <a:rPr lang="es-ES" sz="1200" b="1" dirty="0">
                <a:solidFill>
                  <a:srgbClr val="0DC38A"/>
                </a:solidFill>
                <a:latin typeface="+mj-lt"/>
                <a:ea typeface="Open Sans Light" panose="020B0306030504020204" pitchFamily="34" charset="0"/>
                <a:cs typeface="Open Sans Light" panose="020B0306030504020204" pitchFamily="34" charset="0"/>
              </a:rPr>
              <a:t> </a:t>
            </a:r>
            <a:r>
              <a:rPr lang="es-ES" sz="1200" dirty="0">
                <a:solidFill>
                  <a:srgbClr val="24475B"/>
                </a:solidFill>
                <a:latin typeface="+mj-lt"/>
                <a:ea typeface="Open Sans Light" panose="020B0306030504020204" pitchFamily="34" charset="0"/>
                <a:cs typeface="Open Sans Light" panose="020B0306030504020204" pitchFamily="34" charset="0"/>
              </a:rPr>
              <a:t>and </a:t>
            </a:r>
            <a:r>
              <a:rPr lang="es-ES" sz="1200" dirty="0" err="1">
                <a:solidFill>
                  <a:srgbClr val="24475B"/>
                </a:solidFill>
                <a:latin typeface="+mj-lt"/>
                <a:ea typeface="Open Sans Light" panose="020B0306030504020204" pitchFamily="34" charset="0"/>
                <a:cs typeface="Open Sans Light" panose="020B0306030504020204" pitchFamily="34" charset="0"/>
              </a:rPr>
              <a:t>environments</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that</a:t>
            </a:r>
            <a:r>
              <a:rPr lang="es-ES" sz="1200" dirty="0">
                <a:solidFill>
                  <a:srgbClr val="24475B"/>
                </a:solidFill>
                <a:latin typeface="+mj-lt"/>
                <a:ea typeface="Open Sans Light" panose="020B0306030504020204" pitchFamily="34" charset="0"/>
                <a:cs typeface="Open Sans Light" panose="020B0306030504020204" pitchFamily="34" charset="0"/>
              </a:rPr>
              <a:t> can be </a:t>
            </a:r>
            <a:r>
              <a:rPr lang="es-ES" sz="1200" dirty="0" err="1">
                <a:solidFill>
                  <a:srgbClr val="24475B"/>
                </a:solidFill>
                <a:latin typeface="+mj-lt"/>
                <a:ea typeface="Open Sans Light" panose="020B0306030504020204" pitchFamily="34" charset="0"/>
                <a:cs typeface="Open Sans Light" panose="020B0306030504020204" pitchFamily="34" charset="0"/>
              </a:rPr>
              <a:t>transferable</a:t>
            </a:r>
            <a:r>
              <a:rPr lang="es-ES" sz="1200" dirty="0">
                <a:solidFill>
                  <a:srgbClr val="24475B"/>
                </a:solidFill>
                <a:latin typeface="+mj-lt"/>
                <a:ea typeface="Open Sans Light" panose="020B0306030504020204" pitchFamily="34" charset="0"/>
                <a:cs typeface="Open Sans Light" panose="020B0306030504020204" pitchFamily="34" charset="0"/>
              </a:rPr>
              <a:t> at </a:t>
            </a:r>
            <a:r>
              <a:rPr lang="es-ES" sz="1200" dirty="0" err="1">
                <a:solidFill>
                  <a:srgbClr val="24475B"/>
                </a:solidFill>
                <a:latin typeface="+mj-lt"/>
                <a:ea typeface="Open Sans Light" panose="020B0306030504020204" pitchFamily="34" charset="0"/>
                <a:cs typeface="Open Sans Light" panose="020B0306030504020204" pitchFamily="34" charset="0"/>
              </a:rPr>
              <a:t>national</a:t>
            </a:r>
            <a:r>
              <a:rPr lang="es-ES" sz="1200" dirty="0">
                <a:solidFill>
                  <a:srgbClr val="24475B"/>
                </a:solidFill>
                <a:latin typeface="+mj-lt"/>
                <a:ea typeface="Open Sans Light" panose="020B0306030504020204" pitchFamily="34" charset="0"/>
                <a:cs typeface="Open Sans Light" panose="020B0306030504020204" pitchFamily="34" charset="0"/>
              </a:rPr>
              <a:t> and </a:t>
            </a:r>
            <a:r>
              <a:rPr lang="es-ES" sz="1200" dirty="0" err="1">
                <a:solidFill>
                  <a:srgbClr val="24475B"/>
                </a:solidFill>
                <a:latin typeface="+mj-lt"/>
                <a:ea typeface="Open Sans Light" panose="020B0306030504020204" pitchFamily="34" charset="0"/>
                <a:cs typeface="Open Sans Light" panose="020B0306030504020204" pitchFamily="34" charset="0"/>
              </a:rPr>
              <a:t>European</a:t>
            </a:r>
            <a:r>
              <a:rPr lang="es-ES" sz="1200" dirty="0">
                <a:solidFill>
                  <a:srgbClr val="24475B"/>
                </a:solidFill>
                <a:latin typeface="+mj-lt"/>
                <a:ea typeface="Open Sans Light" panose="020B0306030504020204" pitchFamily="34" charset="0"/>
                <a:cs typeface="Open Sans Light" panose="020B0306030504020204" pitchFamily="34" charset="0"/>
              </a:rPr>
              <a:t> </a:t>
            </a:r>
            <a:r>
              <a:rPr lang="es-ES" sz="1200" dirty="0" err="1">
                <a:solidFill>
                  <a:srgbClr val="24475B"/>
                </a:solidFill>
                <a:latin typeface="+mj-lt"/>
                <a:ea typeface="Open Sans Light" panose="020B0306030504020204" pitchFamily="34" charset="0"/>
                <a:cs typeface="Open Sans Light" panose="020B0306030504020204" pitchFamily="34" charset="0"/>
              </a:rPr>
              <a:t>level</a:t>
            </a:r>
            <a:r>
              <a:rPr lang="es-ES" sz="1200" dirty="0">
                <a:solidFill>
                  <a:srgbClr val="24475B"/>
                </a:solidFill>
                <a:latin typeface="+mj-lt"/>
                <a:ea typeface="Open Sans Light" panose="020B0306030504020204" pitchFamily="34" charset="0"/>
                <a:cs typeface="Open Sans Light" panose="020B0306030504020204" pitchFamily="34" charset="0"/>
              </a:rPr>
              <a:t>.</a:t>
            </a:r>
          </a:p>
        </p:txBody>
      </p:sp>
      <p:sp>
        <p:nvSpPr>
          <p:cNvPr id="5" name="Rectángulo 84">
            <a:extLst>
              <a:ext uri="{FF2B5EF4-FFF2-40B4-BE49-F238E27FC236}">
                <a16:creationId xmlns:a16="http://schemas.microsoft.com/office/drawing/2014/main" id="{7CE86B7F-5A61-0339-06E8-7654893792BD}"/>
              </a:ext>
            </a:extLst>
          </p:cNvPr>
          <p:cNvSpPr/>
          <p:nvPr/>
        </p:nvSpPr>
        <p:spPr>
          <a:xfrm>
            <a:off x="275149" y="1002197"/>
            <a:ext cx="5004956" cy="500808"/>
          </a:xfrm>
          <a:prstGeom prst="round2SameRect">
            <a:avLst>
              <a:gd name="adj1" fmla="val 41681"/>
              <a:gd name="adj2" fmla="val 29552"/>
            </a:avLst>
          </a:prstGeom>
          <a:solidFill>
            <a:srgbClr val="23C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2023 Spanish </a:t>
            </a:r>
            <a:r>
              <a:rPr lang="es-ES" b="1" dirty="0" err="1"/>
              <a:t>Presidency</a:t>
            </a:r>
            <a:r>
              <a:rPr lang="es-ES" b="1" dirty="0"/>
              <a:t> </a:t>
            </a:r>
            <a:r>
              <a:rPr lang="es-ES" b="1" dirty="0" err="1"/>
              <a:t>Priorities</a:t>
            </a:r>
            <a:endParaRPr lang="es-ES" b="1" dirty="0"/>
          </a:p>
        </p:txBody>
      </p:sp>
      <p:sp>
        <p:nvSpPr>
          <p:cNvPr id="2" name="Rectángulo 84">
            <a:extLst>
              <a:ext uri="{FF2B5EF4-FFF2-40B4-BE49-F238E27FC236}">
                <a16:creationId xmlns:a16="http://schemas.microsoft.com/office/drawing/2014/main" id="{122A35BA-BEA9-DB79-47CA-6B191C39A058}"/>
              </a:ext>
            </a:extLst>
          </p:cNvPr>
          <p:cNvSpPr/>
          <p:nvPr/>
        </p:nvSpPr>
        <p:spPr>
          <a:xfrm>
            <a:off x="877706" y="4522649"/>
            <a:ext cx="2550417" cy="381645"/>
          </a:xfrm>
          <a:prstGeom prst="round2SameRect">
            <a:avLst>
              <a:gd name="adj1" fmla="val 0"/>
              <a:gd name="adj2" fmla="val 29552"/>
            </a:avLst>
          </a:prstGeom>
          <a:solidFill>
            <a:srgbClr val="23C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a:t>Objectives</a:t>
            </a:r>
            <a:endParaRPr lang="es-ES" b="1" dirty="0"/>
          </a:p>
        </p:txBody>
      </p:sp>
    </p:spTree>
    <p:extLst>
      <p:ext uri="{BB962C8B-B14F-4D97-AF65-F5344CB8AC3E}">
        <p14:creationId xmlns:p14="http://schemas.microsoft.com/office/powerpoint/2010/main" val="344751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BFEA8C0-BDEF-A3FD-01EB-EACBF384B7CF}"/>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2" name="Imagen 11">
            <a:extLst>
              <a:ext uri="{FF2B5EF4-FFF2-40B4-BE49-F238E27FC236}">
                <a16:creationId xmlns:a16="http://schemas.microsoft.com/office/drawing/2014/main" id="{E5FDB180-4F1D-8381-FC5A-6CA1C262E3C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05465" y="8669"/>
            <a:ext cx="1881817" cy="435170"/>
          </a:xfrm>
          <a:prstGeom prst="rect">
            <a:avLst/>
          </a:prstGeom>
        </p:spPr>
      </p:pic>
      <p:sp>
        <p:nvSpPr>
          <p:cNvPr id="15" name="Marcador de número de diapositiva 37">
            <a:extLst>
              <a:ext uri="{FF2B5EF4-FFF2-40B4-BE49-F238E27FC236}">
                <a16:creationId xmlns:a16="http://schemas.microsoft.com/office/drawing/2014/main" id="{21F89A1A-37A9-6B90-5B9E-A9A1817082E4}"/>
              </a:ext>
            </a:extLst>
          </p:cNvPr>
          <p:cNvSpPr>
            <a:spLocks noGrp="1"/>
          </p:cNvSpPr>
          <p:nvPr>
            <p:ph type="sldNum" sz="quarter" idx="12"/>
          </p:nvPr>
        </p:nvSpPr>
        <p:spPr>
          <a:xfrm>
            <a:off x="11201382" y="6339727"/>
            <a:ext cx="394350" cy="365125"/>
          </a:xfrm>
        </p:spPr>
        <p:txBody>
          <a:bodyPr vert="horz" lIns="91440" tIns="45720" rIns="91440" bIns="45720" rtlCol="0" anchor="ctr"/>
          <a:lstStyle/>
          <a:p>
            <a:pPr algn="ctr"/>
            <a:fld id="{7DEB5027-B5D3-4AB1-BD23-3E9C6763010E}" type="slidenum">
              <a:rPr lang="es-ES" sz="105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19</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Rectángulo 19">
            <a:extLst>
              <a:ext uri="{FF2B5EF4-FFF2-40B4-BE49-F238E27FC236}">
                <a16:creationId xmlns:a16="http://schemas.microsoft.com/office/drawing/2014/main" id="{9DAED420-5F2E-6398-6A4D-C927010D7B7C}"/>
              </a:ext>
            </a:extLst>
          </p:cNvPr>
          <p:cNvSpPr/>
          <p:nvPr/>
        </p:nvSpPr>
        <p:spPr>
          <a:xfrm>
            <a:off x="109331" y="112927"/>
            <a:ext cx="7843262" cy="581654"/>
          </a:xfrm>
          <a:prstGeom prst="rect">
            <a:avLst/>
          </a:prstGeom>
          <a:gradFill flip="none" rotWithShape="1">
            <a:gsLst>
              <a:gs pos="0">
                <a:srgbClr val="1AAB91"/>
              </a:gs>
              <a:gs pos="48000">
                <a:srgbClr val="23C885"/>
              </a:gs>
              <a:gs pos="100000">
                <a:srgbClr val="22CB8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Building the New Territorial Contract, a priority in the Spanish Presidency of the EU Council</a:t>
            </a:r>
            <a:endParaRPr lang="es-ES" b="1" dirty="0"/>
          </a:p>
        </p:txBody>
      </p:sp>
      <p:sp>
        <p:nvSpPr>
          <p:cNvPr id="25" name="CuadroTexto 24">
            <a:extLst>
              <a:ext uri="{FF2B5EF4-FFF2-40B4-BE49-F238E27FC236}">
                <a16:creationId xmlns:a16="http://schemas.microsoft.com/office/drawing/2014/main" id="{FADBFF01-D314-CB7A-D1AE-2E1799759539}"/>
              </a:ext>
            </a:extLst>
          </p:cNvPr>
          <p:cNvSpPr txBox="1"/>
          <p:nvPr/>
        </p:nvSpPr>
        <p:spPr>
          <a:xfrm>
            <a:off x="-134961" y="4235990"/>
            <a:ext cx="4572992" cy="307777"/>
          </a:xfrm>
          <a:prstGeom prst="rect">
            <a:avLst/>
          </a:prstGeom>
          <a:noFill/>
        </p:spPr>
        <p:txBody>
          <a:bodyPr wrap="square">
            <a:spAutoFit/>
          </a:bodyPr>
          <a:lstStyle/>
          <a:p>
            <a:pPr marR="294005">
              <a:lnSpc>
                <a:spcPct val="100000"/>
              </a:lnSpc>
              <a:spcBef>
                <a:spcPts val="245"/>
              </a:spcBef>
            </a:pPr>
            <a:r>
              <a:rPr lang="en-US" sz="1400" dirty="0">
                <a:solidFill>
                  <a:srgbClr val="24475B"/>
                </a:solidFill>
                <a:latin typeface="Open Sans "/>
                <a:ea typeface="Open Sans Light" panose="020B0306030504020204" pitchFamily="34" charset="0"/>
                <a:cs typeface="Open Sans Light" panose="020B0306030504020204" pitchFamily="34" charset="0"/>
              </a:rPr>
              <a:t> </a:t>
            </a:r>
          </a:p>
        </p:txBody>
      </p:sp>
      <p:sp>
        <p:nvSpPr>
          <p:cNvPr id="34" name="CuadroTexto 33">
            <a:extLst>
              <a:ext uri="{FF2B5EF4-FFF2-40B4-BE49-F238E27FC236}">
                <a16:creationId xmlns:a16="http://schemas.microsoft.com/office/drawing/2014/main" id="{B3367241-4AF4-E62A-8F6B-A04A71B72B51}"/>
              </a:ext>
            </a:extLst>
          </p:cNvPr>
          <p:cNvSpPr txBox="1"/>
          <p:nvPr/>
        </p:nvSpPr>
        <p:spPr>
          <a:xfrm>
            <a:off x="459484" y="995720"/>
            <a:ext cx="6225852" cy="369332"/>
          </a:xfrm>
          <a:prstGeom prst="rect">
            <a:avLst/>
          </a:prstGeom>
          <a:noFill/>
        </p:spPr>
        <p:txBody>
          <a:bodyPr wrap="square">
            <a:spAutoFit/>
          </a:bodyPr>
          <a:lstStyle/>
          <a:p>
            <a:r>
              <a:rPr lang="es-ES"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For</a:t>
            </a:r>
            <a:r>
              <a:rPr lang="es-ES"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ACTIVE + INCLUSIVE + FUNCTIONAL TERRITORIES</a:t>
            </a:r>
            <a:endParaRPr lang="es-ES" b="1" dirty="0"/>
          </a:p>
        </p:txBody>
      </p:sp>
      <p:pic>
        <p:nvPicPr>
          <p:cNvPr id="9" name="Picture 2">
            <a:extLst>
              <a:ext uri="{FF2B5EF4-FFF2-40B4-BE49-F238E27FC236}">
                <a16:creationId xmlns:a16="http://schemas.microsoft.com/office/drawing/2014/main" id="{BEE34CF3-C8F5-21E2-55C3-5629E1909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406" y="12326"/>
            <a:ext cx="1251346" cy="58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CuadroTexto 67">
            <a:extLst>
              <a:ext uri="{FF2B5EF4-FFF2-40B4-BE49-F238E27FC236}">
                <a16:creationId xmlns:a16="http://schemas.microsoft.com/office/drawing/2014/main" id="{722F6623-8C6B-FFE1-E950-A067A86C9F72}"/>
              </a:ext>
            </a:extLst>
          </p:cNvPr>
          <p:cNvSpPr txBox="1"/>
          <p:nvPr/>
        </p:nvSpPr>
        <p:spPr>
          <a:xfrm>
            <a:off x="9054630" y="4658587"/>
            <a:ext cx="2541100" cy="954107"/>
          </a:xfrm>
          <a:prstGeom prst="rect">
            <a:avLst/>
          </a:prstGeom>
          <a:solidFill>
            <a:srgbClr val="B6E7D9"/>
          </a:solidFill>
          <a:ln>
            <a:solidFill>
              <a:schemeClr val="accent1">
                <a:lumMod val="75000"/>
              </a:schemeClr>
            </a:solidFill>
          </a:ln>
        </p:spPr>
        <p:txBody>
          <a:bodyPr wrap="square">
            <a:spAutoFit/>
          </a:bodyPr>
          <a:lstStyle/>
          <a:p>
            <a:pPr marR="294005" algn="ctr">
              <a:lnSpc>
                <a:spcPct val="100000"/>
              </a:lnSpc>
              <a:spcBef>
                <a:spcPts val="245"/>
              </a:spcBef>
            </a:pPr>
            <a:r>
              <a:rPr lang="en-US" sz="2800" b="1" dirty="0">
                <a:solidFill>
                  <a:srgbClr val="24475B"/>
                </a:solidFill>
                <a:latin typeface="Open Sans "/>
                <a:ea typeface="Open Sans Light" panose="020B0306030504020204" pitchFamily="34" charset="0"/>
                <a:cs typeface="Open Sans Light" panose="020B0306030504020204" pitchFamily="34" charset="0"/>
              </a:rPr>
              <a:t> Cuenca Declaration</a:t>
            </a:r>
          </a:p>
        </p:txBody>
      </p:sp>
      <p:sp>
        <p:nvSpPr>
          <p:cNvPr id="79" name="Rectángulo 78">
            <a:extLst>
              <a:ext uri="{FF2B5EF4-FFF2-40B4-BE49-F238E27FC236}">
                <a16:creationId xmlns:a16="http://schemas.microsoft.com/office/drawing/2014/main" id="{21DCC5D1-91D1-0027-92E4-2119A1C5F827}"/>
              </a:ext>
            </a:extLst>
          </p:cNvPr>
          <p:cNvSpPr/>
          <p:nvPr/>
        </p:nvSpPr>
        <p:spPr>
          <a:xfrm>
            <a:off x="7164333" y="2344106"/>
            <a:ext cx="949271" cy="73840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ES" sz="2000"/>
          </a:p>
        </p:txBody>
      </p:sp>
      <p:sp>
        <p:nvSpPr>
          <p:cNvPr id="83" name="CuadroTexto 82">
            <a:extLst>
              <a:ext uri="{FF2B5EF4-FFF2-40B4-BE49-F238E27FC236}">
                <a16:creationId xmlns:a16="http://schemas.microsoft.com/office/drawing/2014/main" id="{653DFDA4-AE17-0376-2780-27D9EF6C8F6A}"/>
              </a:ext>
            </a:extLst>
          </p:cNvPr>
          <p:cNvSpPr txBox="1"/>
          <p:nvPr/>
        </p:nvSpPr>
        <p:spPr>
          <a:xfrm>
            <a:off x="366780" y="4694138"/>
            <a:ext cx="7746824" cy="646331"/>
          </a:xfrm>
          <a:prstGeom prst="rect">
            <a:avLst/>
          </a:prstGeom>
          <a:noFill/>
        </p:spPr>
        <p:txBody>
          <a:bodyPr wrap="square">
            <a:spAutoFit/>
          </a:bodyPr>
          <a:lstStyle/>
          <a:p>
            <a:r>
              <a:rPr lang="en-US" b="1" dirty="0">
                <a:solidFill>
                  <a:srgbClr val="24475B"/>
                </a:solidFill>
                <a:latin typeface="+mj-lt"/>
                <a:ea typeface="Open Sans SemiBold" panose="020B0706030804020204" pitchFamily="34" charset="0"/>
                <a:cs typeface="Open Sans SemiBold" panose="020B0706030804020204" pitchFamily="34" charset="0"/>
              </a:rPr>
              <a:t>
</a:t>
            </a:r>
            <a:endParaRPr lang="es-ES" dirty="0"/>
          </a:p>
        </p:txBody>
      </p:sp>
      <p:sp>
        <p:nvSpPr>
          <p:cNvPr id="84" name="CuadroTexto 83">
            <a:extLst>
              <a:ext uri="{FF2B5EF4-FFF2-40B4-BE49-F238E27FC236}">
                <a16:creationId xmlns:a16="http://schemas.microsoft.com/office/drawing/2014/main" id="{AE9B6D44-5B89-4C09-E208-BF1D55B61115}"/>
              </a:ext>
            </a:extLst>
          </p:cNvPr>
          <p:cNvSpPr txBox="1"/>
          <p:nvPr/>
        </p:nvSpPr>
        <p:spPr>
          <a:xfrm>
            <a:off x="1584306" y="2187593"/>
            <a:ext cx="1947256" cy="1323439"/>
          </a:xfrm>
          <a:prstGeom prst="rect">
            <a:avLst/>
          </a:prstGeom>
          <a:noFill/>
          <a:ln w="28575">
            <a:solidFill>
              <a:srgbClr val="22CB84"/>
            </a:solidFill>
          </a:ln>
        </p:spPr>
        <p:txBody>
          <a:bodyPr wrap="square">
            <a:spAutoFit/>
          </a:bodyPr>
          <a:lstStyle/>
          <a:p>
            <a:r>
              <a:rPr lang="en-US" sz="1600" dirty="0">
                <a:solidFill>
                  <a:srgbClr val="24475B"/>
                </a:solidFill>
                <a:latin typeface="+mj-lt"/>
                <a:ea typeface="Open Sans SemiBold" panose="020B0706030804020204" pitchFamily="34" charset="0"/>
                <a:cs typeface="Open Sans SemiBold" panose="020B0706030804020204" pitchFamily="34" charset="0"/>
              </a:rPr>
              <a:t>Council Conclusions on </a:t>
            </a:r>
            <a:r>
              <a:rPr lang="en-GB" sz="1600" dirty="0">
                <a:solidFill>
                  <a:srgbClr val="24475B"/>
                </a:solidFill>
                <a:latin typeface="+mj-lt"/>
                <a:ea typeface="Open Sans SemiBold" panose="020B0706030804020204" pitchFamily="34" charset="0"/>
                <a:cs typeface="Open Sans SemiBold" panose="020B0706030804020204" pitchFamily="34" charset="0"/>
              </a:rPr>
              <a:t>Long-term Vision for the EU's Rural Areas (LTVRA)</a:t>
            </a:r>
            <a:endParaRPr lang="es-ES" sz="1600" dirty="0">
              <a:solidFill>
                <a:srgbClr val="24475B"/>
              </a:solidFill>
              <a:latin typeface="+mj-lt"/>
              <a:ea typeface="Open Sans SemiBold" panose="020B0706030804020204" pitchFamily="34" charset="0"/>
              <a:cs typeface="Open Sans SemiBold" panose="020B0706030804020204" pitchFamily="34" charset="0"/>
            </a:endParaRPr>
          </a:p>
        </p:txBody>
      </p:sp>
      <p:sp>
        <p:nvSpPr>
          <p:cNvPr id="85" name="Flecha: doblada hacia arriba 84">
            <a:extLst>
              <a:ext uri="{FF2B5EF4-FFF2-40B4-BE49-F238E27FC236}">
                <a16:creationId xmlns:a16="http://schemas.microsoft.com/office/drawing/2014/main" id="{EB34ECF2-E594-56C7-4DA6-2E2B97B0388B}"/>
              </a:ext>
            </a:extLst>
          </p:cNvPr>
          <p:cNvSpPr/>
          <p:nvPr/>
        </p:nvSpPr>
        <p:spPr>
          <a:xfrm rot="5400000">
            <a:off x="545124" y="2083910"/>
            <a:ext cx="775325" cy="999836"/>
          </a:xfrm>
          <a:prstGeom prst="bentUpArrow">
            <a:avLst>
              <a:gd name="adj1" fmla="val 32840"/>
              <a:gd name="adj2" fmla="val 25000"/>
              <a:gd name="adj3" fmla="val 35780"/>
            </a:avLst>
          </a:prstGeom>
          <a:solidFill>
            <a:srgbClr val="85D7C0"/>
          </a:solidFill>
        </p:spPr>
        <p:style>
          <a:lnRef idx="2">
            <a:schemeClr val="lt1">
              <a:hueOff val="0"/>
              <a:satOff val="0"/>
              <a:lumOff val="0"/>
              <a:alphaOff val="0"/>
            </a:schemeClr>
          </a:lnRef>
          <a:fillRef idx="1">
            <a:schemeClr val="accent5">
              <a:tint val="50000"/>
              <a:hueOff val="-7344354"/>
              <a:satOff val="-15375"/>
              <a:lumOff val="10564"/>
              <a:alphaOff val="0"/>
            </a:schemeClr>
          </a:fillRef>
          <a:effectRef idx="0">
            <a:schemeClr val="accent5">
              <a:tint val="50000"/>
              <a:hueOff val="-7344354"/>
              <a:satOff val="-15375"/>
              <a:lumOff val="10564"/>
              <a:alphaOff val="0"/>
            </a:schemeClr>
          </a:effectRef>
          <a:fontRef idx="minor">
            <a:schemeClr val="lt1">
              <a:hueOff val="0"/>
              <a:satOff val="0"/>
              <a:lumOff val="0"/>
              <a:alphaOff val="0"/>
            </a:schemeClr>
          </a:fontRef>
        </p:style>
        <p:txBody>
          <a:bodyPr/>
          <a:lstStyle/>
          <a:p>
            <a:endParaRPr lang="es-ES" sz="2000"/>
          </a:p>
        </p:txBody>
      </p:sp>
      <p:sp>
        <p:nvSpPr>
          <p:cNvPr id="5" name="CuadroTexto 4">
            <a:extLst>
              <a:ext uri="{FF2B5EF4-FFF2-40B4-BE49-F238E27FC236}">
                <a16:creationId xmlns:a16="http://schemas.microsoft.com/office/drawing/2014/main" id="{869F52A8-887F-C59E-FE51-382F8638A8E2}"/>
              </a:ext>
            </a:extLst>
          </p:cNvPr>
          <p:cNvSpPr txBox="1"/>
          <p:nvPr/>
        </p:nvSpPr>
        <p:spPr>
          <a:xfrm>
            <a:off x="9292968" y="2272497"/>
            <a:ext cx="1947256" cy="1200329"/>
          </a:xfrm>
          <a:prstGeom prst="rect">
            <a:avLst/>
          </a:prstGeom>
          <a:noFill/>
          <a:ln w="28575">
            <a:solidFill>
              <a:srgbClr val="22CB84"/>
            </a:solidFill>
          </a:ln>
        </p:spPr>
        <p:txBody>
          <a:bodyPr wrap="square">
            <a:spAutoFit/>
          </a:bodyPr>
          <a:lstStyle/>
          <a:p>
            <a:pPr algn="ctr"/>
            <a:r>
              <a:rPr lang="es-ES" sz="1800" dirty="0" err="1">
                <a:solidFill>
                  <a:srgbClr val="24475B"/>
                </a:solidFill>
                <a:latin typeface="Open Sans" panose="020B0606030504020204" pitchFamily="34" charset="0"/>
                <a:ea typeface="Open Sans" panose="020B0606030504020204" pitchFamily="34" charset="0"/>
                <a:cs typeface="Open Sans" panose="020B0606030504020204" pitchFamily="34" charset="0"/>
              </a:rPr>
              <a:t>Spanish</a:t>
            </a:r>
            <a:r>
              <a:rPr lang="es-ES" sz="1800" dirty="0">
                <a:solidFill>
                  <a:srgbClr val="24475B"/>
                </a:solidFill>
                <a:latin typeface="Open Sans" panose="020B0606030504020204" pitchFamily="34" charset="0"/>
                <a:ea typeface="Open Sans" panose="020B0606030504020204" pitchFamily="34" charset="0"/>
                <a:cs typeface="Open Sans" panose="020B0606030504020204" pitchFamily="34" charset="0"/>
              </a:rPr>
              <a:t> </a:t>
            </a:r>
            <a:r>
              <a:rPr lang="es-ES" sz="1800" dirty="0" err="1">
                <a:solidFill>
                  <a:srgbClr val="24475B"/>
                </a:solidFill>
                <a:latin typeface="Open Sans" panose="020B0606030504020204" pitchFamily="34" charset="0"/>
                <a:ea typeface="Open Sans" panose="020B0606030504020204" pitchFamily="34" charset="0"/>
                <a:cs typeface="Open Sans" panose="020B0606030504020204" pitchFamily="34" charset="0"/>
              </a:rPr>
              <a:t>Presidency</a:t>
            </a:r>
            <a:endParaRPr lang="es-ES" sz="1800" dirty="0">
              <a:solidFill>
                <a:srgbClr val="24475B"/>
              </a:solidFill>
              <a:latin typeface="Open Sans" panose="020B0606030504020204" pitchFamily="34" charset="0"/>
              <a:ea typeface="Open Sans" panose="020B0606030504020204" pitchFamily="34" charset="0"/>
              <a:cs typeface="Open Sans" panose="020B0606030504020204" pitchFamily="34" charset="0"/>
            </a:endParaRPr>
          </a:p>
          <a:p>
            <a:pPr algn="ctr"/>
            <a:r>
              <a:rPr lang="es-ES" dirty="0">
                <a:solidFill>
                  <a:srgbClr val="24475B"/>
                </a:solidFill>
                <a:latin typeface="Open Sans" panose="020B0606030504020204" pitchFamily="34" charset="0"/>
                <a:ea typeface="Open Sans" panose="020B0606030504020204" pitchFamily="34" charset="0"/>
                <a:cs typeface="Open Sans" panose="020B0606030504020204" pitchFamily="34" charset="0"/>
              </a:rPr>
              <a:t>Final</a:t>
            </a:r>
            <a:r>
              <a:rPr lang="es-ES" sz="1800" dirty="0">
                <a:solidFill>
                  <a:srgbClr val="24475B"/>
                </a:solidFill>
                <a:latin typeface="Open Sans" panose="020B0606030504020204" pitchFamily="34" charset="0"/>
                <a:ea typeface="Open Sans" panose="020B0606030504020204" pitchFamily="34" charset="0"/>
                <a:cs typeface="Open Sans" panose="020B0606030504020204" pitchFamily="34" charset="0"/>
              </a:rPr>
              <a:t> Council </a:t>
            </a:r>
            <a:r>
              <a:rPr lang="es-ES" sz="1800" dirty="0" err="1">
                <a:solidFill>
                  <a:srgbClr val="24475B"/>
                </a:solidFill>
                <a:latin typeface="Open Sans" panose="020B0606030504020204" pitchFamily="34" charset="0"/>
                <a:ea typeface="Open Sans" panose="020B0606030504020204" pitchFamily="34" charset="0"/>
                <a:cs typeface="Open Sans" panose="020B0606030504020204" pitchFamily="34" charset="0"/>
              </a:rPr>
              <a:t>Conclusions</a:t>
            </a:r>
            <a:endParaRPr lang="es-ES" sz="1800" dirty="0">
              <a:solidFill>
                <a:srgbClr val="2447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ruz 5">
            <a:extLst>
              <a:ext uri="{FF2B5EF4-FFF2-40B4-BE49-F238E27FC236}">
                <a16:creationId xmlns:a16="http://schemas.microsoft.com/office/drawing/2014/main" id="{A3279CA9-C787-4792-57DA-0BC0E4CEE5C6}"/>
              </a:ext>
            </a:extLst>
          </p:cNvPr>
          <p:cNvSpPr/>
          <p:nvPr/>
        </p:nvSpPr>
        <p:spPr>
          <a:xfrm>
            <a:off x="3999826" y="2389475"/>
            <a:ext cx="904518" cy="795528"/>
          </a:xfrm>
          <a:prstGeom prst="plus">
            <a:avLst/>
          </a:prstGeom>
          <a:solidFill>
            <a:srgbClr val="B6E7D9"/>
          </a:solidFill>
          <a:ln>
            <a:solidFill>
              <a:srgbClr val="22CB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EDBF4005-EFCF-E6FC-FA1D-B3F40FD193FC}"/>
              </a:ext>
            </a:extLst>
          </p:cNvPr>
          <p:cNvSpPr txBox="1"/>
          <p:nvPr/>
        </p:nvSpPr>
        <p:spPr>
          <a:xfrm>
            <a:off x="5358645" y="2272497"/>
            <a:ext cx="1986394" cy="1077218"/>
          </a:xfrm>
          <a:prstGeom prst="rect">
            <a:avLst/>
          </a:prstGeom>
          <a:noFill/>
          <a:ln w="28575">
            <a:solidFill>
              <a:srgbClr val="22CB84"/>
            </a:solidFill>
          </a:ln>
        </p:spPr>
        <p:txBody>
          <a:bodyPr wrap="square">
            <a:spAutoFit/>
          </a:bodyPr>
          <a:lstStyle/>
          <a:p>
            <a:r>
              <a:rPr lang="en-US" sz="1600" dirty="0">
                <a:solidFill>
                  <a:srgbClr val="24475B"/>
                </a:solidFill>
                <a:latin typeface="+mj-lt"/>
                <a:ea typeface="Open Sans SemiBold" panose="020B0706030804020204" pitchFamily="34" charset="0"/>
                <a:cs typeface="Open Sans SemiBold" panose="020B0706030804020204" pitchFamily="34" charset="0"/>
              </a:rPr>
              <a:t>Conclusions from the General Affairs Council of Cohesion</a:t>
            </a:r>
            <a:endParaRPr lang="es-ES" sz="1600" dirty="0"/>
          </a:p>
        </p:txBody>
      </p:sp>
      <p:cxnSp>
        <p:nvCxnSpPr>
          <p:cNvPr id="14" name="Conector recto de flecha 13">
            <a:extLst>
              <a:ext uri="{FF2B5EF4-FFF2-40B4-BE49-F238E27FC236}">
                <a16:creationId xmlns:a16="http://schemas.microsoft.com/office/drawing/2014/main" id="{C81B9F43-C519-D685-7B53-E4CDE9011CF6}"/>
              </a:ext>
            </a:extLst>
          </p:cNvPr>
          <p:cNvCxnSpPr/>
          <p:nvPr/>
        </p:nvCxnSpPr>
        <p:spPr>
          <a:xfrm>
            <a:off x="2236019" y="3582969"/>
            <a:ext cx="0" cy="1035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5B2D55F2-E6AA-A988-7A96-08AFC405AA5F}"/>
              </a:ext>
            </a:extLst>
          </p:cNvPr>
          <p:cNvSpPr txBox="1"/>
          <p:nvPr/>
        </p:nvSpPr>
        <p:spPr>
          <a:xfrm>
            <a:off x="925070" y="4769324"/>
            <a:ext cx="3074756" cy="923330"/>
          </a:xfrm>
          <a:prstGeom prst="rect">
            <a:avLst/>
          </a:prstGeom>
          <a:noFill/>
        </p:spPr>
        <p:txBody>
          <a:bodyPr wrap="square" rtlCol="0">
            <a:spAutoFit/>
          </a:bodyPr>
          <a:lstStyle/>
          <a:p>
            <a:r>
              <a:rPr lang="es-ES" dirty="0"/>
              <a:t>In </a:t>
            </a:r>
            <a:r>
              <a:rPr lang="es-ES" dirty="0" err="1"/>
              <a:t>collaboratioon</a:t>
            </a:r>
            <a:r>
              <a:rPr lang="es-ES" dirty="0"/>
              <a:t> </a:t>
            </a:r>
            <a:r>
              <a:rPr lang="es-ES" dirty="0" err="1"/>
              <a:t>with</a:t>
            </a:r>
            <a:r>
              <a:rPr lang="es-ES" dirty="0"/>
              <a:t>  </a:t>
            </a:r>
            <a:r>
              <a:rPr lang="es-ES" dirty="0" err="1"/>
              <a:t>Minisry</a:t>
            </a:r>
            <a:r>
              <a:rPr lang="es-ES" dirty="0"/>
              <a:t> </a:t>
            </a:r>
            <a:r>
              <a:rPr lang="es-ES" dirty="0" err="1"/>
              <a:t>of</a:t>
            </a:r>
            <a:r>
              <a:rPr lang="es-ES" dirty="0"/>
              <a:t> </a:t>
            </a:r>
            <a:r>
              <a:rPr lang="es-ES" dirty="0" err="1"/>
              <a:t>Agriculture</a:t>
            </a:r>
            <a:r>
              <a:rPr lang="es-ES" dirty="0"/>
              <a:t>, </a:t>
            </a:r>
            <a:r>
              <a:rPr lang="es-ES" dirty="0" err="1"/>
              <a:t>Fisheries</a:t>
            </a:r>
            <a:r>
              <a:rPr lang="es-ES" dirty="0"/>
              <a:t> and </a:t>
            </a:r>
            <a:r>
              <a:rPr lang="es-ES" dirty="0" err="1"/>
              <a:t>Food</a:t>
            </a:r>
            <a:r>
              <a:rPr lang="es-ES" dirty="0"/>
              <a:t>, </a:t>
            </a:r>
            <a:r>
              <a:rPr lang="es-ES" dirty="0" err="1"/>
              <a:t>Spain</a:t>
            </a:r>
            <a:endParaRPr lang="es-ES" dirty="0"/>
          </a:p>
        </p:txBody>
      </p:sp>
      <p:cxnSp>
        <p:nvCxnSpPr>
          <p:cNvPr id="17" name="Conector recto de flecha 16">
            <a:extLst>
              <a:ext uri="{FF2B5EF4-FFF2-40B4-BE49-F238E27FC236}">
                <a16:creationId xmlns:a16="http://schemas.microsoft.com/office/drawing/2014/main" id="{C73196BA-D5EA-D9E5-B714-55878D8A2909}"/>
              </a:ext>
            </a:extLst>
          </p:cNvPr>
          <p:cNvCxnSpPr/>
          <p:nvPr/>
        </p:nvCxnSpPr>
        <p:spPr>
          <a:xfrm>
            <a:off x="6295649" y="3622604"/>
            <a:ext cx="0" cy="1035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20AD02A1-53D7-6BC3-71A9-52255448CC52}"/>
              </a:ext>
            </a:extLst>
          </p:cNvPr>
          <p:cNvSpPr txBox="1"/>
          <p:nvPr/>
        </p:nvSpPr>
        <p:spPr>
          <a:xfrm>
            <a:off x="5219411" y="4776398"/>
            <a:ext cx="2263293" cy="923330"/>
          </a:xfrm>
          <a:prstGeom prst="rect">
            <a:avLst/>
          </a:prstGeom>
          <a:noFill/>
        </p:spPr>
        <p:txBody>
          <a:bodyPr wrap="square" rtlCol="0">
            <a:spAutoFit/>
          </a:bodyPr>
          <a:lstStyle/>
          <a:p>
            <a:r>
              <a:rPr lang="es-ES" dirty="0"/>
              <a:t>In </a:t>
            </a:r>
            <a:r>
              <a:rPr lang="es-ES" dirty="0" err="1"/>
              <a:t>progress</a:t>
            </a:r>
            <a:r>
              <a:rPr lang="es-ES" dirty="0"/>
              <a:t>, </a:t>
            </a:r>
            <a:r>
              <a:rPr lang="es-ES" dirty="0" err="1"/>
              <a:t>with</a:t>
            </a:r>
            <a:r>
              <a:rPr lang="es-ES" dirty="0"/>
              <a:t> </a:t>
            </a:r>
            <a:r>
              <a:rPr lang="es-ES" dirty="0" err="1"/>
              <a:t>Finance</a:t>
            </a:r>
            <a:r>
              <a:rPr lang="es-ES" dirty="0"/>
              <a:t> </a:t>
            </a:r>
            <a:r>
              <a:rPr lang="es-ES" dirty="0" err="1"/>
              <a:t>Ministry</a:t>
            </a:r>
            <a:r>
              <a:rPr lang="es-ES" dirty="0"/>
              <a:t>, </a:t>
            </a:r>
            <a:r>
              <a:rPr lang="es-ES" dirty="0" err="1"/>
              <a:t>Spain</a:t>
            </a:r>
            <a:endParaRPr lang="es-ES" dirty="0"/>
          </a:p>
        </p:txBody>
      </p:sp>
      <p:sp>
        <p:nvSpPr>
          <p:cNvPr id="19" name="Es igual a 18">
            <a:extLst>
              <a:ext uri="{FF2B5EF4-FFF2-40B4-BE49-F238E27FC236}">
                <a16:creationId xmlns:a16="http://schemas.microsoft.com/office/drawing/2014/main" id="{1D14BBA6-3207-A977-C252-342E2890885F}"/>
              </a:ext>
            </a:extLst>
          </p:cNvPr>
          <p:cNvSpPr/>
          <p:nvPr/>
        </p:nvSpPr>
        <p:spPr>
          <a:xfrm>
            <a:off x="7605297" y="2716132"/>
            <a:ext cx="1116895" cy="43798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Flecha: hacia abajo 20">
            <a:extLst>
              <a:ext uri="{FF2B5EF4-FFF2-40B4-BE49-F238E27FC236}">
                <a16:creationId xmlns:a16="http://schemas.microsoft.com/office/drawing/2014/main" id="{163599AB-758B-E65A-C1E4-92CC3423AF57}"/>
              </a:ext>
            </a:extLst>
          </p:cNvPr>
          <p:cNvSpPr/>
          <p:nvPr/>
        </p:nvSpPr>
        <p:spPr>
          <a:xfrm>
            <a:off x="9994545" y="3813329"/>
            <a:ext cx="645158" cy="709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a la derecha 21">
            <a:extLst>
              <a:ext uri="{FF2B5EF4-FFF2-40B4-BE49-F238E27FC236}">
                <a16:creationId xmlns:a16="http://schemas.microsoft.com/office/drawing/2014/main" id="{F82F5421-56E3-1A90-F494-4F23A3649188}"/>
              </a:ext>
            </a:extLst>
          </p:cNvPr>
          <p:cNvSpPr/>
          <p:nvPr/>
        </p:nvSpPr>
        <p:spPr>
          <a:xfrm>
            <a:off x="7767321" y="4937981"/>
            <a:ext cx="949271" cy="309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a la derecha 23">
            <a:extLst>
              <a:ext uri="{FF2B5EF4-FFF2-40B4-BE49-F238E27FC236}">
                <a16:creationId xmlns:a16="http://schemas.microsoft.com/office/drawing/2014/main" id="{960D254C-2113-54E8-D995-DC59C7736626}"/>
              </a:ext>
            </a:extLst>
          </p:cNvPr>
          <p:cNvSpPr/>
          <p:nvPr/>
        </p:nvSpPr>
        <p:spPr>
          <a:xfrm>
            <a:off x="6811011" y="986965"/>
            <a:ext cx="1141581" cy="513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a:extLst>
              <a:ext uri="{FF2B5EF4-FFF2-40B4-BE49-F238E27FC236}">
                <a16:creationId xmlns:a16="http://schemas.microsoft.com/office/drawing/2014/main" id="{55120C3C-370F-66BF-7D00-B00E8C6641BE}"/>
              </a:ext>
            </a:extLst>
          </p:cNvPr>
          <p:cNvSpPr txBox="1"/>
          <p:nvPr/>
        </p:nvSpPr>
        <p:spPr>
          <a:xfrm>
            <a:off x="8313086" y="828335"/>
            <a:ext cx="3336902" cy="923330"/>
          </a:xfrm>
          <a:prstGeom prst="rect">
            <a:avLst/>
          </a:prstGeom>
          <a:noFill/>
        </p:spPr>
        <p:txBody>
          <a:bodyPr wrap="square">
            <a:spAutoFit/>
          </a:bodyPr>
          <a:lstStyle/>
          <a:p>
            <a:pPr marR="294005">
              <a:lnSpc>
                <a:spcPct val="100000"/>
              </a:lnSpc>
              <a:spcBef>
                <a:spcPts val="245"/>
              </a:spcBef>
            </a:pPr>
            <a:r>
              <a:rPr lang="en-US" b="1" dirty="0">
                <a:solidFill>
                  <a:srgbClr val="24475B"/>
                </a:solidFill>
                <a:latin typeface="Open Sans "/>
                <a:ea typeface="Open Sans Light" panose="020B0306030504020204" pitchFamily="34" charset="0"/>
                <a:cs typeface="Open Sans Light" panose="020B0306030504020204" pitchFamily="34" charset="0"/>
              </a:rPr>
              <a:t> Coordinated by the General Secretary for Demographic Challenge</a:t>
            </a:r>
          </a:p>
        </p:txBody>
      </p:sp>
      <p:sp>
        <p:nvSpPr>
          <p:cNvPr id="31" name="Flecha: doblada hacia arriba 30">
            <a:extLst>
              <a:ext uri="{FF2B5EF4-FFF2-40B4-BE49-F238E27FC236}">
                <a16:creationId xmlns:a16="http://schemas.microsoft.com/office/drawing/2014/main" id="{83AABF9B-1098-7057-8B28-4F4004986F4B}"/>
              </a:ext>
            </a:extLst>
          </p:cNvPr>
          <p:cNvSpPr/>
          <p:nvPr/>
        </p:nvSpPr>
        <p:spPr>
          <a:xfrm>
            <a:off x="10071339" y="5943183"/>
            <a:ext cx="681606" cy="5045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a:extLst>
              <a:ext uri="{FF2B5EF4-FFF2-40B4-BE49-F238E27FC236}">
                <a16:creationId xmlns:a16="http://schemas.microsoft.com/office/drawing/2014/main" id="{8D646A56-733E-872A-BF92-91EF0216FC73}"/>
              </a:ext>
            </a:extLst>
          </p:cNvPr>
          <p:cNvSpPr txBox="1"/>
          <p:nvPr/>
        </p:nvSpPr>
        <p:spPr>
          <a:xfrm>
            <a:off x="7798939" y="6155061"/>
            <a:ext cx="1947256" cy="369332"/>
          </a:xfrm>
          <a:prstGeom prst="rect">
            <a:avLst/>
          </a:prstGeom>
          <a:noFill/>
          <a:ln w="28575">
            <a:solidFill>
              <a:srgbClr val="22CB84"/>
            </a:solidFill>
          </a:ln>
        </p:spPr>
        <p:txBody>
          <a:bodyPr wrap="square">
            <a:spAutoFit/>
          </a:bodyPr>
          <a:lstStyle/>
          <a:p>
            <a:pPr algn="ctr"/>
            <a:r>
              <a:rPr lang="es-ES" sz="1800" dirty="0">
                <a:solidFill>
                  <a:srgbClr val="24475B"/>
                </a:solidFill>
                <a:latin typeface="Open Sans" panose="020B0606030504020204" pitchFamily="34" charset="0"/>
                <a:ea typeface="Open Sans" panose="020B0606030504020204" pitchFamily="34" charset="0"/>
                <a:cs typeface="Open Sans" panose="020B0606030504020204" pitchFamily="34" charset="0"/>
              </a:rPr>
              <a:t>ESPON </a:t>
            </a:r>
            <a:r>
              <a:rPr lang="es-ES" sz="1800" dirty="0" err="1">
                <a:solidFill>
                  <a:srgbClr val="24475B"/>
                </a:solidFill>
                <a:latin typeface="Open Sans" panose="020B0606030504020204" pitchFamily="34" charset="0"/>
                <a:ea typeface="Open Sans" panose="020B0606030504020204" pitchFamily="34" charset="0"/>
                <a:cs typeface="Open Sans" panose="020B0606030504020204" pitchFamily="34" charset="0"/>
              </a:rPr>
              <a:t>Seminar</a:t>
            </a:r>
            <a:endParaRPr lang="es-ES" sz="1800" dirty="0">
              <a:solidFill>
                <a:srgbClr val="24475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071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2538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2</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6816" y="393657"/>
            <a:ext cx="652187" cy="338554"/>
          </a:xfrm>
          <a:prstGeom prst="rect">
            <a:avLst/>
          </a:prstGeom>
          <a:noFill/>
        </p:spPr>
        <p:txBody>
          <a:bodyPr wrap="square">
            <a:spAutoFit/>
          </a:bodyPr>
          <a:lstStyle/>
          <a:p>
            <a:pPr algn="ctr"/>
            <a:r>
              <a:rPr lang="es-ES" sz="1600" b="1"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1.1</a:t>
            </a: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Rectángulo 62">
            <a:extLst>
              <a:ext uri="{FF2B5EF4-FFF2-40B4-BE49-F238E27FC236}">
                <a16:creationId xmlns:a16="http://schemas.microsoft.com/office/drawing/2014/main" id="{079C0470-CD50-0337-1C2D-AD716B10461E}"/>
              </a:ext>
            </a:extLst>
          </p:cNvPr>
          <p:cNvSpPr/>
          <p:nvPr/>
        </p:nvSpPr>
        <p:spPr>
          <a:xfrm>
            <a:off x="920907" y="1160361"/>
            <a:ext cx="9765288" cy="504666"/>
          </a:xfrm>
          <a:prstGeom prst="rect">
            <a:avLst/>
          </a:prstGeom>
          <a:gradFill flip="none" rotWithShape="1">
            <a:gsLst>
              <a:gs pos="0">
                <a:srgbClr val="1AAB91"/>
              </a:gs>
              <a:gs pos="48000">
                <a:srgbClr val="23C885"/>
              </a:gs>
              <a:gs pos="100000">
                <a:srgbClr val="22CB8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PUESTA EN MARCHA DE UNA POLÍTICA PÚBLICA DE COHESIÓN TERRITORIAL</a:t>
            </a:r>
          </a:p>
        </p:txBody>
      </p:sp>
      <p:sp>
        <p:nvSpPr>
          <p:cNvPr id="69" name="CuadroTexto 68">
            <a:extLst>
              <a:ext uri="{FF2B5EF4-FFF2-40B4-BE49-F238E27FC236}">
                <a16:creationId xmlns:a16="http://schemas.microsoft.com/office/drawing/2014/main" id="{D9AB3709-8E99-502D-961B-054F6327C133}"/>
              </a:ext>
            </a:extLst>
          </p:cNvPr>
          <p:cNvSpPr txBox="1"/>
          <p:nvPr/>
        </p:nvSpPr>
        <p:spPr>
          <a:xfrm>
            <a:off x="6976364" y="2325771"/>
            <a:ext cx="4077510" cy="4832092"/>
          </a:xfrm>
          <a:prstGeom prst="rect">
            <a:avLst/>
          </a:prstGeom>
          <a:noFill/>
        </p:spPr>
        <p:txBody>
          <a:bodyPr wrap="square">
            <a:spAutoFit/>
          </a:bodyPr>
          <a:lstStyle/>
          <a:p>
            <a:pPr algn="just"/>
            <a:r>
              <a:rPr lang="es-ES" sz="1400" dirty="0">
                <a:solidFill>
                  <a:srgbClr val="262C41"/>
                </a:solidFill>
              </a:rPr>
              <a:t>Impulsar una estrategia para </a:t>
            </a:r>
            <a:r>
              <a:rPr lang="es-ES" sz="1400" b="1" dirty="0">
                <a:solidFill>
                  <a:srgbClr val="262C41"/>
                </a:solidFill>
              </a:rPr>
              <a:t>la promoción y vertebración de los territorios</a:t>
            </a:r>
            <a:r>
              <a:rPr lang="es-ES" sz="1400" dirty="0">
                <a:solidFill>
                  <a:srgbClr val="262C41"/>
                </a:solidFill>
              </a:rPr>
              <a:t>, garantizando el </a:t>
            </a:r>
            <a:r>
              <a:rPr lang="es-ES" sz="1400" b="1" dirty="0">
                <a:solidFill>
                  <a:srgbClr val="262C41"/>
                </a:solidFill>
              </a:rPr>
              <a:t>equilibrio y la cohesión </a:t>
            </a:r>
            <a:r>
              <a:rPr lang="es-ES" sz="1400" dirty="0">
                <a:solidFill>
                  <a:srgbClr val="262C41"/>
                </a:solidFill>
              </a:rPr>
              <a:t>territorial, así como la </a:t>
            </a:r>
            <a:r>
              <a:rPr lang="es-ES" sz="1400" b="1" dirty="0">
                <a:solidFill>
                  <a:srgbClr val="262C41"/>
                </a:solidFill>
              </a:rPr>
              <a:t>funcionalidad</a:t>
            </a:r>
            <a:r>
              <a:rPr lang="es-ES" sz="1400" dirty="0">
                <a:solidFill>
                  <a:srgbClr val="262C41"/>
                </a:solidFill>
              </a:rPr>
              <a:t> de todos los municipios de España. </a:t>
            </a:r>
          </a:p>
          <a:p>
            <a:pPr algn="just"/>
            <a:endParaRPr lang="es-ES" sz="1400" dirty="0">
              <a:solidFill>
                <a:srgbClr val="262C41"/>
              </a:solidFill>
            </a:endParaRPr>
          </a:p>
          <a:p>
            <a:pPr algn="just"/>
            <a:r>
              <a:rPr lang="es-ES" sz="1400" dirty="0">
                <a:solidFill>
                  <a:srgbClr val="262C41"/>
                </a:solidFill>
              </a:rPr>
              <a:t>Sentar las </a:t>
            </a:r>
            <a:r>
              <a:rPr lang="es-ES" sz="1400" b="1" dirty="0">
                <a:solidFill>
                  <a:srgbClr val="262C41"/>
                </a:solidFill>
              </a:rPr>
              <a:t>bases y los mecanismos de Gobernanza necesarios </a:t>
            </a:r>
            <a:r>
              <a:rPr lang="es-ES" sz="1400" dirty="0">
                <a:solidFill>
                  <a:srgbClr val="262C41"/>
                </a:solidFill>
              </a:rPr>
              <a:t>para </a:t>
            </a:r>
            <a:r>
              <a:rPr lang="es-ES" sz="1400" b="1" dirty="0">
                <a:solidFill>
                  <a:srgbClr val="262C41"/>
                </a:solidFill>
              </a:rPr>
              <a:t>promover la cohesión territorial en España </a:t>
            </a:r>
            <a:r>
              <a:rPr lang="es-ES" sz="1400" dirty="0">
                <a:solidFill>
                  <a:srgbClr val="262C41"/>
                </a:solidFill>
              </a:rPr>
              <a:t>desde la lógica de </a:t>
            </a:r>
            <a:r>
              <a:rPr lang="es-ES" sz="1400" b="1" dirty="0">
                <a:solidFill>
                  <a:srgbClr val="262C41"/>
                </a:solidFill>
              </a:rPr>
              <a:t>colaboración</a:t>
            </a:r>
            <a:r>
              <a:rPr lang="es-ES" sz="1400" dirty="0">
                <a:solidFill>
                  <a:srgbClr val="262C41"/>
                </a:solidFill>
              </a:rPr>
              <a:t> entre todos los niveles de la administración pública y la </a:t>
            </a:r>
            <a:r>
              <a:rPr lang="es-ES" sz="1400" b="1" dirty="0">
                <a:solidFill>
                  <a:srgbClr val="262C41"/>
                </a:solidFill>
              </a:rPr>
              <a:t>cooperación </a:t>
            </a:r>
            <a:r>
              <a:rPr lang="es-ES" sz="1400" dirty="0">
                <a:solidFill>
                  <a:srgbClr val="262C41"/>
                </a:solidFill>
              </a:rPr>
              <a:t>público privada y social con todos los agentes presentes en el territorio.</a:t>
            </a:r>
          </a:p>
          <a:p>
            <a:pPr algn="just"/>
            <a:endParaRPr lang="es-ES" sz="1400" dirty="0">
              <a:solidFill>
                <a:srgbClr val="262C41"/>
              </a:solidFill>
            </a:endParaRPr>
          </a:p>
          <a:p>
            <a:pPr algn="just"/>
            <a:r>
              <a:rPr lang="es-ES" sz="1400" dirty="0">
                <a:solidFill>
                  <a:srgbClr val="262C41"/>
                </a:solidFill>
              </a:rPr>
              <a:t>El </a:t>
            </a:r>
            <a:r>
              <a:rPr lang="es-ES" sz="1400" b="1" dirty="0">
                <a:solidFill>
                  <a:srgbClr val="262C41"/>
                </a:solidFill>
              </a:rPr>
              <a:t>reto demográfico es un “reto democrático</a:t>
            </a:r>
            <a:r>
              <a:rPr lang="es-ES" sz="1400" dirty="0">
                <a:solidFill>
                  <a:srgbClr val="262C41"/>
                </a:solidFill>
              </a:rPr>
              <a:t>” cuyo abordaje debe llevarse a cabo desde una perspectiva integral y con una visión de estado que permita poner el foco en la cohesión territorial. </a:t>
            </a:r>
            <a:endParaRPr lang="en-US" sz="1400" dirty="0">
              <a:solidFill>
                <a:srgbClr val="262C41"/>
              </a:solidFill>
            </a:endParaRPr>
          </a:p>
          <a:p>
            <a:pPr algn="just"/>
            <a:endParaRPr lang="es-ES" sz="1400" dirty="0">
              <a:solidFill>
                <a:srgbClr val="262C41"/>
              </a:solidFill>
            </a:endParaRPr>
          </a:p>
          <a:p>
            <a:pPr algn="just"/>
            <a:endParaRPr lang="es-ES" sz="1400" dirty="0">
              <a:solidFill>
                <a:srgbClr val="262C41"/>
              </a:solidFill>
            </a:endParaRPr>
          </a:p>
          <a:p>
            <a:pPr algn="just"/>
            <a:endParaRPr lang="es-ES" sz="1400" dirty="0">
              <a:solidFill>
                <a:srgbClr val="262C41"/>
              </a:solidFill>
              <a:effectLst/>
            </a:endParaRPr>
          </a:p>
        </p:txBody>
      </p:sp>
      <p:pic>
        <p:nvPicPr>
          <p:cNvPr id="70" name="Gráfico 69" descr="Signo de intercalación hacia la derecha con relleno sólido">
            <a:extLst>
              <a:ext uri="{FF2B5EF4-FFF2-40B4-BE49-F238E27FC236}">
                <a16:creationId xmlns:a16="http://schemas.microsoft.com/office/drawing/2014/main" id="{623DEC61-B3D6-33F6-B695-F07FDE7921C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5134" y="2312519"/>
            <a:ext cx="691230" cy="691230"/>
          </a:xfrm>
          <a:prstGeom prst="rect">
            <a:avLst/>
          </a:prstGeom>
        </p:spPr>
      </p:pic>
      <p:pic>
        <p:nvPicPr>
          <p:cNvPr id="71" name="Gráfico 70" descr="Signo de intercalación hacia la derecha con relleno sólido">
            <a:extLst>
              <a:ext uri="{FF2B5EF4-FFF2-40B4-BE49-F238E27FC236}">
                <a16:creationId xmlns:a16="http://schemas.microsoft.com/office/drawing/2014/main" id="{CD1A60C5-E3FC-0A0F-8951-A24759419FF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6168" y="3560883"/>
            <a:ext cx="691230" cy="691230"/>
          </a:xfrm>
          <a:prstGeom prst="rect">
            <a:avLst/>
          </a:prstGeom>
        </p:spPr>
      </p:pic>
      <p:sp>
        <p:nvSpPr>
          <p:cNvPr id="74" name="CuadroTexto 73">
            <a:extLst>
              <a:ext uri="{FF2B5EF4-FFF2-40B4-BE49-F238E27FC236}">
                <a16:creationId xmlns:a16="http://schemas.microsoft.com/office/drawing/2014/main" id="{6ACE1070-7907-5453-3137-2018AA118A6B}"/>
              </a:ext>
            </a:extLst>
          </p:cNvPr>
          <p:cNvSpPr txBox="1"/>
          <p:nvPr/>
        </p:nvSpPr>
        <p:spPr>
          <a:xfrm>
            <a:off x="1093127" y="412159"/>
            <a:ext cx="5679001" cy="369332"/>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Enfoque de Reto Demográfico</a:t>
            </a:r>
          </a:p>
        </p:txBody>
      </p:sp>
      <p:pic>
        <p:nvPicPr>
          <p:cNvPr id="19" name="Imagen 18" descr="2021-VICE3bis2.Go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6272" y="-1214"/>
            <a:ext cx="2876550" cy="733425"/>
          </a:xfrm>
          <a:prstGeom prst="rect">
            <a:avLst/>
          </a:prstGeom>
          <a:noFill/>
          <a:ln>
            <a:noFill/>
          </a:ln>
        </p:spPr>
      </p:pic>
      <p:sp>
        <p:nvSpPr>
          <p:cNvPr id="2" name="Marcador de número de diapositiva 37">
            <a:extLst>
              <a:ext uri="{FF2B5EF4-FFF2-40B4-BE49-F238E27FC236}">
                <a16:creationId xmlns:a16="http://schemas.microsoft.com/office/drawing/2014/main" id="{22D751B4-C0DD-C812-6B18-4023672A1189}"/>
              </a:ext>
            </a:extLst>
          </p:cNvPr>
          <p:cNvSpPr txBox="1">
            <a:spLocks/>
          </p:cNvSpPr>
          <p:nvPr/>
        </p:nvSpPr>
        <p:spPr>
          <a:xfrm>
            <a:off x="5056822" y="6354241"/>
            <a:ext cx="6069998"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24475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Enfoque General Reto Demográfico</a:t>
            </a:r>
          </a:p>
        </p:txBody>
      </p:sp>
      <p:sp>
        <p:nvSpPr>
          <p:cNvPr id="4" name="CuadroTexto 3">
            <a:extLst>
              <a:ext uri="{FF2B5EF4-FFF2-40B4-BE49-F238E27FC236}">
                <a16:creationId xmlns:a16="http://schemas.microsoft.com/office/drawing/2014/main" id="{630CD81F-1104-5A2C-65AB-27941EA87AB7}"/>
              </a:ext>
            </a:extLst>
          </p:cNvPr>
          <p:cNvSpPr txBox="1"/>
          <p:nvPr/>
        </p:nvSpPr>
        <p:spPr>
          <a:xfrm>
            <a:off x="1134141" y="2186111"/>
            <a:ext cx="4625214" cy="4031873"/>
          </a:xfrm>
          <a:prstGeom prst="rect">
            <a:avLst/>
          </a:prstGeom>
          <a:noFill/>
        </p:spPr>
        <p:txBody>
          <a:bodyPr wrap="square">
            <a:spAutoFit/>
          </a:bodyPr>
          <a:lstStyle/>
          <a:p>
            <a:pPr algn="just">
              <a:lnSpc>
                <a:spcPct val="100000"/>
              </a:lnSpc>
            </a:pPr>
            <a:r>
              <a:rPr lang="es-ES" b="1" dirty="0">
                <a:solidFill>
                  <a:srgbClr val="262C41"/>
                </a:solidFill>
              </a:rPr>
              <a:t>Necesidad de repensar el modelo territorial</a:t>
            </a:r>
          </a:p>
          <a:p>
            <a:pPr algn="just">
              <a:lnSpc>
                <a:spcPct val="100000"/>
              </a:lnSpc>
            </a:pPr>
            <a:endParaRPr lang="es-ES" sz="1400" dirty="0">
              <a:solidFill>
                <a:srgbClr val="262C41"/>
              </a:solidFill>
            </a:endParaRPr>
          </a:p>
          <a:p>
            <a:pPr marL="742950" lvl="1" indent="-285750" algn="just">
              <a:lnSpc>
                <a:spcPct val="100000"/>
              </a:lnSpc>
              <a:buFont typeface="Arial" panose="020B0604020202020204" pitchFamily="34" charset="0"/>
              <a:buChar char="•"/>
            </a:pPr>
            <a:r>
              <a:rPr lang="es-ES" sz="1600" dirty="0">
                <a:solidFill>
                  <a:srgbClr val="262C41"/>
                </a:solidFill>
              </a:rPr>
              <a:t>Ordenar el territorio desde el punto de vista de la funcionalidad y la generación de oportunidades</a:t>
            </a:r>
          </a:p>
          <a:p>
            <a:pPr marL="742950" lvl="1" indent="-285750" algn="just">
              <a:lnSpc>
                <a:spcPct val="100000"/>
              </a:lnSpc>
              <a:buFont typeface="Arial" panose="020B0604020202020204" pitchFamily="34" charset="0"/>
              <a:buChar char="•"/>
            </a:pPr>
            <a:r>
              <a:rPr lang="es-ES" sz="1600" dirty="0">
                <a:solidFill>
                  <a:srgbClr val="262C41"/>
                </a:solidFill>
              </a:rPr>
              <a:t>Garantizar la igualdad en el acceso a servicios y oportunidades</a:t>
            </a:r>
          </a:p>
          <a:p>
            <a:pPr marL="742950" lvl="1" indent="-285750" algn="just">
              <a:lnSpc>
                <a:spcPct val="100000"/>
              </a:lnSpc>
              <a:buFont typeface="Arial" panose="020B0604020202020204" pitchFamily="34" charset="0"/>
              <a:buChar char="•"/>
            </a:pPr>
            <a:r>
              <a:rPr lang="es-ES" sz="1600" dirty="0">
                <a:solidFill>
                  <a:srgbClr val="262C41"/>
                </a:solidFill>
              </a:rPr>
              <a:t>Reducir la vulnerabilidad territorial.  </a:t>
            </a:r>
          </a:p>
          <a:p>
            <a:pPr marL="742950" lvl="1" indent="-285750" algn="just">
              <a:lnSpc>
                <a:spcPct val="100000"/>
              </a:lnSpc>
              <a:buFont typeface="Arial" panose="020B0604020202020204" pitchFamily="34" charset="0"/>
              <a:buChar char="•"/>
            </a:pPr>
            <a:r>
              <a:rPr lang="es-ES" sz="1600" dirty="0">
                <a:solidFill>
                  <a:srgbClr val="262C41"/>
                </a:solidFill>
              </a:rPr>
              <a:t>Repensar la relación entre los entornos urbano y rural. </a:t>
            </a:r>
          </a:p>
          <a:p>
            <a:pPr marL="742950" lvl="1" indent="-285750" algn="just">
              <a:lnSpc>
                <a:spcPct val="100000"/>
              </a:lnSpc>
              <a:buFont typeface="Arial" panose="020B0604020202020204" pitchFamily="34" charset="0"/>
              <a:buChar char="•"/>
            </a:pPr>
            <a:r>
              <a:rPr lang="es-ES" sz="1600" dirty="0">
                <a:solidFill>
                  <a:srgbClr val="262C41"/>
                </a:solidFill>
              </a:rPr>
              <a:t>Incorporar fórmulas nuevas, innovadoras y transformadoras. </a:t>
            </a:r>
          </a:p>
          <a:p>
            <a:pPr marL="742950" lvl="1" indent="-285750" algn="just">
              <a:lnSpc>
                <a:spcPct val="100000"/>
              </a:lnSpc>
              <a:buFont typeface="Arial" panose="020B0604020202020204" pitchFamily="34" charset="0"/>
              <a:buChar char="•"/>
            </a:pPr>
            <a:r>
              <a:rPr lang="es-ES" sz="1600" dirty="0">
                <a:solidFill>
                  <a:srgbClr val="262C41"/>
                </a:solidFill>
              </a:rPr>
              <a:t>Gobernanza multinivel: cooperación con CCAA y EELL.</a:t>
            </a:r>
          </a:p>
          <a:p>
            <a:pPr lvl="1" algn="just">
              <a:lnSpc>
                <a:spcPct val="100000"/>
              </a:lnSpc>
            </a:pPr>
            <a:endParaRPr lang="es-ES" sz="1400" dirty="0">
              <a:solidFill>
                <a:srgbClr val="262C41"/>
              </a:solidFill>
            </a:endParaRPr>
          </a:p>
        </p:txBody>
      </p:sp>
      <p:pic>
        <p:nvPicPr>
          <p:cNvPr id="5" name="Gráfico 4" descr="Signo de intercalación hacia la derecha con relleno sólido">
            <a:extLst>
              <a:ext uri="{FF2B5EF4-FFF2-40B4-BE49-F238E27FC236}">
                <a16:creationId xmlns:a16="http://schemas.microsoft.com/office/drawing/2014/main" id="{2C1096D5-B70D-0C12-F06C-2E743399D1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9858" y="5211846"/>
            <a:ext cx="691230" cy="691230"/>
          </a:xfrm>
          <a:prstGeom prst="rect">
            <a:avLst/>
          </a:prstGeom>
        </p:spPr>
      </p:pic>
    </p:spTree>
    <p:extLst>
      <p:ext uri="{BB962C8B-B14F-4D97-AF65-F5344CB8AC3E}">
        <p14:creationId xmlns:p14="http://schemas.microsoft.com/office/powerpoint/2010/main" val="376113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Resultado de imagen de museo paleontológico cuenca">
            <a:extLst>
              <a:ext uri="{FF2B5EF4-FFF2-40B4-BE49-F238E27FC236}">
                <a16:creationId xmlns:a16="http://schemas.microsoft.com/office/drawing/2014/main" id="{88C0660F-D042-A87B-4A5F-031B40580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845" y="4696615"/>
            <a:ext cx="4189024" cy="208197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CA236ECE-B872-26FD-E294-2DB04C1CE43B}"/>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0" name="Marcador de número de diapositiva 37">
            <a:extLst>
              <a:ext uri="{FF2B5EF4-FFF2-40B4-BE49-F238E27FC236}">
                <a16:creationId xmlns:a16="http://schemas.microsoft.com/office/drawing/2014/main" id="{27F1D4AE-AE39-4C56-12EE-9C2D5D816EFF}"/>
              </a:ext>
            </a:extLst>
          </p:cNvPr>
          <p:cNvSpPr>
            <a:spLocks noGrp="1"/>
          </p:cNvSpPr>
          <p:nvPr>
            <p:ph type="sldNum" sz="quarter" idx="12"/>
          </p:nvPr>
        </p:nvSpPr>
        <p:spPr>
          <a:xfrm>
            <a:off x="10565277" y="3944401"/>
            <a:ext cx="39435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EB5027-B5D3-4AB1-BD23-3E9C6763010E}" type="slidenum">
              <a:rPr kumimoji="0" lang="es-ES" sz="1050" b="0" i="0" u="none" strike="noStrike" kern="1200" cap="none" spc="0" normalizeH="0" baseline="0" noProof="0" smtClean="0">
                <a:ln>
                  <a:noFill/>
                </a:ln>
                <a:solidFill>
                  <a:srgbClr val="24475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s-ES" sz="1050" b="0" i="0" u="none" strike="noStrike" kern="1200" cap="none" spc="0" normalizeH="0" baseline="0" noProof="0" dirty="0">
              <a:ln>
                <a:noFill/>
              </a:ln>
              <a:solidFill>
                <a:srgbClr val="24475B"/>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ángulo 10">
            <a:extLst>
              <a:ext uri="{FF2B5EF4-FFF2-40B4-BE49-F238E27FC236}">
                <a16:creationId xmlns:a16="http://schemas.microsoft.com/office/drawing/2014/main" id="{B32FC8F5-0E9F-B4FE-D9BB-61B29B043C35}"/>
              </a:ext>
            </a:extLst>
          </p:cNvPr>
          <p:cNvSpPr/>
          <p:nvPr/>
        </p:nvSpPr>
        <p:spPr>
          <a:xfrm>
            <a:off x="1440199" y="88046"/>
            <a:ext cx="8786190" cy="455731"/>
          </a:xfrm>
          <a:prstGeom prst="rect">
            <a:avLst/>
          </a:prstGeom>
          <a:gradFill flip="none" rotWithShape="1">
            <a:gsLst>
              <a:gs pos="0">
                <a:srgbClr val="1AAB91"/>
              </a:gs>
              <a:gs pos="48000">
                <a:srgbClr val="23C885"/>
              </a:gs>
              <a:gs pos="100000">
                <a:srgbClr val="22CB8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chemeClr val="bg1"/>
                </a:solidFill>
                <a:effectLst/>
                <a:uLnTx/>
                <a:uFillTx/>
                <a:latin typeface="Open Sans"/>
                <a:ea typeface="+mn-ea"/>
                <a:cs typeface="+mn-cs"/>
              </a:rPr>
              <a:t>ESPON </a:t>
            </a:r>
            <a:r>
              <a:rPr kumimoji="0" lang="es-ES" sz="2000" b="0" i="0" u="none" strike="noStrike" kern="1200" cap="none" spc="0" normalizeH="0" baseline="0" noProof="0" dirty="0" err="1">
                <a:ln>
                  <a:noFill/>
                </a:ln>
                <a:solidFill>
                  <a:schemeClr val="bg1"/>
                </a:solidFill>
                <a:effectLst/>
                <a:uLnTx/>
                <a:uFillTx/>
                <a:latin typeface="Open Sans"/>
                <a:ea typeface="+mn-ea"/>
                <a:cs typeface="+mn-cs"/>
              </a:rPr>
              <a:t>Monitoring</a:t>
            </a:r>
            <a:r>
              <a:rPr kumimoji="0" lang="es-ES" sz="2000" b="0" i="0" u="none" strike="noStrike" kern="1200" cap="none" spc="0" normalizeH="0" baseline="0" noProof="0" dirty="0">
                <a:ln>
                  <a:noFill/>
                </a:ln>
                <a:solidFill>
                  <a:schemeClr val="bg1"/>
                </a:solidFill>
                <a:effectLst/>
                <a:uLnTx/>
                <a:uFillTx/>
                <a:latin typeface="Open Sans"/>
                <a:ea typeface="+mn-ea"/>
                <a:cs typeface="+mn-cs"/>
              </a:rPr>
              <a:t> </a:t>
            </a:r>
            <a:r>
              <a:rPr kumimoji="0" lang="es-ES" sz="2000" b="0" i="0" u="none" strike="noStrike" kern="1200" cap="none" spc="0" normalizeH="0" baseline="0" noProof="0" dirty="0" err="1">
                <a:ln>
                  <a:noFill/>
                </a:ln>
                <a:solidFill>
                  <a:schemeClr val="bg1"/>
                </a:solidFill>
                <a:effectLst/>
                <a:uLnTx/>
                <a:uFillTx/>
                <a:latin typeface="Open Sans"/>
                <a:ea typeface="+mn-ea"/>
                <a:cs typeface="+mn-cs"/>
              </a:rPr>
              <a:t>Committee</a:t>
            </a:r>
            <a:r>
              <a:rPr kumimoji="0" lang="es-ES" sz="2000" b="0" i="0" u="none" strike="noStrike" kern="1200" cap="none" spc="0" normalizeH="0" baseline="0" noProof="0" dirty="0">
                <a:ln>
                  <a:noFill/>
                </a:ln>
                <a:solidFill>
                  <a:schemeClr val="bg1"/>
                </a:solidFill>
                <a:effectLst/>
                <a:uLnTx/>
                <a:uFillTx/>
                <a:latin typeface="Open Sans"/>
                <a:ea typeface="+mn-ea"/>
                <a:cs typeface="+mn-cs"/>
              </a:rPr>
              <a:t> </a:t>
            </a:r>
            <a:r>
              <a:rPr kumimoji="0" lang="es-ES" sz="2000" b="0" i="0" u="none" strike="noStrike" kern="1200" cap="none" spc="0" normalizeH="0" baseline="0" noProof="0" dirty="0" err="1">
                <a:ln>
                  <a:noFill/>
                </a:ln>
                <a:solidFill>
                  <a:schemeClr val="bg1"/>
                </a:solidFill>
                <a:effectLst/>
                <a:uLnTx/>
                <a:uFillTx/>
                <a:latin typeface="Open Sans"/>
                <a:ea typeface="+mn-ea"/>
                <a:cs typeface="+mn-cs"/>
              </a:rPr>
              <a:t>Representantive</a:t>
            </a:r>
            <a:r>
              <a:rPr kumimoji="0" lang="es-ES" sz="2000" b="0" i="0" u="none" strike="noStrike" kern="1200" cap="none" spc="0" normalizeH="0" baseline="0" noProof="0" dirty="0">
                <a:ln>
                  <a:noFill/>
                </a:ln>
                <a:solidFill>
                  <a:schemeClr val="bg1"/>
                </a:solidFill>
                <a:effectLst/>
                <a:uLnTx/>
                <a:uFillTx/>
                <a:latin typeface="Open Sans"/>
                <a:ea typeface="+mn-ea"/>
                <a:cs typeface="+mn-cs"/>
              </a:rPr>
              <a:t> and Focal Point</a:t>
            </a:r>
          </a:p>
        </p:txBody>
      </p:sp>
      <p:pic>
        <p:nvPicPr>
          <p:cNvPr id="15" name="Imagen 14">
            <a:extLst>
              <a:ext uri="{FF2B5EF4-FFF2-40B4-BE49-F238E27FC236}">
                <a16:creationId xmlns:a16="http://schemas.microsoft.com/office/drawing/2014/main" id="{4C6FD9B0-88A6-1833-545C-540FC178F610}"/>
              </a:ext>
            </a:extLst>
          </p:cNvPr>
          <p:cNvPicPr>
            <a:picLocks noChangeAspect="1"/>
          </p:cNvPicPr>
          <p:nvPr/>
        </p:nvPicPr>
        <p:blipFill rotWithShape="1">
          <a:blip r:embed="rId3"/>
          <a:srcRect l="69612" t="7198" r="10487" b="7867"/>
          <a:stretch/>
        </p:blipFill>
        <p:spPr>
          <a:xfrm>
            <a:off x="1268600" y="2212123"/>
            <a:ext cx="1485858" cy="2084237"/>
          </a:xfrm>
          <a:prstGeom prst="rect">
            <a:avLst/>
          </a:prstGeom>
        </p:spPr>
      </p:pic>
      <p:pic>
        <p:nvPicPr>
          <p:cNvPr id="31" name="Imagen 30" descr="Vista de una ciudad en la montaña&#10;&#10;Descripción generada automáticamente">
            <a:extLst>
              <a:ext uri="{FF2B5EF4-FFF2-40B4-BE49-F238E27FC236}">
                <a16:creationId xmlns:a16="http://schemas.microsoft.com/office/drawing/2014/main" id="{54B80D90-8A86-4063-664D-AF247D12E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9549" y="2269933"/>
            <a:ext cx="2589047" cy="1873188"/>
          </a:xfrm>
          <a:prstGeom prst="rect">
            <a:avLst/>
          </a:prstGeom>
        </p:spPr>
      </p:pic>
      <p:sp>
        <p:nvSpPr>
          <p:cNvPr id="32" name="CuadroTexto 31">
            <a:extLst>
              <a:ext uri="{FF2B5EF4-FFF2-40B4-BE49-F238E27FC236}">
                <a16:creationId xmlns:a16="http://schemas.microsoft.com/office/drawing/2014/main" id="{F2D516B1-3E45-9258-F9E0-B9A0667AF6D2}"/>
              </a:ext>
            </a:extLst>
          </p:cNvPr>
          <p:cNvSpPr txBox="1"/>
          <p:nvPr/>
        </p:nvSpPr>
        <p:spPr>
          <a:xfrm>
            <a:off x="7788868" y="1733013"/>
            <a:ext cx="3119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22CB84"/>
                </a:solidFill>
                <a:effectLst/>
                <a:uLnTx/>
                <a:uFillTx/>
                <a:latin typeface="Open Sans"/>
                <a:ea typeface="+mn-ea"/>
                <a:cs typeface="+mn-cs"/>
              </a:rPr>
              <a:t>ESPON WEEK IN CUENCA</a:t>
            </a:r>
          </a:p>
        </p:txBody>
      </p:sp>
      <p:sp>
        <p:nvSpPr>
          <p:cNvPr id="36" name="Flecha: a la derecha con muesca 35">
            <a:extLst>
              <a:ext uri="{FF2B5EF4-FFF2-40B4-BE49-F238E27FC236}">
                <a16:creationId xmlns:a16="http://schemas.microsoft.com/office/drawing/2014/main" id="{84DBA1C3-6D6F-BB71-FDC2-3B2836B3DE8B}"/>
              </a:ext>
            </a:extLst>
          </p:cNvPr>
          <p:cNvSpPr/>
          <p:nvPr/>
        </p:nvSpPr>
        <p:spPr>
          <a:xfrm rot="5400000">
            <a:off x="8886779" y="874323"/>
            <a:ext cx="924034" cy="708243"/>
          </a:xfrm>
          <a:prstGeom prst="notchedRightArrow">
            <a:avLst/>
          </a:prstGeom>
          <a:solidFill>
            <a:srgbClr val="B7E9DA"/>
          </a:solidFill>
          <a:ln>
            <a:solidFill>
              <a:srgbClr val="22CB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white"/>
              </a:solidFill>
              <a:effectLst/>
              <a:uLnTx/>
              <a:uFillTx/>
              <a:latin typeface="Open Sans"/>
              <a:ea typeface="+mn-ea"/>
              <a:cs typeface="+mn-cs"/>
            </a:endParaRPr>
          </a:p>
        </p:txBody>
      </p:sp>
      <p:pic>
        <p:nvPicPr>
          <p:cNvPr id="38" name="Imagen 37">
            <a:extLst>
              <a:ext uri="{FF2B5EF4-FFF2-40B4-BE49-F238E27FC236}">
                <a16:creationId xmlns:a16="http://schemas.microsoft.com/office/drawing/2014/main" id="{579DA80B-7A42-8EF0-799B-73126F504B0E}"/>
              </a:ext>
            </a:extLst>
          </p:cNvPr>
          <p:cNvPicPr>
            <a:picLocks noChangeAspect="1"/>
          </p:cNvPicPr>
          <p:nvPr/>
        </p:nvPicPr>
        <p:blipFill rotWithShape="1">
          <a:blip r:embed="rId5"/>
          <a:srcRect l="45176" t="16009" r="38687" b="11492"/>
          <a:stretch/>
        </p:blipFill>
        <p:spPr>
          <a:xfrm>
            <a:off x="4735889" y="2189725"/>
            <a:ext cx="1485858" cy="2033603"/>
          </a:xfrm>
          <a:prstGeom prst="rect">
            <a:avLst/>
          </a:prstGeom>
        </p:spPr>
      </p:pic>
      <p:sp>
        <p:nvSpPr>
          <p:cNvPr id="39" name="CuadroTexto 38">
            <a:extLst>
              <a:ext uri="{FF2B5EF4-FFF2-40B4-BE49-F238E27FC236}">
                <a16:creationId xmlns:a16="http://schemas.microsoft.com/office/drawing/2014/main" id="{8348DE26-AB9C-0DC8-C2A5-9DB45640376B}"/>
              </a:ext>
            </a:extLst>
          </p:cNvPr>
          <p:cNvSpPr txBox="1"/>
          <p:nvPr/>
        </p:nvSpPr>
        <p:spPr>
          <a:xfrm>
            <a:off x="3899962" y="1733013"/>
            <a:ext cx="3445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22CB84"/>
                </a:solidFill>
                <a:effectLst/>
                <a:uLnTx/>
                <a:uFillTx/>
                <a:latin typeface="Open Sans"/>
                <a:ea typeface="+mn-ea"/>
                <a:cs typeface="+mn-cs"/>
              </a:rPr>
              <a:t>POLICY PAPER-ON PROGRESS</a:t>
            </a:r>
          </a:p>
        </p:txBody>
      </p:sp>
      <p:sp>
        <p:nvSpPr>
          <p:cNvPr id="40" name="CuadroTexto 39">
            <a:extLst>
              <a:ext uri="{FF2B5EF4-FFF2-40B4-BE49-F238E27FC236}">
                <a16:creationId xmlns:a16="http://schemas.microsoft.com/office/drawing/2014/main" id="{E09E5E79-AD76-D980-4D74-B96CE840BC11}"/>
              </a:ext>
            </a:extLst>
          </p:cNvPr>
          <p:cNvSpPr txBox="1"/>
          <p:nvPr/>
        </p:nvSpPr>
        <p:spPr>
          <a:xfrm>
            <a:off x="900931" y="1714126"/>
            <a:ext cx="3119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22CB84"/>
                </a:solidFill>
                <a:effectLst/>
                <a:uLnTx/>
                <a:uFillTx/>
                <a:latin typeface="Open Sans"/>
                <a:ea typeface="+mn-ea"/>
                <a:cs typeface="+mn-cs"/>
              </a:rPr>
              <a:t>ESPON MAGAZINE</a:t>
            </a:r>
          </a:p>
        </p:txBody>
      </p:sp>
      <p:pic>
        <p:nvPicPr>
          <p:cNvPr id="3074" name="Picture 2">
            <a:extLst>
              <a:ext uri="{FF2B5EF4-FFF2-40B4-BE49-F238E27FC236}">
                <a16:creationId xmlns:a16="http://schemas.microsoft.com/office/drawing/2014/main" id="{81E58B4F-A77F-FFEA-4A3A-F8A1F6E3DC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7525" y="-5656"/>
            <a:ext cx="15144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84">
            <a:extLst>
              <a:ext uri="{FF2B5EF4-FFF2-40B4-BE49-F238E27FC236}">
                <a16:creationId xmlns:a16="http://schemas.microsoft.com/office/drawing/2014/main" id="{B545DD92-37C0-64F8-624C-BA4227933FD3}"/>
              </a:ext>
            </a:extLst>
          </p:cNvPr>
          <p:cNvSpPr/>
          <p:nvPr/>
        </p:nvSpPr>
        <p:spPr>
          <a:xfrm>
            <a:off x="357806" y="4741660"/>
            <a:ext cx="6887820" cy="1991882"/>
          </a:xfrm>
          <a:prstGeom prst="round2SameRect">
            <a:avLst>
              <a:gd name="adj1" fmla="val 0"/>
              <a:gd name="adj2" fmla="val 29552"/>
            </a:avLst>
          </a:prstGeom>
          <a:solidFill>
            <a:srgbClr val="23C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a:solidFill>
                <a:prstClr val="white"/>
              </a:solidFill>
              <a:latin typeface="Open Sans"/>
            </a:endParaRPr>
          </a:p>
          <a:p>
            <a:pPr algn="ctr"/>
            <a:r>
              <a:rPr lang="es-ES" sz="2000" b="1" dirty="0">
                <a:solidFill>
                  <a:prstClr val="white"/>
                </a:solidFill>
                <a:latin typeface="Open Sans"/>
              </a:rPr>
              <a:t>ESPON SEMINAR ON SMALL AND MEDIUM-SIZED CITIES DRIVERS OF SUSTAINABLE DEVELOPMENT AND URBAN-RURAL COOPERATION</a:t>
            </a:r>
          </a:p>
          <a:p>
            <a:pPr algn="ctr"/>
            <a:endParaRPr lang="es-ES" sz="2000" b="1" dirty="0">
              <a:solidFill>
                <a:prstClr val="white"/>
              </a:solidFill>
              <a:latin typeface="Open Sans"/>
            </a:endParaRPr>
          </a:p>
          <a:p>
            <a:pPr algn="ctr"/>
            <a:r>
              <a:rPr lang="es-ES" sz="2000" b="1" dirty="0">
                <a:solidFill>
                  <a:prstClr val="white"/>
                </a:solidFill>
                <a:latin typeface="Open Sans"/>
              </a:rPr>
              <a:t>15 AND 16 NOVEMBER IN CUENCA, SPAIN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4" name="Flecha: a la derecha con muesca 3">
            <a:extLst>
              <a:ext uri="{FF2B5EF4-FFF2-40B4-BE49-F238E27FC236}">
                <a16:creationId xmlns:a16="http://schemas.microsoft.com/office/drawing/2014/main" id="{440EC516-C494-DB09-B140-24F35803F6D8}"/>
              </a:ext>
            </a:extLst>
          </p:cNvPr>
          <p:cNvSpPr/>
          <p:nvPr/>
        </p:nvSpPr>
        <p:spPr>
          <a:xfrm rot="5400000">
            <a:off x="5224946" y="809031"/>
            <a:ext cx="924034" cy="708243"/>
          </a:xfrm>
          <a:prstGeom prst="notchedRightArrow">
            <a:avLst/>
          </a:prstGeom>
          <a:solidFill>
            <a:srgbClr val="B7E9DA"/>
          </a:solidFill>
          <a:ln>
            <a:solidFill>
              <a:srgbClr val="22CB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white"/>
              </a:solidFill>
              <a:effectLst/>
              <a:uLnTx/>
              <a:uFillTx/>
              <a:latin typeface="Open Sans"/>
              <a:ea typeface="+mn-ea"/>
              <a:cs typeface="+mn-cs"/>
            </a:endParaRPr>
          </a:p>
        </p:txBody>
      </p:sp>
      <p:sp>
        <p:nvSpPr>
          <p:cNvPr id="5" name="Flecha: a la derecha con muesca 4">
            <a:extLst>
              <a:ext uri="{FF2B5EF4-FFF2-40B4-BE49-F238E27FC236}">
                <a16:creationId xmlns:a16="http://schemas.microsoft.com/office/drawing/2014/main" id="{A39F29F2-79DF-AB60-96A1-6A02C0A66C0B}"/>
              </a:ext>
            </a:extLst>
          </p:cNvPr>
          <p:cNvSpPr/>
          <p:nvPr/>
        </p:nvSpPr>
        <p:spPr>
          <a:xfrm rot="5400000">
            <a:off x="1576549" y="864658"/>
            <a:ext cx="924034" cy="708243"/>
          </a:xfrm>
          <a:prstGeom prst="notchedRightArrow">
            <a:avLst/>
          </a:prstGeom>
          <a:solidFill>
            <a:srgbClr val="B7E9DA"/>
          </a:solidFill>
          <a:ln>
            <a:solidFill>
              <a:srgbClr val="22CB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561472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21</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85608"/>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10</a:t>
            </a:r>
            <a:endParaRPr lang="es-ES" sz="14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Rectángulo 41">
            <a:extLst>
              <a:ext uri="{FF2B5EF4-FFF2-40B4-BE49-F238E27FC236}">
                <a16:creationId xmlns:a16="http://schemas.microsoft.com/office/drawing/2014/main" id="{FF228096-501A-8C56-0FD8-488405DC499B}"/>
              </a:ext>
            </a:extLst>
          </p:cNvPr>
          <p:cNvSpPr/>
          <p:nvPr/>
        </p:nvSpPr>
        <p:spPr>
          <a:xfrm>
            <a:off x="11811000" y="0"/>
            <a:ext cx="381000" cy="6857999"/>
          </a:xfrm>
          <a:prstGeom prst="rect">
            <a:avLst/>
          </a:prstGeom>
          <a:gradFill>
            <a:gsLst>
              <a:gs pos="0">
                <a:srgbClr val="24475B"/>
              </a:gs>
              <a:gs pos="48000">
                <a:srgbClr val="1F5B67"/>
              </a:gs>
              <a:gs pos="100000">
                <a:srgbClr val="4172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a:extLst>
              <a:ext uri="{FF2B5EF4-FFF2-40B4-BE49-F238E27FC236}">
                <a16:creationId xmlns:a16="http://schemas.microsoft.com/office/drawing/2014/main" id="{3405CDFA-58B1-B3FD-014C-2323945C591A}"/>
              </a:ext>
            </a:extLst>
          </p:cNvPr>
          <p:cNvSpPr txBox="1"/>
          <p:nvPr/>
        </p:nvSpPr>
        <p:spPr>
          <a:xfrm>
            <a:off x="1101090" y="352596"/>
            <a:ext cx="7290879" cy="369332"/>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2021-22: Avances de esta nueva política pública</a:t>
            </a:r>
            <a:endParaRPr lang="es-ES" b="1"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5" name="Forma libre: forma 25">
            <a:extLst>
              <a:ext uri="{FF2B5EF4-FFF2-40B4-BE49-F238E27FC236}">
                <a16:creationId xmlns:a16="http://schemas.microsoft.com/office/drawing/2014/main" id="{FE9848D5-15F2-D70A-FEA9-7C37F31203ED}"/>
              </a:ext>
            </a:extLst>
          </p:cNvPr>
          <p:cNvSpPr/>
          <p:nvPr/>
        </p:nvSpPr>
        <p:spPr>
          <a:xfrm rot="5400000">
            <a:off x="1265820" y="2834102"/>
            <a:ext cx="1971770" cy="1971772"/>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noFill/>
          <a:ln w="85725">
            <a:solidFill>
              <a:srgbClr val="0DC38A"/>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371478" rIns="481373" bIns="371478" numCol="1" spcCol="1270" anchor="ctr" anchorCtr="0">
            <a:noAutofit/>
          </a:bodyPr>
          <a:lstStyle/>
          <a:p>
            <a:pPr marL="0" lvl="0" indent="0" algn="ctr" defTabSz="755650">
              <a:lnSpc>
                <a:spcPct val="90000"/>
              </a:lnSpc>
              <a:spcBef>
                <a:spcPct val="0"/>
              </a:spcBef>
              <a:spcAft>
                <a:spcPct val="35000"/>
              </a:spcAft>
              <a:buNone/>
            </a:pPr>
            <a:endParaRPr lang="es-ES" sz="1700" kern="1200" dirty="0"/>
          </a:p>
        </p:txBody>
      </p:sp>
      <p:sp>
        <p:nvSpPr>
          <p:cNvPr id="69" name="CuadroTexto 68">
            <a:extLst>
              <a:ext uri="{FF2B5EF4-FFF2-40B4-BE49-F238E27FC236}">
                <a16:creationId xmlns:a16="http://schemas.microsoft.com/office/drawing/2014/main" id="{3D0AD84B-37A4-9493-7202-47AF75A63FEB}"/>
              </a:ext>
            </a:extLst>
          </p:cNvPr>
          <p:cNvSpPr txBox="1"/>
          <p:nvPr/>
        </p:nvSpPr>
        <p:spPr>
          <a:xfrm>
            <a:off x="1406651" y="3335866"/>
            <a:ext cx="1646078" cy="923330"/>
          </a:xfrm>
          <a:prstGeom prst="rect">
            <a:avLst/>
          </a:prstGeom>
          <a:noFill/>
        </p:spPr>
        <p:txBody>
          <a:bodyPr wrap="square">
            <a:spAutoFit/>
          </a:bodyPr>
          <a:lstStyle/>
          <a:p>
            <a:pPr algn="ctr"/>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Principales Avances 2021-2022 </a:t>
            </a:r>
          </a:p>
        </p:txBody>
      </p:sp>
      <p:sp>
        <p:nvSpPr>
          <p:cNvPr id="71" name="Rectángulo 70">
            <a:extLst>
              <a:ext uri="{FF2B5EF4-FFF2-40B4-BE49-F238E27FC236}">
                <a16:creationId xmlns:a16="http://schemas.microsoft.com/office/drawing/2014/main" id="{445778D8-D345-3069-6CFD-C184558149CD}"/>
              </a:ext>
            </a:extLst>
          </p:cNvPr>
          <p:cNvSpPr/>
          <p:nvPr/>
        </p:nvSpPr>
        <p:spPr>
          <a:xfrm>
            <a:off x="3746110" y="1085124"/>
            <a:ext cx="6144454" cy="957250"/>
          </a:xfrm>
          <a:prstGeom prst="rect">
            <a:avLst/>
          </a:prstGeom>
        </p:spPr>
        <p:txBody>
          <a:bodyPr wrap="square">
            <a:spAutoFit/>
          </a:bodyPr>
          <a:lstStyle/>
          <a:p>
            <a:pPr marL="12700" marR="6350" lvl="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El país ya cuenta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nueva política pública centrada en abordar el reto demográfico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y la lucha contra la despoblación de forma transversal: Primer Plan de Acción a nivel nacional: Plan 130 frente al Reto Demográfico con un </a:t>
            </a:r>
            <a:r>
              <a:rPr lang="es-ES" sz="1100" b="1" dirty="0">
                <a:solidFill>
                  <a:srgbClr val="262C41"/>
                </a:solidFill>
                <a:effectLst/>
              </a:rPr>
              <a:t>gasto “movilizado” entre 2021 y 2022 </a:t>
            </a:r>
            <a:r>
              <a:rPr lang="es-ES" sz="1100" dirty="0">
                <a:solidFill>
                  <a:srgbClr val="262C41"/>
                </a:solidFill>
                <a:effectLst/>
              </a:rPr>
              <a:t>de </a:t>
            </a:r>
            <a:r>
              <a:rPr lang="es-ES" sz="1100" b="1" dirty="0">
                <a:solidFill>
                  <a:srgbClr val="262C41"/>
                </a:solidFill>
              </a:rPr>
              <a:t>8.015.395.812 € que en 2023 llegará a 13.351.632.614,00€.</a:t>
            </a:r>
          </a:p>
        </p:txBody>
      </p:sp>
      <p:sp>
        <p:nvSpPr>
          <p:cNvPr id="72" name="Rectángulo 71">
            <a:extLst>
              <a:ext uri="{FF2B5EF4-FFF2-40B4-BE49-F238E27FC236}">
                <a16:creationId xmlns:a16="http://schemas.microsoft.com/office/drawing/2014/main" id="{87EE0E4B-E929-CF10-C908-DB6825C22F22}"/>
              </a:ext>
            </a:extLst>
          </p:cNvPr>
          <p:cNvSpPr/>
          <p:nvPr/>
        </p:nvSpPr>
        <p:spPr>
          <a:xfrm>
            <a:off x="3702279" y="2959495"/>
            <a:ext cx="6220947" cy="1164293"/>
          </a:xfrm>
          <a:prstGeom prst="rect">
            <a:avLst/>
          </a:prstGeom>
        </p:spPr>
        <p:txBody>
          <a:bodyPr wrap="square">
            <a:spAutoFit/>
          </a:bodyPr>
          <a:lstStyle/>
          <a:p>
            <a:pPr marL="12700" marR="6350" lvl="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Existe un claro compromiso de las Administraciones públicas por desarrollar medidas que respondan a los desafíos existentes en materia de cohesión socio-territorial:  se ha consolidado un mecanismo de gobernanza a través la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Conferencia Sectorial de Reto Demográfico donde, hasta el momento, todos los acuerdos se han alcanzado por unanimidad</a:t>
            </a:r>
          </a:p>
        </p:txBody>
      </p:sp>
      <p:sp>
        <p:nvSpPr>
          <p:cNvPr id="74" name="Rectángulo 73">
            <a:extLst>
              <a:ext uri="{FF2B5EF4-FFF2-40B4-BE49-F238E27FC236}">
                <a16:creationId xmlns:a16="http://schemas.microsoft.com/office/drawing/2014/main" id="{6D436DAA-2523-87BC-86FB-B3CEA82907B2}"/>
              </a:ext>
            </a:extLst>
          </p:cNvPr>
          <p:cNvSpPr/>
          <p:nvPr/>
        </p:nvSpPr>
        <p:spPr>
          <a:xfrm>
            <a:off x="3743451" y="5874469"/>
            <a:ext cx="6220947" cy="510268"/>
          </a:xfrm>
          <a:prstGeom prst="rect">
            <a:avLst/>
          </a:prstGeom>
        </p:spPr>
        <p:txBody>
          <a:bodyPr wrap="square">
            <a:spAutoFit/>
          </a:bodyPr>
          <a:lstStyle/>
          <a:p>
            <a:pPr marL="12700" marR="6350" lvl="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Se ha puesto en marcha el programa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Campus Rural de prácticas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de universitarios/as en el ámbito rural con la participación de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400 universitarios y 37 universidades.</a:t>
            </a:r>
          </a:p>
        </p:txBody>
      </p:sp>
      <p:sp>
        <p:nvSpPr>
          <p:cNvPr id="75" name="Rectángulo 74">
            <a:extLst>
              <a:ext uri="{FF2B5EF4-FFF2-40B4-BE49-F238E27FC236}">
                <a16:creationId xmlns:a16="http://schemas.microsoft.com/office/drawing/2014/main" id="{9F026786-774D-3265-529E-3AD82B9B199C}"/>
              </a:ext>
            </a:extLst>
          </p:cNvPr>
          <p:cNvSpPr/>
          <p:nvPr/>
        </p:nvSpPr>
        <p:spPr>
          <a:xfrm>
            <a:off x="3743452" y="4968351"/>
            <a:ext cx="6220947" cy="946285"/>
          </a:xfrm>
          <a:prstGeom prst="rect">
            <a:avLst/>
          </a:prstGeom>
        </p:spPr>
        <p:txBody>
          <a:bodyPr wrap="square">
            <a:spAutoFit/>
          </a:bodyPr>
          <a:lstStyle/>
          <a:p>
            <a:pPr marL="12700" marR="635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Se ha impulsado una Red Centros de Innovación Territorial con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los primeros 5 CITS conveniados a nivel provincial</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 y que están abriendo nuevos cauces de colaboración publico-privada y nuevos espacios de participación que incorporan a la diversidad de actores públicos y privados que intervienen sobre el territorio</a:t>
            </a:r>
          </a:p>
        </p:txBody>
      </p:sp>
      <p:sp>
        <p:nvSpPr>
          <p:cNvPr id="76" name="Rectángulo 75">
            <a:extLst>
              <a:ext uri="{FF2B5EF4-FFF2-40B4-BE49-F238E27FC236}">
                <a16:creationId xmlns:a16="http://schemas.microsoft.com/office/drawing/2014/main" id="{E2490EB2-9CB3-62CA-5D83-F91156E50FE1}"/>
              </a:ext>
            </a:extLst>
          </p:cNvPr>
          <p:cNvSpPr/>
          <p:nvPr/>
        </p:nvSpPr>
        <p:spPr>
          <a:xfrm>
            <a:off x="3712196" y="4071890"/>
            <a:ext cx="6220947" cy="946285"/>
          </a:xfrm>
          <a:prstGeom prst="rect">
            <a:avLst/>
          </a:prstGeom>
        </p:spPr>
        <p:txBody>
          <a:bodyPr wrap="square">
            <a:spAutoFit/>
          </a:bodyPr>
          <a:lstStyle/>
          <a:p>
            <a:pPr marL="12700" marR="635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Por primera vez, el Gobierno de España está apoyando proyectos de transformación territorial (Orden TED/1358/2021), con una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convocatoria de ayudas por valor de </a:t>
            </a:r>
            <a:r>
              <a:rPr lang="es-ES" sz="1100" b="1" dirty="0">
                <a:solidFill>
                  <a:srgbClr val="262C41"/>
                </a:solidFill>
                <a:effectLst/>
              </a:rPr>
              <a:t>29.278.000€</a:t>
            </a:r>
            <a:r>
              <a:rPr lang="es-ES" sz="1100" dirty="0">
                <a:solidFill>
                  <a:srgbClr val="262C41"/>
                </a:solidFill>
                <a:effectLst/>
              </a:rPr>
              <a:t>,</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 destinadas a entidades locales, entidades sin animo de lucro y emprendedores/as.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Más de 250 proyecto financiados</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77" name="Rectángulo 76">
            <a:extLst>
              <a:ext uri="{FF2B5EF4-FFF2-40B4-BE49-F238E27FC236}">
                <a16:creationId xmlns:a16="http://schemas.microsoft.com/office/drawing/2014/main" id="{7799699F-0D8B-5580-9519-61D528C2078C}"/>
              </a:ext>
            </a:extLst>
          </p:cNvPr>
          <p:cNvSpPr/>
          <p:nvPr/>
        </p:nvSpPr>
        <p:spPr>
          <a:xfrm>
            <a:off x="3708594" y="2042374"/>
            <a:ext cx="6220947" cy="946285"/>
          </a:xfrm>
          <a:prstGeom prst="rect">
            <a:avLst/>
          </a:prstGeom>
        </p:spPr>
        <p:txBody>
          <a:bodyPr wrap="square">
            <a:spAutoFit/>
          </a:bodyPr>
          <a:lstStyle/>
          <a:p>
            <a:pPr marL="12700" marR="6350" lvl="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Se ha creado y consolidado el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Fondo de Cohesión y Transformación territorial</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 un instrumento versátil de financiación y apoyo para acciones correctoras de los desequilibrios territoriales para Comunidades Autónomas y Gobiernos Locales que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ya ha distribuido entre CC.AA. 36,9 M </a:t>
            </a:r>
          </a:p>
        </p:txBody>
      </p:sp>
      <p:sp>
        <p:nvSpPr>
          <p:cNvPr id="78" name="Triángulo isósceles 77">
            <a:extLst>
              <a:ext uri="{FF2B5EF4-FFF2-40B4-BE49-F238E27FC236}">
                <a16:creationId xmlns:a16="http://schemas.microsoft.com/office/drawing/2014/main" id="{4C22F844-A53A-4577-010B-81F046BE195C}"/>
              </a:ext>
            </a:extLst>
          </p:cNvPr>
          <p:cNvSpPr/>
          <p:nvPr/>
        </p:nvSpPr>
        <p:spPr>
          <a:xfrm rot="5400000">
            <a:off x="9705273" y="3659628"/>
            <a:ext cx="953971" cy="381000"/>
          </a:xfrm>
          <a:prstGeom prst="triangle">
            <a:avLst>
              <a:gd name="adj" fmla="val 51141"/>
            </a:avLst>
          </a:prstGeom>
          <a:solidFill>
            <a:srgbClr val="B7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0" name="Forma libre: forma 25">
            <a:extLst>
              <a:ext uri="{FF2B5EF4-FFF2-40B4-BE49-F238E27FC236}">
                <a16:creationId xmlns:a16="http://schemas.microsoft.com/office/drawing/2014/main" id="{AE0F67D7-2BED-9F29-CDDE-919A2169A8D7}"/>
              </a:ext>
            </a:extLst>
          </p:cNvPr>
          <p:cNvSpPr/>
          <p:nvPr/>
        </p:nvSpPr>
        <p:spPr>
          <a:xfrm rot="5400000">
            <a:off x="10454440" y="2301327"/>
            <a:ext cx="1224000" cy="1225073"/>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0CECE">
              <a:alpha val="50000"/>
            </a:srgbClr>
          </a:solidFill>
          <a:ln w="41275">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371478" rIns="481373" bIns="371478" numCol="1" spcCol="1270" anchor="ctr" anchorCtr="0">
            <a:noAutofit/>
          </a:bodyPr>
          <a:lstStyle/>
          <a:p>
            <a:pPr marL="0" lvl="0" indent="0" algn="ctr" defTabSz="755650">
              <a:lnSpc>
                <a:spcPct val="90000"/>
              </a:lnSpc>
              <a:spcBef>
                <a:spcPct val="0"/>
              </a:spcBef>
              <a:spcAft>
                <a:spcPct val="35000"/>
              </a:spcAft>
              <a:buNone/>
            </a:pPr>
            <a:endParaRPr lang="es-ES" sz="1700" kern="1200" dirty="0"/>
          </a:p>
        </p:txBody>
      </p:sp>
      <p:sp>
        <p:nvSpPr>
          <p:cNvPr id="81" name="Forma libre: forma 26">
            <a:extLst>
              <a:ext uri="{FF2B5EF4-FFF2-40B4-BE49-F238E27FC236}">
                <a16:creationId xmlns:a16="http://schemas.microsoft.com/office/drawing/2014/main" id="{5D4F8970-5E82-08D5-D497-C105718ED4EB}"/>
              </a:ext>
            </a:extLst>
          </p:cNvPr>
          <p:cNvSpPr/>
          <p:nvPr/>
        </p:nvSpPr>
        <p:spPr>
          <a:xfrm rot="5400000">
            <a:off x="10454441" y="3205173"/>
            <a:ext cx="1224000" cy="1225073"/>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0CECE">
              <a:alpha val="50000"/>
            </a:srgbClr>
          </a:solidFill>
          <a:ln w="41275">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371478" rIns="481373" bIns="371478" numCol="1" spcCol="1270" anchor="ctr" anchorCtr="0">
            <a:noAutofit/>
          </a:bodyPr>
          <a:lstStyle/>
          <a:p>
            <a:pPr marL="0" lvl="0" indent="0" algn="ctr" defTabSz="755650">
              <a:lnSpc>
                <a:spcPct val="90000"/>
              </a:lnSpc>
              <a:spcBef>
                <a:spcPct val="0"/>
              </a:spcBef>
              <a:spcAft>
                <a:spcPct val="35000"/>
              </a:spcAft>
              <a:buNone/>
            </a:pPr>
            <a:endParaRPr lang="es-ES" sz="1700" kern="1200" dirty="0"/>
          </a:p>
        </p:txBody>
      </p:sp>
      <p:sp>
        <p:nvSpPr>
          <p:cNvPr id="82" name="Forma libre: forma 27">
            <a:extLst>
              <a:ext uri="{FF2B5EF4-FFF2-40B4-BE49-F238E27FC236}">
                <a16:creationId xmlns:a16="http://schemas.microsoft.com/office/drawing/2014/main" id="{F8EAEB93-66D9-B699-DF6C-7139E4F6782B}"/>
              </a:ext>
            </a:extLst>
          </p:cNvPr>
          <p:cNvSpPr/>
          <p:nvPr/>
        </p:nvSpPr>
        <p:spPr>
          <a:xfrm rot="5400000">
            <a:off x="10454441" y="4109019"/>
            <a:ext cx="1224000" cy="1225073"/>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0CECE">
              <a:alpha val="50000"/>
            </a:srgbClr>
          </a:solidFill>
          <a:ln w="41275">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371478" rIns="481373" bIns="371478" numCol="1" spcCol="1270" anchor="ctr" anchorCtr="0">
            <a:noAutofit/>
          </a:bodyPr>
          <a:lstStyle/>
          <a:p>
            <a:pPr marL="0" lvl="0" indent="0" algn="ctr" defTabSz="755650">
              <a:lnSpc>
                <a:spcPct val="90000"/>
              </a:lnSpc>
              <a:spcBef>
                <a:spcPct val="0"/>
              </a:spcBef>
              <a:spcAft>
                <a:spcPct val="35000"/>
              </a:spcAft>
              <a:buNone/>
            </a:pPr>
            <a:endParaRPr lang="es-ES" sz="1700" kern="1200" dirty="0"/>
          </a:p>
        </p:txBody>
      </p:sp>
      <p:sp>
        <p:nvSpPr>
          <p:cNvPr id="83" name="CuadroTexto 82">
            <a:extLst>
              <a:ext uri="{FF2B5EF4-FFF2-40B4-BE49-F238E27FC236}">
                <a16:creationId xmlns:a16="http://schemas.microsoft.com/office/drawing/2014/main" id="{88F31A6C-A12E-9425-1856-F82EEEB589D3}"/>
              </a:ext>
            </a:extLst>
          </p:cNvPr>
          <p:cNvSpPr txBox="1"/>
          <p:nvPr/>
        </p:nvSpPr>
        <p:spPr>
          <a:xfrm>
            <a:off x="10590967" y="2793464"/>
            <a:ext cx="1036401" cy="261610"/>
          </a:xfrm>
          <a:prstGeom prst="rect">
            <a:avLst/>
          </a:prstGeom>
          <a:noFill/>
        </p:spPr>
        <p:txBody>
          <a:bodyPr wrap="square" rtlCol="0">
            <a:spAutoFit/>
          </a:bodyPr>
          <a:lstStyle/>
          <a:p>
            <a:pPr algn="ct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Servicios</a:t>
            </a:r>
          </a:p>
        </p:txBody>
      </p:sp>
      <p:sp>
        <p:nvSpPr>
          <p:cNvPr id="84" name="CuadroTexto 83">
            <a:extLst>
              <a:ext uri="{FF2B5EF4-FFF2-40B4-BE49-F238E27FC236}">
                <a16:creationId xmlns:a16="http://schemas.microsoft.com/office/drawing/2014/main" id="{8D27B9F8-9E8D-9D9A-D04D-25DA226DECC8}"/>
              </a:ext>
            </a:extLst>
          </p:cNvPr>
          <p:cNvSpPr txBox="1"/>
          <p:nvPr/>
        </p:nvSpPr>
        <p:spPr>
          <a:xfrm>
            <a:off x="10420178" y="3576837"/>
            <a:ext cx="1290385" cy="600164"/>
          </a:xfrm>
          <a:prstGeom prst="rect">
            <a:avLst/>
          </a:prstGeom>
          <a:noFill/>
        </p:spPr>
        <p:txBody>
          <a:bodyPr wrap="square" rtlCol="0">
            <a:spAutoFit/>
          </a:bodyPr>
          <a:lstStyle/>
          <a:p>
            <a:pPr algn="ct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Apoyo</a:t>
            </a:r>
          </a:p>
          <a:p>
            <a:pPr algn="ct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Oportunidades e innovación</a:t>
            </a:r>
          </a:p>
        </p:txBody>
      </p:sp>
      <p:sp>
        <p:nvSpPr>
          <p:cNvPr id="85" name="CuadroTexto 84">
            <a:extLst>
              <a:ext uri="{FF2B5EF4-FFF2-40B4-BE49-F238E27FC236}">
                <a16:creationId xmlns:a16="http://schemas.microsoft.com/office/drawing/2014/main" id="{9E9580BA-8C25-725F-0AA2-DD222EB336D5}"/>
              </a:ext>
            </a:extLst>
          </p:cNvPr>
          <p:cNvSpPr txBox="1"/>
          <p:nvPr/>
        </p:nvSpPr>
        <p:spPr>
          <a:xfrm>
            <a:off x="10453905" y="4545033"/>
            <a:ext cx="1290385" cy="430887"/>
          </a:xfrm>
          <a:prstGeom prst="rect">
            <a:avLst/>
          </a:prstGeom>
          <a:noFill/>
        </p:spPr>
        <p:txBody>
          <a:bodyPr wrap="square" rtlCol="0">
            <a:spAutoFit/>
          </a:bodyPr>
          <a:lstStyle/>
          <a:p>
            <a:pPr algn="ct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Transformación social y territorial</a:t>
            </a:r>
          </a:p>
        </p:txBody>
      </p:sp>
      <p:pic>
        <p:nvPicPr>
          <p:cNvPr id="87" name="Gráfico 86" descr="Signo de intercalación hacia la derecha con relleno sólido">
            <a:extLst>
              <a:ext uri="{FF2B5EF4-FFF2-40B4-BE49-F238E27FC236}">
                <a16:creationId xmlns:a16="http://schemas.microsoft.com/office/drawing/2014/main" id="{01DD184F-1BBD-42F1-5452-16A69AC5FE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1196" y="1116151"/>
            <a:ext cx="381000" cy="381000"/>
          </a:xfrm>
          <a:prstGeom prst="rect">
            <a:avLst/>
          </a:prstGeom>
        </p:spPr>
      </p:pic>
      <p:pic>
        <p:nvPicPr>
          <p:cNvPr id="89" name="Gráfico 88" descr="Signo de intercalación hacia la derecha con relleno sólido">
            <a:extLst>
              <a:ext uri="{FF2B5EF4-FFF2-40B4-BE49-F238E27FC236}">
                <a16:creationId xmlns:a16="http://schemas.microsoft.com/office/drawing/2014/main" id="{A2366E43-5DF1-2C41-EDC1-CFBB52A414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65110" y="2077411"/>
            <a:ext cx="381000" cy="381000"/>
          </a:xfrm>
          <a:prstGeom prst="rect">
            <a:avLst/>
          </a:prstGeom>
        </p:spPr>
      </p:pic>
      <p:pic>
        <p:nvPicPr>
          <p:cNvPr id="90" name="Gráfico 89" descr="Signo de intercalación hacia la derecha con relleno sólido">
            <a:extLst>
              <a:ext uri="{FF2B5EF4-FFF2-40B4-BE49-F238E27FC236}">
                <a16:creationId xmlns:a16="http://schemas.microsoft.com/office/drawing/2014/main" id="{27AEB0C4-410C-2634-9B75-513F5F8496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0155" y="3092135"/>
            <a:ext cx="381000" cy="381000"/>
          </a:xfrm>
          <a:prstGeom prst="rect">
            <a:avLst/>
          </a:prstGeom>
        </p:spPr>
      </p:pic>
      <p:pic>
        <p:nvPicPr>
          <p:cNvPr id="91" name="Gráfico 90" descr="Signo de intercalación hacia la derecha con relleno sólido">
            <a:extLst>
              <a:ext uri="{FF2B5EF4-FFF2-40B4-BE49-F238E27FC236}">
                <a16:creationId xmlns:a16="http://schemas.microsoft.com/office/drawing/2014/main" id="{3CADB2DE-89A4-48A4-1A5F-661ACFD441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4062" y="4327850"/>
            <a:ext cx="381000" cy="381000"/>
          </a:xfrm>
          <a:prstGeom prst="rect">
            <a:avLst/>
          </a:prstGeom>
        </p:spPr>
      </p:pic>
      <p:pic>
        <p:nvPicPr>
          <p:cNvPr id="92" name="Gráfico 91" descr="Signo de intercalación hacia la derecha con relleno sólido">
            <a:extLst>
              <a:ext uri="{FF2B5EF4-FFF2-40B4-BE49-F238E27FC236}">
                <a16:creationId xmlns:a16="http://schemas.microsoft.com/office/drawing/2014/main" id="{DD1F6BA0-B3DD-0627-7432-FC0E87F42E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9434" y="5834685"/>
            <a:ext cx="381000" cy="381000"/>
          </a:xfrm>
          <a:prstGeom prst="rect">
            <a:avLst/>
          </a:prstGeom>
        </p:spPr>
      </p:pic>
      <p:pic>
        <p:nvPicPr>
          <p:cNvPr id="94" name="Gráfico 93" descr="Signo de intercalación hacia la derecha con relleno sólido">
            <a:extLst>
              <a:ext uri="{FF2B5EF4-FFF2-40B4-BE49-F238E27FC236}">
                <a16:creationId xmlns:a16="http://schemas.microsoft.com/office/drawing/2014/main" id="{6F1E308B-E75F-15A2-F4B5-F89F1C3FA3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8983" y="4948369"/>
            <a:ext cx="381000" cy="381000"/>
          </a:xfrm>
          <a:prstGeom prst="rect">
            <a:avLst/>
          </a:prstGeom>
        </p:spPr>
      </p:pic>
      <p:pic>
        <p:nvPicPr>
          <p:cNvPr id="39" name="Imagen 38" descr="2021-VICE3bis2.Go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6272" y="-1214"/>
            <a:ext cx="2876550" cy="733425"/>
          </a:xfrm>
          <a:prstGeom prst="rect">
            <a:avLst/>
          </a:prstGeom>
          <a:noFill/>
          <a:ln>
            <a:noFill/>
          </a:ln>
        </p:spPr>
      </p:pic>
    </p:spTree>
    <p:extLst>
      <p:ext uri="{BB962C8B-B14F-4D97-AF65-F5344CB8AC3E}">
        <p14:creationId xmlns:p14="http://schemas.microsoft.com/office/powerpoint/2010/main" val="196612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22</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6816" y="383374"/>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11</a:t>
            </a:r>
          </a:p>
        </p:txBody>
      </p:sp>
      <p:sp>
        <p:nvSpPr>
          <p:cNvPr id="42" name="Rectángulo 41">
            <a:extLst>
              <a:ext uri="{FF2B5EF4-FFF2-40B4-BE49-F238E27FC236}">
                <a16:creationId xmlns:a16="http://schemas.microsoft.com/office/drawing/2014/main" id="{FF228096-501A-8C56-0FD8-488405DC499B}"/>
              </a:ext>
            </a:extLst>
          </p:cNvPr>
          <p:cNvSpPr/>
          <p:nvPr/>
        </p:nvSpPr>
        <p:spPr>
          <a:xfrm>
            <a:off x="11811000" y="0"/>
            <a:ext cx="381000" cy="6857999"/>
          </a:xfrm>
          <a:prstGeom prst="rect">
            <a:avLst/>
          </a:prstGeom>
          <a:gradFill>
            <a:gsLst>
              <a:gs pos="0">
                <a:srgbClr val="24475B"/>
              </a:gs>
              <a:gs pos="48000">
                <a:srgbClr val="1F5B67"/>
              </a:gs>
              <a:gs pos="100000">
                <a:srgbClr val="4172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a:extLst>
              <a:ext uri="{FF2B5EF4-FFF2-40B4-BE49-F238E27FC236}">
                <a16:creationId xmlns:a16="http://schemas.microsoft.com/office/drawing/2014/main" id="{3405CDFA-58B1-B3FD-014C-2323945C591A}"/>
              </a:ext>
            </a:extLst>
          </p:cNvPr>
          <p:cNvSpPr txBox="1"/>
          <p:nvPr/>
        </p:nvSpPr>
        <p:spPr>
          <a:xfrm>
            <a:off x="1101090" y="352596"/>
            <a:ext cx="8034364" cy="369332"/>
          </a:xfrm>
          <a:prstGeom prst="rect">
            <a:avLst/>
          </a:prstGeom>
          <a:noFill/>
        </p:spPr>
        <p:txBody>
          <a:bodyPr wrap="square">
            <a:spAutoFit/>
          </a:bodyPr>
          <a:lstStyle/>
          <a:p>
            <a:r>
              <a:rPr lang="es-ES" b="1"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2023: Consolidación y ampliación de la política pública </a:t>
            </a:r>
          </a:p>
        </p:txBody>
      </p:sp>
      <p:sp>
        <p:nvSpPr>
          <p:cNvPr id="45" name="Forma libre: forma 25">
            <a:extLst>
              <a:ext uri="{FF2B5EF4-FFF2-40B4-BE49-F238E27FC236}">
                <a16:creationId xmlns:a16="http://schemas.microsoft.com/office/drawing/2014/main" id="{FE9848D5-15F2-D70A-FEA9-7C37F31203ED}"/>
              </a:ext>
            </a:extLst>
          </p:cNvPr>
          <p:cNvSpPr/>
          <p:nvPr/>
        </p:nvSpPr>
        <p:spPr>
          <a:xfrm rot="5400000">
            <a:off x="1265820" y="2834102"/>
            <a:ext cx="1971770" cy="1971772"/>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noFill/>
          <a:ln w="85725">
            <a:solidFill>
              <a:srgbClr val="0DC38A"/>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371478" rIns="481373" bIns="371478" numCol="1" spcCol="1270" anchor="ctr" anchorCtr="0">
            <a:noAutofit/>
          </a:bodyPr>
          <a:lstStyle/>
          <a:p>
            <a:pPr marL="0" lvl="0" indent="0" algn="ctr" defTabSz="755650">
              <a:lnSpc>
                <a:spcPct val="90000"/>
              </a:lnSpc>
              <a:spcBef>
                <a:spcPct val="0"/>
              </a:spcBef>
              <a:spcAft>
                <a:spcPct val="35000"/>
              </a:spcAft>
              <a:buNone/>
            </a:pPr>
            <a:endParaRPr lang="es-ES" sz="1700" kern="1200" dirty="0"/>
          </a:p>
        </p:txBody>
      </p:sp>
      <p:sp>
        <p:nvSpPr>
          <p:cNvPr id="69" name="CuadroTexto 68">
            <a:extLst>
              <a:ext uri="{FF2B5EF4-FFF2-40B4-BE49-F238E27FC236}">
                <a16:creationId xmlns:a16="http://schemas.microsoft.com/office/drawing/2014/main" id="{3D0AD84B-37A4-9493-7202-47AF75A63FEB}"/>
              </a:ext>
            </a:extLst>
          </p:cNvPr>
          <p:cNvSpPr txBox="1"/>
          <p:nvPr/>
        </p:nvSpPr>
        <p:spPr>
          <a:xfrm>
            <a:off x="1386625" y="3576837"/>
            <a:ext cx="1646078" cy="646331"/>
          </a:xfrm>
          <a:prstGeom prst="rect">
            <a:avLst/>
          </a:prstGeom>
          <a:noFill/>
        </p:spPr>
        <p:txBody>
          <a:bodyPr wrap="square">
            <a:spAutoFit/>
          </a:bodyPr>
          <a:lstStyle/>
          <a:p>
            <a:pPr algn="ctr"/>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Actuaciones</a:t>
            </a:r>
          </a:p>
          <a:p>
            <a:pPr algn="ctr"/>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2023 </a:t>
            </a:r>
          </a:p>
        </p:txBody>
      </p:sp>
      <p:sp>
        <p:nvSpPr>
          <p:cNvPr id="71" name="Rectángulo 70">
            <a:extLst>
              <a:ext uri="{FF2B5EF4-FFF2-40B4-BE49-F238E27FC236}">
                <a16:creationId xmlns:a16="http://schemas.microsoft.com/office/drawing/2014/main" id="{445778D8-D345-3069-6CFD-C184558149CD}"/>
              </a:ext>
            </a:extLst>
          </p:cNvPr>
          <p:cNvSpPr/>
          <p:nvPr/>
        </p:nvSpPr>
        <p:spPr>
          <a:xfrm>
            <a:off x="3700798" y="900787"/>
            <a:ext cx="6230864" cy="769441"/>
          </a:xfrm>
          <a:prstGeom prst="rect">
            <a:avLst/>
          </a:prstGeom>
        </p:spPr>
        <p:txBody>
          <a:bodyPr wrap="square">
            <a:spAutoFit/>
          </a:bodyPr>
          <a:lstStyle/>
          <a:p>
            <a:pPr algn="just">
              <a:spcAft>
                <a:spcPts val="1800"/>
              </a:spcAft>
            </a:pP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Culminación y evaluación del Plan 130 medidas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con un incremento importante del presupuesto global del Plan, pasando a un presupuesto de más de 13.000 millones de €.  Comienzo de la elaboración de un nuevo Plan por la Comisión Delegada para la nueva legislatura.</a:t>
            </a:r>
          </a:p>
        </p:txBody>
      </p:sp>
      <p:sp>
        <p:nvSpPr>
          <p:cNvPr id="72" name="Rectángulo 71">
            <a:extLst>
              <a:ext uri="{FF2B5EF4-FFF2-40B4-BE49-F238E27FC236}">
                <a16:creationId xmlns:a16="http://schemas.microsoft.com/office/drawing/2014/main" id="{87EE0E4B-E929-CF10-C908-DB6825C22F22}"/>
              </a:ext>
            </a:extLst>
          </p:cNvPr>
          <p:cNvSpPr/>
          <p:nvPr/>
        </p:nvSpPr>
        <p:spPr>
          <a:xfrm>
            <a:off x="3700797" y="2496840"/>
            <a:ext cx="6220947" cy="769441"/>
          </a:xfrm>
          <a:prstGeom prst="rect">
            <a:avLst/>
          </a:prstGeom>
        </p:spPr>
        <p:txBody>
          <a:bodyPr wrap="square">
            <a:spAutoFit/>
          </a:bodyPr>
          <a:lstStyle/>
          <a:p>
            <a:pPr algn="just"/>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Nuevo impulso de la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política de innovación con la Red de Centros de Innovación Territorial</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 A los 5 </a:t>
            </a:r>
            <a:r>
              <a:rPr lang="es-ES" sz="1100" dirty="0" err="1">
                <a:solidFill>
                  <a:srgbClr val="24475B"/>
                </a:solidFill>
                <a:latin typeface="Open Sans" panose="020B0606030504020204" pitchFamily="34" charset="0"/>
                <a:ea typeface="Open Sans" panose="020B0606030504020204" pitchFamily="34" charset="0"/>
                <a:cs typeface="Open Sans" panose="020B0606030504020204" pitchFamily="34" charset="0"/>
              </a:rPr>
              <a:t>CITs</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 ya conveniados en 2022: Cuenca, Soria, Teruel, Comarcas Pirenaicas, León, se sumarán otros 5 en 2023: Asturias, Jaén, Huelva, Castellón con un nodo central “</a:t>
            </a:r>
            <a:r>
              <a:rPr lang="es-ES" sz="1100" dirty="0" err="1">
                <a:solidFill>
                  <a:srgbClr val="24475B"/>
                </a:solidFill>
                <a:latin typeface="Open Sans" panose="020B0606030504020204" pitchFamily="34" charset="0"/>
                <a:ea typeface="Open Sans" panose="020B0606030504020204" pitchFamily="34" charset="0"/>
                <a:cs typeface="Open Sans" panose="020B0606030504020204" pitchFamily="34" charset="0"/>
              </a:rPr>
              <a:t>Ciuden</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 en Ponferrada.</a:t>
            </a:r>
          </a:p>
        </p:txBody>
      </p:sp>
      <p:sp>
        <p:nvSpPr>
          <p:cNvPr id="74" name="Rectángulo 73">
            <a:extLst>
              <a:ext uri="{FF2B5EF4-FFF2-40B4-BE49-F238E27FC236}">
                <a16:creationId xmlns:a16="http://schemas.microsoft.com/office/drawing/2014/main" id="{6D436DAA-2523-87BC-86FB-B3CEA82907B2}"/>
              </a:ext>
            </a:extLst>
          </p:cNvPr>
          <p:cNvSpPr/>
          <p:nvPr/>
        </p:nvSpPr>
        <p:spPr>
          <a:xfrm>
            <a:off x="3668135" y="5929517"/>
            <a:ext cx="6220947" cy="728276"/>
          </a:xfrm>
          <a:prstGeom prst="rect">
            <a:avLst/>
          </a:prstGeom>
        </p:spPr>
        <p:txBody>
          <a:bodyPr wrap="square">
            <a:spAutoFit/>
          </a:bodyPr>
          <a:lstStyle/>
          <a:p>
            <a:pPr marL="12700" marR="6350" lvl="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El programa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Campus Rural de prácticas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de universitarios/as en el ámbito rural pasará de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400 participantes y 37 universidades en 2022 a 1.000 participantes y 47 universidades en 2023</a:t>
            </a:r>
          </a:p>
        </p:txBody>
      </p:sp>
      <p:sp>
        <p:nvSpPr>
          <p:cNvPr id="75" name="Rectángulo 74">
            <a:extLst>
              <a:ext uri="{FF2B5EF4-FFF2-40B4-BE49-F238E27FC236}">
                <a16:creationId xmlns:a16="http://schemas.microsoft.com/office/drawing/2014/main" id="{9F026786-774D-3265-529E-3AD82B9B199C}"/>
              </a:ext>
            </a:extLst>
          </p:cNvPr>
          <p:cNvSpPr/>
          <p:nvPr/>
        </p:nvSpPr>
        <p:spPr>
          <a:xfrm>
            <a:off x="3710715" y="3854393"/>
            <a:ext cx="6220947" cy="728276"/>
          </a:xfrm>
          <a:prstGeom prst="rect">
            <a:avLst/>
          </a:prstGeom>
        </p:spPr>
        <p:txBody>
          <a:bodyPr wrap="square">
            <a:spAutoFit/>
          </a:bodyPr>
          <a:lstStyle/>
          <a:p>
            <a:pPr marL="12700" marR="635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Lanzamiento del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Reto Rural Digital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con el objetivo de capacitación digital en el ámbito rural (Inversión del componente 19 PRTR) con el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objetivo de formar a 384.868 personas antes de final de 2025 y una inversión de 90 M €</a:t>
            </a:r>
          </a:p>
        </p:txBody>
      </p:sp>
      <p:sp>
        <p:nvSpPr>
          <p:cNvPr id="76" name="Rectángulo 75">
            <a:extLst>
              <a:ext uri="{FF2B5EF4-FFF2-40B4-BE49-F238E27FC236}">
                <a16:creationId xmlns:a16="http://schemas.microsoft.com/office/drawing/2014/main" id="{E2490EB2-9CB3-62CA-5D83-F91156E50FE1}"/>
              </a:ext>
            </a:extLst>
          </p:cNvPr>
          <p:cNvSpPr/>
          <p:nvPr/>
        </p:nvSpPr>
        <p:spPr>
          <a:xfrm>
            <a:off x="3700797" y="3279417"/>
            <a:ext cx="6220947" cy="510268"/>
          </a:xfrm>
          <a:prstGeom prst="rect">
            <a:avLst/>
          </a:prstGeom>
        </p:spPr>
        <p:txBody>
          <a:bodyPr wrap="square">
            <a:spAutoFit/>
          </a:bodyPr>
          <a:lstStyle/>
          <a:p>
            <a:pPr marL="12700" marR="635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Consolidación de la política de ayudas destinadas a entidades locales, entidades sin animo de lucro y emprendedores/as,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que pasa de 29,2 M</a:t>
            </a:r>
            <a:r>
              <a:rPr lang="es-ES" sz="1100" b="1" dirty="0">
                <a:solidFill>
                  <a:srgbClr val="262C41"/>
                </a:solidFill>
                <a:effectLst/>
              </a:rPr>
              <a:t>€</a:t>
            </a:r>
            <a:r>
              <a:rPr lang="es-ES" sz="1100" b="1" dirty="0">
                <a:solidFill>
                  <a:srgbClr val="262C41"/>
                </a:solidFill>
              </a:rPr>
              <a:t> a 33 M€</a:t>
            </a:r>
            <a:endPar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7" name="Rectángulo 76">
            <a:extLst>
              <a:ext uri="{FF2B5EF4-FFF2-40B4-BE49-F238E27FC236}">
                <a16:creationId xmlns:a16="http://schemas.microsoft.com/office/drawing/2014/main" id="{7799699F-0D8B-5580-9519-61D528C2078C}"/>
              </a:ext>
            </a:extLst>
          </p:cNvPr>
          <p:cNvSpPr/>
          <p:nvPr/>
        </p:nvSpPr>
        <p:spPr>
          <a:xfrm>
            <a:off x="3700797" y="1717264"/>
            <a:ext cx="6235509" cy="728276"/>
          </a:xfrm>
          <a:prstGeom prst="rect">
            <a:avLst/>
          </a:prstGeom>
        </p:spPr>
        <p:txBody>
          <a:bodyPr wrap="square">
            <a:spAutoFit/>
          </a:bodyPr>
          <a:lstStyle/>
          <a:p>
            <a:pPr marL="12700" marR="6350" lvl="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Consolidación del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Fondo de Cohesión y Transformación territorial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como la herramienta para la cohesión territorial con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un incremento previsto para 2023 del 35% cuyas fuentes de financiación de diversifican al recibir la aportación de FEDER.</a:t>
            </a:r>
          </a:p>
        </p:txBody>
      </p:sp>
      <p:sp>
        <p:nvSpPr>
          <p:cNvPr id="78" name="Triángulo isósceles 77">
            <a:extLst>
              <a:ext uri="{FF2B5EF4-FFF2-40B4-BE49-F238E27FC236}">
                <a16:creationId xmlns:a16="http://schemas.microsoft.com/office/drawing/2014/main" id="{4C22F844-A53A-4577-010B-81F046BE195C}"/>
              </a:ext>
            </a:extLst>
          </p:cNvPr>
          <p:cNvSpPr/>
          <p:nvPr/>
        </p:nvSpPr>
        <p:spPr>
          <a:xfrm rot="5400000">
            <a:off x="9705273" y="3659628"/>
            <a:ext cx="953971" cy="381000"/>
          </a:xfrm>
          <a:prstGeom prst="triangle">
            <a:avLst>
              <a:gd name="adj" fmla="val 51141"/>
            </a:avLst>
          </a:prstGeom>
          <a:solidFill>
            <a:srgbClr val="B7E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0" name="Forma libre: forma 25">
            <a:extLst>
              <a:ext uri="{FF2B5EF4-FFF2-40B4-BE49-F238E27FC236}">
                <a16:creationId xmlns:a16="http://schemas.microsoft.com/office/drawing/2014/main" id="{AE0F67D7-2BED-9F29-CDDE-919A2169A8D7}"/>
              </a:ext>
            </a:extLst>
          </p:cNvPr>
          <p:cNvSpPr/>
          <p:nvPr/>
        </p:nvSpPr>
        <p:spPr>
          <a:xfrm rot="5400000">
            <a:off x="10454440" y="2301327"/>
            <a:ext cx="1224000" cy="1225073"/>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0CECE">
              <a:alpha val="50000"/>
            </a:srgbClr>
          </a:solidFill>
          <a:ln w="41275">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371478" rIns="481373" bIns="371478" numCol="1" spcCol="1270" anchor="ctr" anchorCtr="0">
            <a:noAutofit/>
          </a:bodyPr>
          <a:lstStyle/>
          <a:p>
            <a:pPr marL="0" lvl="0" indent="0" algn="ctr" defTabSz="755650">
              <a:lnSpc>
                <a:spcPct val="90000"/>
              </a:lnSpc>
              <a:spcBef>
                <a:spcPct val="0"/>
              </a:spcBef>
              <a:spcAft>
                <a:spcPct val="35000"/>
              </a:spcAft>
              <a:buNone/>
            </a:pPr>
            <a:endParaRPr lang="es-ES" sz="1700" kern="1200" dirty="0"/>
          </a:p>
        </p:txBody>
      </p:sp>
      <p:sp>
        <p:nvSpPr>
          <p:cNvPr id="81" name="Forma libre: forma 26">
            <a:extLst>
              <a:ext uri="{FF2B5EF4-FFF2-40B4-BE49-F238E27FC236}">
                <a16:creationId xmlns:a16="http://schemas.microsoft.com/office/drawing/2014/main" id="{5D4F8970-5E82-08D5-D497-C105718ED4EB}"/>
              </a:ext>
            </a:extLst>
          </p:cNvPr>
          <p:cNvSpPr/>
          <p:nvPr/>
        </p:nvSpPr>
        <p:spPr>
          <a:xfrm rot="5400000">
            <a:off x="10454441" y="3205173"/>
            <a:ext cx="1224000" cy="1225073"/>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0CECE">
              <a:alpha val="50000"/>
            </a:srgbClr>
          </a:solidFill>
          <a:ln w="41275">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371478" rIns="481373" bIns="371478" numCol="1" spcCol="1270" anchor="ctr" anchorCtr="0">
            <a:noAutofit/>
          </a:bodyPr>
          <a:lstStyle/>
          <a:p>
            <a:pPr marL="0" lvl="0" indent="0" algn="ctr" defTabSz="755650">
              <a:lnSpc>
                <a:spcPct val="90000"/>
              </a:lnSpc>
              <a:spcBef>
                <a:spcPct val="0"/>
              </a:spcBef>
              <a:spcAft>
                <a:spcPct val="35000"/>
              </a:spcAft>
              <a:buNone/>
            </a:pPr>
            <a:endParaRPr lang="es-ES" sz="1700" kern="1200" dirty="0"/>
          </a:p>
        </p:txBody>
      </p:sp>
      <p:sp>
        <p:nvSpPr>
          <p:cNvPr id="82" name="Forma libre: forma 27">
            <a:extLst>
              <a:ext uri="{FF2B5EF4-FFF2-40B4-BE49-F238E27FC236}">
                <a16:creationId xmlns:a16="http://schemas.microsoft.com/office/drawing/2014/main" id="{F8EAEB93-66D9-B699-DF6C-7139E4F6782B}"/>
              </a:ext>
            </a:extLst>
          </p:cNvPr>
          <p:cNvSpPr/>
          <p:nvPr/>
        </p:nvSpPr>
        <p:spPr>
          <a:xfrm rot="5400000">
            <a:off x="10454441" y="4109019"/>
            <a:ext cx="1224000" cy="1225073"/>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a:solidFill>
            <a:srgbClr val="D0CECE">
              <a:alpha val="50000"/>
            </a:srgbClr>
          </a:solidFill>
          <a:ln w="41275">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81373" tIns="371478" rIns="481373" bIns="371478" numCol="1" spcCol="1270" anchor="ctr" anchorCtr="0">
            <a:noAutofit/>
          </a:bodyPr>
          <a:lstStyle/>
          <a:p>
            <a:pPr marL="0" lvl="0" indent="0" algn="ctr" defTabSz="755650">
              <a:lnSpc>
                <a:spcPct val="90000"/>
              </a:lnSpc>
              <a:spcBef>
                <a:spcPct val="0"/>
              </a:spcBef>
              <a:spcAft>
                <a:spcPct val="35000"/>
              </a:spcAft>
              <a:buNone/>
            </a:pPr>
            <a:endParaRPr lang="es-ES" sz="1700" kern="1200" dirty="0"/>
          </a:p>
        </p:txBody>
      </p:sp>
      <p:sp>
        <p:nvSpPr>
          <p:cNvPr id="83" name="CuadroTexto 82">
            <a:extLst>
              <a:ext uri="{FF2B5EF4-FFF2-40B4-BE49-F238E27FC236}">
                <a16:creationId xmlns:a16="http://schemas.microsoft.com/office/drawing/2014/main" id="{88F31A6C-A12E-9425-1856-F82EEEB589D3}"/>
              </a:ext>
            </a:extLst>
          </p:cNvPr>
          <p:cNvSpPr txBox="1"/>
          <p:nvPr/>
        </p:nvSpPr>
        <p:spPr>
          <a:xfrm>
            <a:off x="10590967" y="2793464"/>
            <a:ext cx="1036401" cy="261610"/>
          </a:xfrm>
          <a:prstGeom prst="rect">
            <a:avLst/>
          </a:prstGeom>
          <a:noFill/>
        </p:spPr>
        <p:txBody>
          <a:bodyPr wrap="square" rtlCol="0">
            <a:spAutoFit/>
          </a:bodyPr>
          <a:lstStyle/>
          <a:p>
            <a:pPr algn="ct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Servicios</a:t>
            </a:r>
          </a:p>
        </p:txBody>
      </p:sp>
      <p:sp>
        <p:nvSpPr>
          <p:cNvPr id="84" name="CuadroTexto 83">
            <a:extLst>
              <a:ext uri="{FF2B5EF4-FFF2-40B4-BE49-F238E27FC236}">
                <a16:creationId xmlns:a16="http://schemas.microsoft.com/office/drawing/2014/main" id="{8D27B9F8-9E8D-9D9A-D04D-25DA226DECC8}"/>
              </a:ext>
            </a:extLst>
          </p:cNvPr>
          <p:cNvSpPr txBox="1"/>
          <p:nvPr/>
        </p:nvSpPr>
        <p:spPr>
          <a:xfrm>
            <a:off x="10420178" y="3576837"/>
            <a:ext cx="1290385" cy="600164"/>
          </a:xfrm>
          <a:prstGeom prst="rect">
            <a:avLst/>
          </a:prstGeom>
          <a:noFill/>
        </p:spPr>
        <p:txBody>
          <a:bodyPr wrap="square" rtlCol="0">
            <a:spAutoFit/>
          </a:bodyPr>
          <a:lstStyle/>
          <a:p>
            <a:pPr algn="ct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Apoyo</a:t>
            </a:r>
          </a:p>
          <a:p>
            <a:pPr algn="ct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Oportunidades e innovación</a:t>
            </a:r>
          </a:p>
        </p:txBody>
      </p:sp>
      <p:sp>
        <p:nvSpPr>
          <p:cNvPr id="85" name="CuadroTexto 84">
            <a:extLst>
              <a:ext uri="{FF2B5EF4-FFF2-40B4-BE49-F238E27FC236}">
                <a16:creationId xmlns:a16="http://schemas.microsoft.com/office/drawing/2014/main" id="{9E9580BA-8C25-725F-0AA2-DD222EB336D5}"/>
              </a:ext>
            </a:extLst>
          </p:cNvPr>
          <p:cNvSpPr txBox="1"/>
          <p:nvPr/>
        </p:nvSpPr>
        <p:spPr>
          <a:xfrm>
            <a:off x="10453905" y="4545033"/>
            <a:ext cx="1290385" cy="430887"/>
          </a:xfrm>
          <a:prstGeom prst="rect">
            <a:avLst/>
          </a:prstGeom>
          <a:noFill/>
        </p:spPr>
        <p:txBody>
          <a:bodyPr wrap="square" rtlCol="0">
            <a:spAutoFit/>
          </a:bodyPr>
          <a:lstStyle/>
          <a:p>
            <a:pPr algn="ct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Transformación social y territorial</a:t>
            </a:r>
          </a:p>
        </p:txBody>
      </p:sp>
      <p:pic>
        <p:nvPicPr>
          <p:cNvPr id="87" name="Gráfico 86" descr="Signo de intercalación hacia la derecha con relleno sólido">
            <a:extLst>
              <a:ext uri="{FF2B5EF4-FFF2-40B4-BE49-F238E27FC236}">
                <a16:creationId xmlns:a16="http://schemas.microsoft.com/office/drawing/2014/main" id="{01DD184F-1BBD-42F1-5452-16A69AC5FE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8069" y="892429"/>
            <a:ext cx="381000" cy="381000"/>
          </a:xfrm>
          <a:prstGeom prst="rect">
            <a:avLst/>
          </a:prstGeom>
        </p:spPr>
      </p:pic>
      <p:pic>
        <p:nvPicPr>
          <p:cNvPr id="89" name="Gráfico 88" descr="Signo de intercalación hacia la derecha con relleno sólido">
            <a:extLst>
              <a:ext uri="{FF2B5EF4-FFF2-40B4-BE49-F238E27FC236}">
                <a16:creationId xmlns:a16="http://schemas.microsoft.com/office/drawing/2014/main" id="{A2366E43-5DF1-2C41-EDC1-CFBB52A414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2734" y="1810243"/>
            <a:ext cx="381000" cy="381000"/>
          </a:xfrm>
          <a:prstGeom prst="rect">
            <a:avLst/>
          </a:prstGeom>
        </p:spPr>
      </p:pic>
      <p:pic>
        <p:nvPicPr>
          <p:cNvPr id="90" name="Gráfico 89" descr="Signo de intercalación hacia la derecha con relleno sólido">
            <a:extLst>
              <a:ext uri="{FF2B5EF4-FFF2-40B4-BE49-F238E27FC236}">
                <a16:creationId xmlns:a16="http://schemas.microsoft.com/office/drawing/2014/main" id="{27AEB0C4-410C-2634-9B75-513F5F8496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1226" y="2557629"/>
            <a:ext cx="381000" cy="381000"/>
          </a:xfrm>
          <a:prstGeom prst="rect">
            <a:avLst/>
          </a:prstGeom>
        </p:spPr>
      </p:pic>
      <p:pic>
        <p:nvPicPr>
          <p:cNvPr id="91" name="Gráfico 90" descr="Signo de intercalación hacia la derecha con relleno sólido">
            <a:extLst>
              <a:ext uri="{FF2B5EF4-FFF2-40B4-BE49-F238E27FC236}">
                <a16:creationId xmlns:a16="http://schemas.microsoft.com/office/drawing/2014/main" id="{3CADB2DE-89A4-48A4-1A5F-661ACFD441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8069" y="3292830"/>
            <a:ext cx="381000" cy="381000"/>
          </a:xfrm>
          <a:prstGeom prst="rect">
            <a:avLst/>
          </a:prstGeom>
        </p:spPr>
      </p:pic>
      <p:pic>
        <p:nvPicPr>
          <p:cNvPr id="92" name="Gráfico 91" descr="Signo de intercalación hacia la derecha con relleno sólido">
            <a:extLst>
              <a:ext uri="{FF2B5EF4-FFF2-40B4-BE49-F238E27FC236}">
                <a16:creationId xmlns:a16="http://schemas.microsoft.com/office/drawing/2014/main" id="{DD1F6BA0-B3DD-0627-7432-FC0E87F42E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8069" y="5943676"/>
            <a:ext cx="381000" cy="381000"/>
          </a:xfrm>
          <a:prstGeom prst="rect">
            <a:avLst/>
          </a:prstGeom>
        </p:spPr>
      </p:pic>
      <p:pic>
        <p:nvPicPr>
          <p:cNvPr id="94" name="Gráfico 93" descr="Signo de intercalación hacia la derecha con relleno sólido">
            <a:extLst>
              <a:ext uri="{FF2B5EF4-FFF2-40B4-BE49-F238E27FC236}">
                <a16:creationId xmlns:a16="http://schemas.microsoft.com/office/drawing/2014/main" id="{6F1E308B-E75F-15A2-F4B5-F89F1C3FA3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2424" y="3837531"/>
            <a:ext cx="381000" cy="381000"/>
          </a:xfrm>
          <a:prstGeom prst="rect">
            <a:avLst/>
          </a:prstGeom>
        </p:spPr>
      </p:pic>
      <p:pic>
        <p:nvPicPr>
          <p:cNvPr id="39" name="Imagen 38" descr="2021-VICE3bis2.Go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6272" y="-1214"/>
            <a:ext cx="2876550" cy="733425"/>
          </a:xfrm>
          <a:prstGeom prst="rect">
            <a:avLst/>
          </a:prstGeom>
          <a:noFill/>
          <a:ln>
            <a:noFill/>
          </a:ln>
        </p:spPr>
      </p:pic>
      <p:sp>
        <p:nvSpPr>
          <p:cNvPr id="2" name="Rectángulo 1">
            <a:extLst>
              <a:ext uri="{FF2B5EF4-FFF2-40B4-BE49-F238E27FC236}">
                <a16:creationId xmlns:a16="http://schemas.microsoft.com/office/drawing/2014/main" id="{506A92E6-B5EC-0147-59B4-F00C86C6114F}"/>
              </a:ext>
            </a:extLst>
          </p:cNvPr>
          <p:cNvSpPr/>
          <p:nvPr/>
        </p:nvSpPr>
        <p:spPr>
          <a:xfrm>
            <a:off x="3732154" y="4599531"/>
            <a:ext cx="6220947" cy="510268"/>
          </a:xfrm>
          <a:prstGeom prst="rect">
            <a:avLst/>
          </a:prstGeom>
        </p:spPr>
        <p:txBody>
          <a:bodyPr wrap="square">
            <a:spAutoFit/>
          </a:bodyPr>
          <a:lstStyle/>
          <a:p>
            <a:pPr marL="12700" marR="6350" algn="just">
              <a:lnSpc>
                <a:spcPts val="1730"/>
              </a:lnSpc>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Se promoverán Ayudas a Entidades Locales, Cooperativas y Asociaciones  por un importe de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77 M€ para proyectos que desarrollen la gestión forestal sostenible </a:t>
            </a:r>
          </a:p>
        </p:txBody>
      </p:sp>
      <p:pic>
        <p:nvPicPr>
          <p:cNvPr id="3" name="Gráfico 2" descr="Signo de intercalación hacia la derecha con relleno sólido">
            <a:extLst>
              <a:ext uri="{FF2B5EF4-FFF2-40B4-BE49-F238E27FC236}">
                <a16:creationId xmlns:a16="http://schemas.microsoft.com/office/drawing/2014/main" id="{4E25F739-420B-AE18-7727-01D245A5FE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9950" y="4612945"/>
            <a:ext cx="381000" cy="381000"/>
          </a:xfrm>
          <a:prstGeom prst="rect">
            <a:avLst/>
          </a:prstGeom>
        </p:spPr>
      </p:pic>
      <p:sp>
        <p:nvSpPr>
          <p:cNvPr id="4" name="Rectángulo 3">
            <a:extLst>
              <a:ext uri="{FF2B5EF4-FFF2-40B4-BE49-F238E27FC236}">
                <a16:creationId xmlns:a16="http://schemas.microsoft.com/office/drawing/2014/main" id="{5A792C35-2521-0243-CC43-D9FEDFFF377E}"/>
              </a:ext>
            </a:extLst>
          </p:cNvPr>
          <p:cNvSpPr/>
          <p:nvPr/>
        </p:nvSpPr>
        <p:spPr>
          <a:xfrm>
            <a:off x="3668136" y="5180851"/>
            <a:ext cx="6220947" cy="728276"/>
          </a:xfrm>
          <a:prstGeom prst="rect">
            <a:avLst/>
          </a:prstGeom>
        </p:spPr>
        <p:txBody>
          <a:bodyPr wrap="square">
            <a:spAutoFit/>
          </a:bodyPr>
          <a:lstStyle/>
          <a:p>
            <a:pPr marL="12700" marR="6350" lvl="0" algn="just">
              <a:lnSpc>
                <a:spcPts val="1730"/>
              </a:lnSpc>
            </a:pPr>
            <a:r>
              <a:rPr lang="es-ES" sz="1100" dirty="0">
                <a:solidFill>
                  <a:srgbClr val="262C41"/>
                </a:solidFill>
              </a:rPr>
              <a:t>Por primera vez, habrá dotación específica para políticas de lucha contra la despoblación en la programación del </a:t>
            </a:r>
            <a:r>
              <a:rPr lang="es-ES" sz="1100" b="1" dirty="0">
                <a:solidFill>
                  <a:srgbClr val="262C41"/>
                </a:solidFill>
              </a:rPr>
              <a:t>Programa </a:t>
            </a:r>
            <a:r>
              <a:rPr lang="es-ES" sz="1100" b="1" dirty="0" err="1">
                <a:solidFill>
                  <a:srgbClr val="262C41"/>
                </a:solidFill>
              </a:rPr>
              <a:t>Plurirregional</a:t>
            </a:r>
            <a:r>
              <a:rPr lang="es-ES" sz="1100" b="1" dirty="0">
                <a:solidFill>
                  <a:srgbClr val="262C41"/>
                </a:solidFill>
              </a:rPr>
              <a:t> de FEDER</a:t>
            </a:r>
            <a:r>
              <a:rPr lang="es-ES" sz="1100" dirty="0">
                <a:solidFill>
                  <a:srgbClr val="262C41"/>
                </a:solidFill>
              </a:rPr>
              <a:t>, dentro del objetivo político específico 5.2 </a:t>
            </a:r>
            <a:r>
              <a:rPr lang="es-ES" sz="1100" b="1" dirty="0">
                <a:solidFill>
                  <a:srgbClr val="262C41"/>
                </a:solidFill>
              </a:rPr>
              <a:t>España será el país pionero en obtener este tipo de financiación en la UE </a:t>
            </a:r>
            <a:endPar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áfico 4" descr="Signo de intercalación hacia la derecha con relleno sólido">
            <a:extLst>
              <a:ext uri="{FF2B5EF4-FFF2-40B4-BE49-F238E27FC236}">
                <a16:creationId xmlns:a16="http://schemas.microsoft.com/office/drawing/2014/main" id="{A29EC3A9-A0A9-92BC-A786-A044988B08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69613" y="5296208"/>
            <a:ext cx="381000" cy="381000"/>
          </a:xfrm>
          <a:prstGeom prst="rect">
            <a:avLst/>
          </a:prstGeom>
        </p:spPr>
      </p:pic>
    </p:spTree>
    <p:extLst>
      <p:ext uri="{BB962C8B-B14F-4D97-AF65-F5344CB8AC3E}">
        <p14:creationId xmlns:p14="http://schemas.microsoft.com/office/powerpoint/2010/main" val="48566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3</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69332"/>
          </a:xfrm>
          <a:prstGeom prst="rect">
            <a:avLst/>
          </a:prstGeom>
          <a:noFill/>
        </p:spPr>
        <p:txBody>
          <a:bodyPr wrap="square">
            <a:spAutoFit/>
          </a:bodyPr>
          <a:lstStyle/>
          <a:p>
            <a:pPr algn="ctr"/>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1.2</a:t>
            </a:r>
            <a:endParaRPr lang="es-ES" sz="16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9" name="Grupo 28">
            <a:extLst>
              <a:ext uri="{FF2B5EF4-FFF2-40B4-BE49-F238E27FC236}">
                <a16:creationId xmlns:a16="http://schemas.microsoft.com/office/drawing/2014/main" id="{31806F86-9370-B9B4-ED9E-B3D1A5B179ED}"/>
              </a:ext>
            </a:extLst>
          </p:cNvPr>
          <p:cNvGrpSpPr/>
          <p:nvPr/>
        </p:nvGrpSpPr>
        <p:grpSpPr>
          <a:xfrm>
            <a:off x="7329212" y="300131"/>
            <a:ext cx="4210050" cy="435170"/>
            <a:chOff x="6210300" y="237327"/>
            <a:chExt cx="5838825" cy="603528"/>
          </a:xfrm>
        </p:grpSpPr>
        <p:pic>
          <p:nvPicPr>
            <p:cNvPr id="34" name="Imagen 33">
              <a:extLst>
                <a:ext uri="{FF2B5EF4-FFF2-40B4-BE49-F238E27FC236}">
                  <a16:creationId xmlns:a16="http://schemas.microsoft.com/office/drawing/2014/main" id="{51DCCD1B-26CD-C7A0-A708-900A96B3378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63153" y="237327"/>
              <a:ext cx="757919" cy="603528"/>
            </a:xfrm>
            <a:prstGeom prst="rect">
              <a:avLst/>
            </a:prstGeom>
          </p:spPr>
        </p:pic>
        <p:pic>
          <p:nvPicPr>
            <p:cNvPr id="35" name="Imagen 34">
              <a:extLst>
                <a:ext uri="{FF2B5EF4-FFF2-40B4-BE49-F238E27FC236}">
                  <a16:creationId xmlns:a16="http://schemas.microsoft.com/office/drawing/2014/main" id="{382CDB85-B3C8-3884-46D4-B69546898E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0300" y="237327"/>
              <a:ext cx="2609850" cy="603528"/>
            </a:xfrm>
            <a:prstGeom prst="rect">
              <a:avLst/>
            </a:prstGeom>
          </p:spPr>
        </p:pic>
        <p:pic>
          <p:nvPicPr>
            <p:cNvPr id="37" name="Imagen 36">
              <a:extLst>
                <a:ext uri="{FF2B5EF4-FFF2-40B4-BE49-F238E27FC236}">
                  <a16:creationId xmlns:a16="http://schemas.microsoft.com/office/drawing/2014/main" id="{0AFAF40B-E63E-AF03-C929-64FBEC4301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97400" y="237327"/>
              <a:ext cx="2251725" cy="596820"/>
            </a:xfrm>
            <a:prstGeom prst="rect">
              <a:avLst/>
            </a:prstGeom>
          </p:spPr>
        </p:pic>
      </p:grpSp>
      <p:sp>
        <p:nvSpPr>
          <p:cNvPr id="16" name="CuadroTexto 15">
            <a:extLst>
              <a:ext uri="{FF2B5EF4-FFF2-40B4-BE49-F238E27FC236}">
                <a16:creationId xmlns:a16="http://schemas.microsoft.com/office/drawing/2014/main" id="{A133BD1A-10CE-701D-3AD3-B408BC657945}"/>
              </a:ext>
            </a:extLst>
          </p:cNvPr>
          <p:cNvSpPr txBox="1"/>
          <p:nvPr/>
        </p:nvSpPr>
        <p:spPr>
          <a:xfrm>
            <a:off x="1101090" y="371555"/>
            <a:ext cx="6096000" cy="338554"/>
          </a:xfrm>
          <a:prstGeom prst="rect">
            <a:avLst/>
          </a:prstGeom>
          <a:noFill/>
        </p:spPr>
        <p:txBody>
          <a:bodyPr wrap="square">
            <a:spAutoFit/>
          </a:bodyPr>
          <a:lstStyle/>
          <a:p>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Enfoque estratégico del Reto demográfico</a:t>
            </a:r>
          </a:p>
        </p:txBody>
      </p:sp>
      <p:sp>
        <p:nvSpPr>
          <p:cNvPr id="2" name="Marcador de número de diapositiva 37">
            <a:extLst>
              <a:ext uri="{FF2B5EF4-FFF2-40B4-BE49-F238E27FC236}">
                <a16:creationId xmlns:a16="http://schemas.microsoft.com/office/drawing/2014/main" id="{3874663E-CC67-8595-FA90-9740135F1E6E}"/>
              </a:ext>
            </a:extLst>
          </p:cNvPr>
          <p:cNvSpPr txBox="1">
            <a:spLocks/>
          </p:cNvSpPr>
          <p:nvPr/>
        </p:nvSpPr>
        <p:spPr>
          <a:xfrm>
            <a:off x="5056822" y="6354241"/>
            <a:ext cx="6069998"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24475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Misión y visión Estratégica</a:t>
            </a:r>
          </a:p>
        </p:txBody>
      </p:sp>
      <p:sp>
        <p:nvSpPr>
          <p:cNvPr id="3" name="Rectángulo 84">
            <a:extLst>
              <a:ext uri="{FF2B5EF4-FFF2-40B4-BE49-F238E27FC236}">
                <a16:creationId xmlns:a16="http://schemas.microsoft.com/office/drawing/2014/main" id="{AE54D31E-AC2E-EEF0-AEAA-7589FFB70F87}"/>
              </a:ext>
            </a:extLst>
          </p:cNvPr>
          <p:cNvSpPr/>
          <p:nvPr/>
        </p:nvSpPr>
        <p:spPr>
          <a:xfrm rot="10800000">
            <a:off x="2052986" y="1899251"/>
            <a:ext cx="1884785" cy="344818"/>
          </a:xfrm>
          <a:prstGeom prst="round2SameRect">
            <a:avLst>
              <a:gd name="adj1" fmla="val 0"/>
              <a:gd name="adj2" fmla="val 29552"/>
            </a:avLst>
          </a:prstGeom>
          <a:solidFill>
            <a:srgbClr val="23C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esquinas redondeadas 3">
            <a:extLst>
              <a:ext uri="{FF2B5EF4-FFF2-40B4-BE49-F238E27FC236}">
                <a16:creationId xmlns:a16="http://schemas.microsoft.com/office/drawing/2014/main" id="{8FD9B05D-445B-1AB0-4002-48B286CC9325}"/>
              </a:ext>
            </a:extLst>
          </p:cNvPr>
          <p:cNvSpPr/>
          <p:nvPr/>
        </p:nvSpPr>
        <p:spPr>
          <a:xfrm>
            <a:off x="1612313" y="2225215"/>
            <a:ext cx="9351156" cy="1163927"/>
          </a:xfrm>
          <a:prstGeom prst="roundRect">
            <a:avLst>
              <a:gd name="adj" fmla="val 50000"/>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dirty="0">
              <a:solidFill>
                <a:prstClr val="white"/>
              </a:solidFill>
              <a:latin typeface="Calibri" panose="020F0502020204030204"/>
            </a:endParaRPr>
          </a:p>
        </p:txBody>
      </p:sp>
      <p:sp>
        <p:nvSpPr>
          <p:cNvPr id="6" name="CuadroTexto 5">
            <a:extLst>
              <a:ext uri="{FF2B5EF4-FFF2-40B4-BE49-F238E27FC236}">
                <a16:creationId xmlns:a16="http://schemas.microsoft.com/office/drawing/2014/main" id="{B9ABB817-508D-460D-666B-5C2017792723}"/>
              </a:ext>
            </a:extLst>
          </p:cNvPr>
          <p:cNvSpPr txBox="1"/>
          <p:nvPr/>
        </p:nvSpPr>
        <p:spPr>
          <a:xfrm>
            <a:off x="1388700" y="1967070"/>
            <a:ext cx="3271577" cy="276999"/>
          </a:xfrm>
          <a:prstGeom prst="rect">
            <a:avLst/>
          </a:prstGeom>
          <a:noFill/>
        </p:spPr>
        <p:txBody>
          <a:bodyPr wrap="square">
            <a:spAutoFit/>
          </a:bodyPr>
          <a:lstStyle/>
          <a:p>
            <a:pPr algn="ctr"/>
            <a:r>
              <a:rPr lang="es-ES" sz="1200" b="1" dirty="0">
                <a:solidFill>
                  <a:schemeClr val="bg1"/>
                </a:solidFill>
                <a:latin typeface="+mj-lt"/>
                <a:ea typeface="Open Sans SemiBold" panose="020B0706030804020204" pitchFamily="34" charset="0"/>
                <a:cs typeface="Open Sans SemiBold" panose="020B0706030804020204" pitchFamily="34" charset="0"/>
              </a:rPr>
              <a:t>Misión estratégica</a:t>
            </a:r>
          </a:p>
        </p:txBody>
      </p:sp>
      <p:pic>
        <p:nvPicPr>
          <p:cNvPr id="10" name="Gráfico 9" descr="Diana con relleno sólido">
            <a:extLst>
              <a:ext uri="{FF2B5EF4-FFF2-40B4-BE49-F238E27FC236}">
                <a16:creationId xmlns:a16="http://schemas.microsoft.com/office/drawing/2014/main" id="{6A387490-7289-B8A9-447B-972A0960E5C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7161" y="2456567"/>
            <a:ext cx="680237" cy="680237"/>
          </a:xfrm>
          <a:prstGeom prst="rect">
            <a:avLst/>
          </a:prstGeom>
        </p:spPr>
      </p:pic>
      <p:sp>
        <p:nvSpPr>
          <p:cNvPr id="11" name="CuadroTexto 10">
            <a:extLst>
              <a:ext uri="{FF2B5EF4-FFF2-40B4-BE49-F238E27FC236}">
                <a16:creationId xmlns:a16="http://schemas.microsoft.com/office/drawing/2014/main" id="{ECB30083-5F35-A849-9C89-6B86F04D8839}"/>
              </a:ext>
            </a:extLst>
          </p:cNvPr>
          <p:cNvSpPr txBox="1"/>
          <p:nvPr/>
        </p:nvSpPr>
        <p:spPr>
          <a:xfrm>
            <a:off x="2642537" y="2362646"/>
            <a:ext cx="7711993" cy="933589"/>
          </a:xfrm>
          <a:prstGeom prst="rect">
            <a:avLst/>
          </a:prstGeom>
          <a:noFill/>
        </p:spPr>
        <p:txBody>
          <a:bodyPr wrap="square">
            <a:spAutoFit/>
          </a:bodyPr>
          <a:lstStyle/>
          <a:p>
            <a:pPr>
              <a:spcAft>
                <a:spcPts val="800"/>
              </a:spcAft>
            </a:pPr>
            <a:r>
              <a:rPr lang="es-ES" sz="1200" b="1" dirty="0">
                <a:solidFill>
                  <a:srgbClr val="0DC38A"/>
                </a:solidFill>
                <a:latin typeface="Open Sans" panose="020B0606030504020204" pitchFamily="34" charset="0"/>
                <a:ea typeface="Open Sans" panose="020B0606030504020204" pitchFamily="34" charset="0"/>
                <a:cs typeface="Open Sans" panose="020B0606030504020204" pitchFamily="34" charset="0"/>
              </a:rPr>
              <a:t>Sentar las bases </a:t>
            </a:r>
            <a:r>
              <a:rPr lang="es-ES" sz="1200" dirty="0">
                <a:solidFill>
                  <a:srgbClr val="0DC38A"/>
                </a:solidFill>
                <a:latin typeface="Open Sans" panose="020B0606030504020204" pitchFamily="34" charset="0"/>
                <a:ea typeface="Open Sans" panose="020B0606030504020204" pitchFamily="34" charset="0"/>
                <a:cs typeface="Open Sans" panose="020B0606030504020204" pitchFamily="34" charset="0"/>
              </a:rPr>
              <a:t>y crear los mecanismos para el </a:t>
            </a:r>
            <a:r>
              <a:rPr lang="es-ES" sz="1200" b="1" dirty="0">
                <a:solidFill>
                  <a:srgbClr val="0DC38A"/>
                </a:solidFill>
                <a:latin typeface="Open Sans" panose="020B0606030504020204" pitchFamily="34" charset="0"/>
                <a:ea typeface="Open Sans" panose="020B0606030504020204" pitchFamily="34" charset="0"/>
                <a:cs typeface="Open Sans" panose="020B0606030504020204" pitchFamily="34" charset="0"/>
              </a:rPr>
              <a:t>avance sostenido hacia el (re)equilibrio territorial</a:t>
            </a:r>
          </a:p>
          <a:p>
            <a:pPr>
              <a:spcAft>
                <a:spcPts val="800"/>
              </a:spcAft>
            </a:pP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mediante el aprovechamiento de las ventajas estratégicas presentes en la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diversidad y complementariedad de los territorios,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la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colaboración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entre municipios, instituciones y otros actores</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 y el impulso de la sostenibilidad y resiliencia,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haciendo frente a los desafíos climáticos.</a:t>
            </a:r>
          </a:p>
        </p:txBody>
      </p:sp>
      <p:sp>
        <p:nvSpPr>
          <p:cNvPr id="17" name="Rectángulo 16">
            <a:extLst>
              <a:ext uri="{FF2B5EF4-FFF2-40B4-BE49-F238E27FC236}">
                <a16:creationId xmlns:a16="http://schemas.microsoft.com/office/drawing/2014/main" id="{C3DD2130-9AA3-DB84-A295-4233971E8C42}"/>
              </a:ext>
            </a:extLst>
          </p:cNvPr>
          <p:cNvSpPr/>
          <p:nvPr/>
        </p:nvSpPr>
        <p:spPr>
          <a:xfrm>
            <a:off x="885822" y="1009322"/>
            <a:ext cx="10925178" cy="771343"/>
          </a:xfrm>
          <a:prstGeom prst="rect">
            <a:avLst/>
          </a:prstGeom>
          <a:solidFill>
            <a:srgbClr val="B7E9D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5ADCD0B9-067B-6C23-0850-E3FEC9703B61}"/>
              </a:ext>
            </a:extLst>
          </p:cNvPr>
          <p:cNvSpPr txBox="1"/>
          <p:nvPr/>
        </p:nvSpPr>
        <p:spPr>
          <a:xfrm>
            <a:off x="823912" y="1242204"/>
            <a:ext cx="10925178" cy="307777"/>
          </a:xfrm>
          <a:prstGeom prst="rect">
            <a:avLst/>
          </a:prstGeom>
          <a:noFill/>
        </p:spPr>
        <p:txBody>
          <a:bodyPr wrap="square">
            <a:spAutoFit/>
          </a:bodyPr>
          <a:lstStyle/>
          <a:p>
            <a:pPr algn="ctr"/>
            <a:r>
              <a:rPr lang="es-ES" sz="1400" b="1" dirty="0">
                <a:solidFill>
                  <a:srgbClr val="24475B"/>
                </a:solidFill>
                <a:latin typeface="+mj-lt"/>
                <a:ea typeface="Open Sans SemiBold" panose="020B0706030804020204" pitchFamily="34" charset="0"/>
                <a:cs typeface="Open Sans SemiBold" panose="020B0706030804020204" pitchFamily="34" charset="0"/>
              </a:rPr>
              <a:t>Misión y visión estratégica</a:t>
            </a:r>
          </a:p>
        </p:txBody>
      </p:sp>
      <p:sp>
        <p:nvSpPr>
          <p:cNvPr id="23" name="Rectángulo 84">
            <a:extLst>
              <a:ext uri="{FF2B5EF4-FFF2-40B4-BE49-F238E27FC236}">
                <a16:creationId xmlns:a16="http://schemas.microsoft.com/office/drawing/2014/main" id="{B0A00953-A4A3-C307-FA28-760285B035EB}"/>
              </a:ext>
            </a:extLst>
          </p:cNvPr>
          <p:cNvSpPr/>
          <p:nvPr/>
        </p:nvSpPr>
        <p:spPr>
          <a:xfrm rot="10800000">
            <a:off x="2059083" y="3686409"/>
            <a:ext cx="1884785" cy="344818"/>
          </a:xfrm>
          <a:prstGeom prst="round2SameRect">
            <a:avLst>
              <a:gd name="adj1" fmla="val 0"/>
              <a:gd name="adj2" fmla="val 29552"/>
            </a:avLst>
          </a:prstGeom>
          <a:solidFill>
            <a:srgbClr val="23C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esquinas redondeadas 24">
            <a:extLst>
              <a:ext uri="{FF2B5EF4-FFF2-40B4-BE49-F238E27FC236}">
                <a16:creationId xmlns:a16="http://schemas.microsoft.com/office/drawing/2014/main" id="{23E577DD-2CAA-0B09-3704-720A7FEB2D83}"/>
              </a:ext>
            </a:extLst>
          </p:cNvPr>
          <p:cNvSpPr/>
          <p:nvPr/>
        </p:nvSpPr>
        <p:spPr>
          <a:xfrm>
            <a:off x="1618409" y="4002239"/>
            <a:ext cx="9345060" cy="2241402"/>
          </a:xfrm>
          <a:prstGeom prst="roundRect">
            <a:avLst>
              <a:gd name="adj" fmla="val 33408"/>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dirty="0">
              <a:solidFill>
                <a:prstClr val="white"/>
              </a:solidFill>
              <a:latin typeface="Calibri" panose="020F0502020204030204"/>
            </a:endParaRPr>
          </a:p>
        </p:txBody>
      </p:sp>
      <p:sp>
        <p:nvSpPr>
          <p:cNvPr id="39" name="CuadroTexto 38">
            <a:extLst>
              <a:ext uri="{FF2B5EF4-FFF2-40B4-BE49-F238E27FC236}">
                <a16:creationId xmlns:a16="http://schemas.microsoft.com/office/drawing/2014/main" id="{5CC7A5CD-C433-F31F-2039-A1170F4E457A}"/>
              </a:ext>
            </a:extLst>
          </p:cNvPr>
          <p:cNvSpPr txBox="1"/>
          <p:nvPr/>
        </p:nvSpPr>
        <p:spPr>
          <a:xfrm>
            <a:off x="2629025" y="4168364"/>
            <a:ext cx="7834065" cy="1856919"/>
          </a:xfrm>
          <a:prstGeom prst="rect">
            <a:avLst/>
          </a:prstGeom>
          <a:noFill/>
        </p:spPr>
        <p:txBody>
          <a:bodyPr wrap="square">
            <a:spAutoFit/>
          </a:bodyPr>
          <a:lstStyle/>
          <a:p>
            <a:pPr>
              <a:spcAft>
                <a:spcPts val="800"/>
              </a:spcAft>
            </a:pPr>
            <a:r>
              <a:rPr lang="es-ES" sz="1200" b="1" dirty="0">
                <a:solidFill>
                  <a:srgbClr val="0DC38A"/>
                </a:solidFill>
                <a:latin typeface="Open Sans" panose="020B0606030504020204" pitchFamily="34" charset="0"/>
                <a:ea typeface="Open Sans" panose="020B0606030504020204" pitchFamily="34" charset="0"/>
                <a:cs typeface="Open Sans" panose="020B0606030504020204" pitchFamily="34" charset="0"/>
              </a:rPr>
              <a:t>En 2030, el conjunto del territorio nacional cuenta con las condiciones necesarias para una adecuada cohesión territorial. </a:t>
            </a:r>
          </a:p>
          <a:p>
            <a:pPr algn="just">
              <a:spcAft>
                <a:spcPts val="800"/>
              </a:spcAft>
            </a:pP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El territorio nacional está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conectado tanto en la dimensión física como en la digital</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 y ha tejido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alianzas para la prestación de servicios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eficiente y de cobertura universal. El territorio se compone de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municipios funcionales y activados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que cuentan con mecanismos innovadores para dinamizar sus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economías diversas y complementarias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entre sí, sin comprometer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su entorno</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 Tanto el mundo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rural</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 como el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urbano</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 permiten desarrollar un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proyecto vital completo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a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todas las personas,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independientemente de su edad, género, o procedencia. El conjunto de las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instituciones</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 están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comprometidas</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 con seguir afrontando el reto demográfico y cuentan con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herramientas eficaces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para ello.</a:t>
            </a:r>
          </a:p>
        </p:txBody>
      </p:sp>
      <p:pic>
        <p:nvPicPr>
          <p:cNvPr id="40" name="Gráfico 39" descr="Luces encendidas con relleno sólido">
            <a:extLst>
              <a:ext uri="{FF2B5EF4-FFF2-40B4-BE49-F238E27FC236}">
                <a16:creationId xmlns:a16="http://schemas.microsoft.com/office/drawing/2014/main" id="{AD2286F4-D74C-7F33-D9A6-59DC8B220F3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81494" y="4711151"/>
            <a:ext cx="746891" cy="771343"/>
          </a:xfrm>
          <a:prstGeom prst="rect">
            <a:avLst/>
          </a:prstGeom>
        </p:spPr>
      </p:pic>
      <p:sp>
        <p:nvSpPr>
          <p:cNvPr id="44" name="CuadroTexto 43">
            <a:extLst>
              <a:ext uri="{FF2B5EF4-FFF2-40B4-BE49-F238E27FC236}">
                <a16:creationId xmlns:a16="http://schemas.microsoft.com/office/drawing/2014/main" id="{AF8EA4C7-F90C-1C84-4F70-FC43878B53FC}"/>
              </a:ext>
            </a:extLst>
          </p:cNvPr>
          <p:cNvSpPr txBox="1"/>
          <p:nvPr/>
        </p:nvSpPr>
        <p:spPr>
          <a:xfrm>
            <a:off x="1359589" y="3725240"/>
            <a:ext cx="3271577" cy="276999"/>
          </a:xfrm>
          <a:prstGeom prst="rect">
            <a:avLst/>
          </a:prstGeom>
          <a:noFill/>
        </p:spPr>
        <p:txBody>
          <a:bodyPr wrap="square">
            <a:spAutoFit/>
          </a:bodyPr>
          <a:lstStyle/>
          <a:p>
            <a:pPr algn="ctr"/>
            <a:r>
              <a:rPr lang="es-ES" sz="1200" b="1" dirty="0">
                <a:solidFill>
                  <a:schemeClr val="bg1"/>
                </a:solidFill>
                <a:latin typeface="+mj-lt"/>
                <a:ea typeface="Open Sans SemiBold" panose="020B0706030804020204" pitchFamily="34" charset="0"/>
                <a:cs typeface="Open Sans SemiBold" panose="020B0706030804020204" pitchFamily="34" charset="0"/>
              </a:rPr>
              <a:t>Visión estratégica</a:t>
            </a:r>
          </a:p>
        </p:txBody>
      </p:sp>
    </p:spTree>
    <p:extLst>
      <p:ext uri="{BB962C8B-B14F-4D97-AF65-F5344CB8AC3E}">
        <p14:creationId xmlns:p14="http://schemas.microsoft.com/office/powerpoint/2010/main" val="211278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4</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69332"/>
          </a:xfrm>
          <a:prstGeom prst="rect">
            <a:avLst/>
          </a:prstGeom>
          <a:noFill/>
        </p:spPr>
        <p:txBody>
          <a:bodyPr wrap="square">
            <a:spAutoFit/>
          </a:bodyPr>
          <a:lstStyle/>
          <a:p>
            <a:pPr algn="ctr"/>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1.3</a:t>
            </a:r>
            <a:endParaRPr lang="es-ES" sz="16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9" name="Grupo 28">
            <a:extLst>
              <a:ext uri="{FF2B5EF4-FFF2-40B4-BE49-F238E27FC236}">
                <a16:creationId xmlns:a16="http://schemas.microsoft.com/office/drawing/2014/main" id="{31806F86-9370-B9B4-ED9E-B3D1A5B179ED}"/>
              </a:ext>
            </a:extLst>
          </p:cNvPr>
          <p:cNvGrpSpPr/>
          <p:nvPr/>
        </p:nvGrpSpPr>
        <p:grpSpPr>
          <a:xfrm>
            <a:off x="7329212" y="300131"/>
            <a:ext cx="4210050" cy="435170"/>
            <a:chOff x="6210300" y="237327"/>
            <a:chExt cx="5838825" cy="603528"/>
          </a:xfrm>
        </p:grpSpPr>
        <p:pic>
          <p:nvPicPr>
            <p:cNvPr id="34" name="Imagen 33">
              <a:extLst>
                <a:ext uri="{FF2B5EF4-FFF2-40B4-BE49-F238E27FC236}">
                  <a16:creationId xmlns:a16="http://schemas.microsoft.com/office/drawing/2014/main" id="{51DCCD1B-26CD-C7A0-A708-900A96B3378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63153" y="237327"/>
              <a:ext cx="757919" cy="603528"/>
            </a:xfrm>
            <a:prstGeom prst="rect">
              <a:avLst/>
            </a:prstGeom>
          </p:spPr>
        </p:pic>
        <p:pic>
          <p:nvPicPr>
            <p:cNvPr id="35" name="Imagen 34">
              <a:extLst>
                <a:ext uri="{FF2B5EF4-FFF2-40B4-BE49-F238E27FC236}">
                  <a16:creationId xmlns:a16="http://schemas.microsoft.com/office/drawing/2014/main" id="{382CDB85-B3C8-3884-46D4-B69546898E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0300" y="237327"/>
              <a:ext cx="2609850" cy="603528"/>
            </a:xfrm>
            <a:prstGeom prst="rect">
              <a:avLst/>
            </a:prstGeom>
          </p:spPr>
        </p:pic>
        <p:pic>
          <p:nvPicPr>
            <p:cNvPr id="37" name="Imagen 36">
              <a:extLst>
                <a:ext uri="{FF2B5EF4-FFF2-40B4-BE49-F238E27FC236}">
                  <a16:creationId xmlns:a16="http://schemas.microsoft.com/office/drawing/2014/main" id="{0AFAF40B-E63E-AF03-C929-64FBEC4301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97400" y="237327"/>
              <a:ext cx="2251725" cy="596820"/>
            </a:xfrm>
            <a:prstGeom prst="rect">
              <a:avLst/>
            </a:prstGeom>
          </p:spPr>
        </p:pic>
      </p:grpSp>
      <p:sp>
        <p:nvSpPr>
          <p:cNvPr id="62" name="Marcador de número de diapositiva 37">
            <a:extLst>
              <a:ext uri="{FF2B5EF4-FFF2-40B4-BE49-F238E27FC236}">
                <a16:creationId xmlns:a16="http://schemas.microsoft.com/office/drawing/2014/main" id="{1A8CA833-61F4-30CC-2414-95AB5A9820F5}"/>
              </a:ext>
            </a:extLst>
          </p:cNvPr>
          <p:cNvSpPr txBox="1">
            <a:spLocks/>
          </p:cNvSpPr>
          <p:nvPr/>
        </p:nvSpPr>
        <p:spPr>
          <a:xfrm>
            <a:off x="5056822" y="6354241"/>
            <a:ext cx="6069998"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Territorio de actuación</a:t>
            </a:r>
          </a:p>
        </p:txBody>
      </p:sp>
      <p:sp>
        <p:nvSpPr>
          <p:cNvPr id="16" name="CuadroTexto 15">
            <a:extLst>
              <a:ext uri="{FF2B5EF4-FFF2-40B4-BE49-F238E27FC236}">
                <a16:creationId xmlns:a16="http://schemas.microsoft.com/office/drawing/2014/main" id="{1E0005E6-340D-4753-29F5-E4B785822EA8}"/>
              </a:ext>
            </a:extLst>
          </p:cNvPr>
          <p:cNvSpPr txBox="1"/>
          <p:nvPr/>
        </p:nvSpPr>
        <p:spPr>
          <a:xfrm>
            <a:off x="1610529" y="1882911"/>
            <a:ext cx="9225288" cy="1384995"/>
          </a:xfrm>
          <a:prstGeom prst="rect">
            <a:avLst/>
          </a:prstGeom>
          <a:noFill/>
        </p:spPr>
        <p:txBody>
          <a:bodyPr wrap="square">
            <a:spAutoFit/>
          </a:bodyPr>
          <a:lstStyle/>
          <a:p>
            <a:pPr algn="ctr">
              <a:defRPr/>
            </a:pPr>
            <a:endParaRPr lang="es-ES" sz="1200" dirty="0">
              <a:solidFill>
                <a:srgbClr val="33384C"/>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s-ES" sz="1200" b="1" dirty="0">
                <a:solidFill>
                  <a:srgbClr val="33384C"/>
                </a:solidFill>
                <a:latin typeface="Open Sans" panose="020B0606030504020204" pitchFamily="34" charset="0"/>
                <a:ea typeface="Open Sans" panose="020B0606030504020204" pitchFamily="34" charset="0"/>
                <a:cs typeface="Open Sans" panose="020B0606030504020204" pitchFamily="34" charset="0"/>
              </a:rPr>
              <a:t>El territorio foco de la estrategia es el conjunto del territorio nacional</a:t>
            </a:r>
            <a:r>
              <a:rPr lang="es-ES" sz="1200" dirty="0">
                <a:solidFill>
                  <a:srgbClr val="33384C"/>
                </a:solidFill>
                <a:latin typeface="Open Sans" panose="020B0606030504020204" pitchFamily="34" charset="0"/>
                <a:ea typeface="Open Sans" panose="020B0606030504020204" pitchFamily="34" charset="0"/>
                <a:cs typeface="Open Sans" panose="020B0606030504020204" pitchFamily="34" charset="0"/>
              </a:rPr>
              <a:t>, incluyendo fundamentalmente el ámbito rural, pero también el urbano, así como los municipios de todos los tamaños. El objetivo final de Reto Demográfico no es incidir sobre un tipo de territorio determinado, sino </a:t>
            </a:r>
            <a:r>
              <a:rPr lang="es-ES" sz="1200" b="1" dirty="0">
                <a:solidFill>
                  <a:srgbClr val="33384C"/>
                </a:solidFill>
                <a:latin typeface="Open Sans" panose="020B0606030504020204" pitchFamily="34" charset="0"/>
                <a:ea typeface="Open Sans" panose="020B0606030504020204" pitchFamily="34" charset="0"/>
                <a:cs typeface="Open Sans" panose="020B0606030504020204" pitchFamily="34" charset="0"/>
              </a:rPr>
              <a:t>articular una política pública contando con la diversidad de municipios españoles de forma que se logre el equilibrio territorial</a:t>
            </a:r>
            <a:r>
              <a:rPr lang="es-ES" sz="1200" dirty="0">
                <a:solidFill>
                  <a:srgbClr val="33384C"/>
                </a:solidFill>
                <a:latin typeface="Open Sans" panose="020B0606030504020204" pitchFamily="34" charset="0"/>
                <a:ea typeface="Open Sans" panose="020B0606030504020204" pitchFamily="34" charset="0"/>
                <a:cs typeface="Open Sans" panose="020B0606030504020204" pitchFamily="34" charset="0"/>
              </a:rPr>
              <a:t>.</a:t>
            </a:r>
          </a:p>
          <a:p>
            <a:pPr algn="ctr">
              <a:defRPr/>
            </a:pPr>
            <a:endParaRPr lang="es-ES" sz="1200" dirty="0">
              <a:solidFill>
                <a:srgbClr val="33384C"/>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s-ES" sz="1200" dirty="0">
                <a:solidFill>
                  <a:srgbClr val="33384C"/>
                </a:solidFill>
                <a:latin typeface="Open Sans" panose="020B0606030504020204" pitchFamily="34" charset="0"/>
                <a:ea typeface="Open Sans" panose="020B0606030504020204" pitchFamily="34" charset="0"/>
                <a:cs typeface="Open Sans" panose="020B0606030504020204" pitchFamily="34" charset="0"/>
              </a:rPr>
              <a:t>Para lograr este objetivo, </a:t>
            </a:r>
            <a:r>
              <a:rPr lang="es-ES" sz="1200" b="1" dirty="0">
                <a:solidFill>
                  <a:srgbClr val="33384C"/>
                </a:solidFill>
                <a:latin typeface="Open Sans" panose="020B0606030504020204" pitchFamily="34" charset="0"/>
                <a:ea typeface="Open Sans" panose="020B0606030504020204" pitchFamily="34" charset="0"/>
                <a:cs typeface="Open Sans" panose="020B0606030504020204" pitchFamily="34" charset="0"/>
              </a:rPr>
              <a:t>se requiere actuar desde una doble perspectiva, </a:t>
            </a:r>
            <a:r>
              <a:rPr lang="es-ES" sz="1200" dirty="0">
                <a:solidFill>
                  <a:srgbClr val="33384C"/>
                </a:solidFill>
                <a:latin typeface="Open Sans" panose="020B0606030504020204" pitchFamily="34" charset="0"/>
                <a:ea typeface="Open Sans" panose="020B0606030504020204" pitchFamily="34" charset="0"/>
                <a:cs typeface="Open Sans" panose="020B0606030504020204" pitchFamily="34" charset="0"/>
              </a:rPr>
              <a:t>que se retroalimenta:</a:t>
            </a:r>
          </a:p>
        </p:txBody>
      </p:sp>
      <p:sp>
        <p:nvSpPr>
          <p:cNvPr id="19" name="Rectángulo 18">
            <a:extLst>
              <a:ext uri="{FF2B5EF4-FFF2-40B4-BE49-F238E27FC236}">
                <a16:creationId xmlns:a16="http://schemas.microsoft.com/office/drawing/2014/main" id="{25F20BB0-6388-4D93-A891-AD3DC2BFA304}"/>
              </a:ext>
            </a:extLst>
          </p:cNvPr>
          <p:cNvSpPr/>
          <p:nvPr/>
        </p:nvSpPr>
        <p:spPr>
          <a:xfrm>
            <a:off x="885822" y="1009322"/>
            <a:ext cx="10925178" cy="771343"/>
          </a:xfrm>
          <a:prstGeom prst="rect">
            <a:avLst/>
          </a:prstGeom>
          <a:solidFill>
            <a:srgbClr val="B7E9D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a:extLst>
              <a:ext uri="{FF2B5EF4-FFF2-40B4-BE49-F238E27FC236}">
                <a16:creationId xmlns:a16="http://schemas.microsoft.com/office/drawing/2014/main" id="{30D78A2F-B4E8-867A-054C-E9D10AB573BE}"/>
              </a:ext>
            </a:extLst>
          </p:cNvPr>
          <p:cNvSpPr txBox="1"/>
          <p:nvPr/>
        </p:nvSpPr>
        <p:spPr>
          <a:xfrm>
            <a:off x="885822" y="1132702"/>
            <a:ext cx="10925178" cy="523220"/>
          </a:xfrm>
          <a:prstGeom prst="rect">
            <a:avLst/>
          </a:prstGeom>
          <a:noFill/>
        </p:spPr>
        <p:txBody>
          <a:bodyPr wrap="square">
            <a:spAutoFit/>
          </a:bodyPr>
          <a:lstStyle/>
          <a:p>
            <a:pPr algn="ctr"/>
            <a:endParaRPr lang="es-ES" sz="1400" b="1" dirty="0">
              <a:solidFill>
                <a:srgbClr val="24475B"/>
              </a:solidFill>
              <a:latin typeface="+mj-lt"/>
              <a:ea typeface="Open Sans SemiBold" panose="020B0706030804020204" pitchFamily="34" charset="0"/>
              <a:cs typeface="Open Sans SemiBold" panose="020B0706030804020204" pitchFamily="34" charset="0"/>
            </a:endParaRPr>
          </a:p>
          <a:p>
            <a:pPr algn="ctr"/>
            <a:r>
              <a:rPr lang="es-ES" sz="1400" b="1" i="1"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¿Cuál es el territorio foco de la estrategia de Reto Demográfico?</a:t>
            </a:r>
          </a:p>
        </p:txBody>
      </p:sp>
      <p:sp>
        <p:nvSpPr>
          <p:cNvPr id="2" name="CuadroTexto 1">
            <a:extLst>
              <a:ext uri="{FF2B5EF4-FFF2-40B4-BE49-F238E27FC236}">
                <a16:creationId xmlns:a16="http://schemas.microsoft.com/office/drawing/2014/main" id="{D0C5F417-C28A-4A28-919E-43B495FF28CB}"/>
              </a:ext>
            </a:extLst>
          </p:cNvPr>
          <p:cNvSpPr txBox="1"/>
          <p:nvPr/>
        </p:nvSpPr>
        <p:spPr>
          <a:xfrm>
            <a:off x="1101090" y="371555"/>
            <a:ext cx="6096000" cy="338554"/>
          </a:xfrm>
          <a:prstGeom prst="rect">
            <a:avLst/>
          </a:prstGeom>
          <a:noFill/>
        </p:spPr>
        <p:txBody>
          <a:bodyPr wrap="square">
            <a:spAutoFit/>
          </a:bodyPr>
          <a:lstStyle/>
          <a:p>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Enfoque Territorial del Reto demográfico</a:t>
            </a:r>
          </a:p>
        </p:txBody>
      </p:sp>
      <p:grpSp>
        <p:nvGrpSpPr>
          <p:cNvPr id="45" name="Grupo 44">
            <a:extLst>
              <a:ext uri="{FF2B5EF4-FFF2-40B4-BE49-F238E27FC236}">
                <a16:creationId xmlns:a16="http://schemas.microsoft.com/office/drawing/2014/main" id="{19F609C8-5ED6-4306-12B7-133F4E7FE0E3}"/>
              </a:ext>
            </a:extLst>
          </p:cNvPr>
          <p:cNvGrpSpPr/>
          <p:nvPr/>
        </p:nvGrpSpPr>
        <p:grpSpPr>
          <a:xfrm>
            <a:off x="3960191" y="3686176"/>
            <a:ext cx="4776440" cy="2443992"/>
            <a:chOff x="4043504" y="3686176"/>
            <a:chExt cx="4776440" cy="2443992"/>
          </a:xfrm>
        </p:grpSpPr>
        <p:grpSp>
          <p:nvGrpSpPr>
            <p:cNvPr id="27" name="Grupo 26">
              <a:extLst>
                <a:ext uri="{FF2B5EF4-FFF2-40B4-BE49-F238E27FC236}">
                  <a16:creationId xmlns:a16="http://schemas.microsoft.com/office/drawing/2014/main" id="{A17E1EF7-B71B-D76A-DFE3-A8CCA5D4074B}"/>
                </a:ext>
              </a:extLst>
            </p:cNvPr>
            <p:cNvGrpSpPr/>
            <p:nvPr/>
          </p:nvGrpSpPr>
          <p:grpSpPr>
            <a:xfrm>
              <a:off x="4043504" y="3686176"/>
              <a:ext cx="4776440" cy="2443992"/>
              <a:chOff x="4478705" y="3908857"/>
              <a:chExt cx="3906037" cy="1998629"/>
            </a:xfrm>
          </p:grpSpPr>
          <p:sp>
            <p:nvSpPr>
              <p:cNvPr id="4" name="Arco 3">
                <a:extLst>
                  <a:ext uri="{FF2B5EF4-FFF2-40B4-BE49-F238E27FC236}">
                    <a16:creationId xmlns:a16="http://schemas.microsoft.com/office/drawing/2014/main" id="{8523B5A0-46A2-CC29-0EF6-C8E3492A7109}"/>
                  </a:ext>
                </a:extLst>
              </p:cNvPr>
              <p:cNvSpPr/>
              <p:nvPr/>
            </p:nvSpPr>
            <p:spPr>
              <a:xfrm>
                <a:off x="4478705" y="3934068"/>
                <a:ext cx="1973420" cy="1973418"/>
              </a:xfrm>
              <a:prstGeom prst="arc">
                <a:avLst>
                  <a:gd name="adj1" fmla="val 265077"/>
                  <a:gd name="adj2" fmla="val 19585665"/>
                </a:avLst>
              </a:prstGeom>
              <a:ln w="82550" cap="rnd">
                <a:solidFill>
                  <a:srgbClr val="0DC38A"/>
                </a:solidFill>
                <a:round/>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dirty="0"/>
              </a:p>
            </p:txBody>
          </p:sp>
          <p:sp>
            <p:nvSpPr>
              <p:cNvPr id="5" name="Elipse 4">
                <a:extLst>
                  <a:ext uri="{FF2B5EF4-FFF2-40B4-BE49-F238E27FC236}">
                    <a16:creationId xmlns:a16="http://schemas.microsoft.com/office/drawing/2014/main" id="{4AEB08C1-64E4-180B-4EEE-84E463B861AF}"/>
                  </a:ext>
                </a:extLst>
              </p:cNvPr>
              <p:cNvSpPr/>
              <p:nvPr/>
            </p:nvSpPr>
            <p:spPr>
              <a:xfrm rot="20700000">
                <a:off x="6585423" y="4093207"/>
                <a:ext cx="1640496" cy="1640496"/>
              </a:xfrm>
              <a:prstGeom prst="ellipse">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dirty="0">
                  <a:solidFill>
                    <a:prstClr val="white"/>
                  </a:solidFill>
                  <a:latin typeface="Calibri" panose="020F0502020204030204"/>
                </a:endParaRPr>
              </a:p>
            </p:txBody>
          </p:sp>
          <p:sp>
            <p:nvSpPr>
              <p:cNvPr id="6" name="Arco 5">
                <a:extLst>
                  <a:ext uri="{FF2B5EF4-FFF2-40B4-BE49-F238E27FC236}">
                    <a16:creationId xmlns:a16="http://schemas.microsoft.com/office/drawing/2014/main" id="{F87A18B4-AD09-39F6-8062-CB3EDBD844F2}"/>
                  </a:ext>
                </a:extLst>
              </p:cNvPr>
              <p:cNvSpPr/>
              <p:nvPr/>
            </p:nvSpPr>
            <p:spPr>
              <a:xfrm rot="10800000">
                <a:off x="6411322" y="3908857"/>
                <a:ext cx="1973420" cy="1973418"/>
              </a:xfrm>
              <a:prstGeom prst="arc">
                <a:avLst>
                  <a:gd name="adj1" fmla="val 21514672"/>
                  <a:gd name="adj2" fmla="val 19447177"/>
                </a:avLst>
              </a:prstGeom>
              <a:ln w="82550" cap="rnd">
                <a:solidFill>
                  <a:srgbClr val="0DC38A"/>
                </a:solidFill>
                <a:round/>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dirty="0"/>
              </a:p>
            </p:txBody>
          </p:sp>
          <p:sp>
            <p:nvSpPr>
              <p:cNvPr id="30" name="Elipse 29">
                <a:extLst>
                  <a:ext uri="{FF2B5EF4-FFF2-40B4-BE49-F238E27FC236}">
                    <a16:creationId xmlns:a16="http://schemas.microsoft.com/office/drawing/2014/main" id="{326B4CFA-9281-11AC-8BCD-97777AE048EB}"/>
                  </a:ext>
                </a:extLst>
              </p:cNvPr>
              <p:cNvSpPr/>
              <p:nvPr/>
            </p:nvSpPr>
            <p:spPr>
              <a:xfrm rot="20700000">
                <a:off x="4653683" y="4093207"/>
                <a:ext cx="1640496" cy="1640496"/>
              </a:xfrm>
              <a:prstGeom prst="ellipse">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dirty="0">
                  <a:solidFill>
                    <a:prstClr val="white"/>
                  </a:solidFill>
                  <a:latin typeface="Calibri" panose="020F0502020204030204"/>
                </a:endParaRPr>
              </a:p>
            </p:txBody>
          </p:sp>
        </p:grpSp>
        <p:sp>
          <p:nvSpPr>
            <p:cNvPr id="39" name="CuadroTexto 38">
              <a:extLst>
                <a:ext uri="{FF2B5EF4-FFF2-40B4-BE49-F238E27FC236}">
                  <a16:creationId xmlns:a16="http://schemas.microsoft.com/office/drawing/2014/main" id="{78EC81F9-9E33-F80E-8655-D5214C53E5AA}"/>
                </a:ext>
              </a:extLst>
            </p:cNvPr>
            <p:cNvSpPr txBox="1"/>
            <p:nvPr/>
          </p:nvSpPr>
          <p:spPr>
            <a:xfrm>
              <a:off x="4442276" y="4613092"/>
              <a:ext cx="1615624" cy="1169551"/>
            </a:xfrm>
            <a:prstGeom prst="rect">
              <a:avLst/>
            </a:prstGeom>
            <a:noFill/>
          </p:spPr>
          <p:txBody>
            <a:bodyPr wrap="square">
              <a:spAutoFit/>
            </a:bodyPr>
            <a:lstStyle/>
            <a:p>
              <a:pPr algn="ctr">
                <a:defRPr/>
              </a:pPr>
              <a:r>
                <a:rPr lang="es-ES" sz="1000" b="1" dirty="0">
                  <a:solidFill>
                    <a:srgbClr val="24475B"/>
                  </a:solidFill>
                  <a:latin typeface="+mj-lt"/>
                  <a:ea typeface="Open Sans SemiBold" panose="020B0706030804020204" pitchFamily="34" charset="0"/>
                  <a:cs typeface="Open Sans SemiBold" panose="020B0706030804020204" pitchFamily="34" charset="0"/>
                </a:rPr>
                <a:t>En los municipios con mayor riesgo demográfico</a:t>
              </a:r>
              <a:r>
                <a:rPr lang="es-ES" sz="1000" dirty="0">
                  <a:solidFill>
                    <a:srgbClr val="24475B"/>
                  </a:solidFill>
                  <a:latin typeface="+mj-lt"/>
                  <a:ea typeface="Open Sans SemiBold" panose="020B0706030804020204" pitchFamily="34" charset="0"/>
                  <a:cs typeface="Open Sans SemiBold" panose="020B0706030804020204" pitchFamily="34" charset="0"/>
                </a:rPr>
                <a:t>, para asimilar sus condiciones de vida a las del municipio medio nacional</a:t>
              </a:r>
              <a:r>
                <a:rPr lang="es-ES" sz="1000" baseline="30000" dirty="0">
                  <a:solidFill>
                    <a:srgbClr val="24475B"/>
                  </a:solidFill>
                  <a:latin typeface="+mj-lt"/>
                  <a:ea typeface="Open Sans SemiBold" panose="020B0706030804020204" pitchFamily="34" charset="0"/>
                  <a:cs typeface="Open Sans SemiBold" panose="020B0706030804020204" pitchFamily="34" charset="0"/>
                </a:rPr>
                <a:t>1</a:t>
              </a:r>
              <a:endParaRPr lang="es-ES" sz="1000" b="1" baseline="30000" dirty="0">
                <a:solidFill>
                  <a:srgbClr val="24475B"/>
                </a:solidFill>
                <a:latin typeface="+mj-lt"/>
                <a:ea typeface="Open Sans SemiBold" panose="020B0706030804020204" pitchFamily="34" charset="0"/>
                <a:cs typeface="Open Sans SemiBold" panose="020B0706030804020204" pitchFamily="34" charset="0"/>
              </a:endParaRPr>
            </a:p>
          </p:txBody>
        </p:sp>
        <p:sp>
          <p:nvSpPr>
            <p:cNvPr id="40" name="CuadroTexto 39">
              <a:extLst>
                <a:ext uri="{FF2B5EF4-FFF2-40B4-BE49-F238E27FC236}">
                  <a16:creationId xmlns:a16="http://schemas.microsoft.com/office/drawing/2014/main" id="{ED2260CC-9D65-7BAD-8CFB-44194A620BE3}"/>
                </a:ext>
              </a:extLst>
            </p:cNvPr>
            <p:cNvSpPr txBox="1"/>
            <p:nvPr/>
          </p:nvSpPr>
          <p:spPr>
            <a:xfrm>
              <a:off x="6728410" y="4613092"/>
              <a:ext cx="1802234" cy="1169551"/>
            </a:xfrm>
            <a:prstGeom prst="rect">
              <a:avLst/>
            </a:prstGeom>
            <a:noFill/>
          </p:spPr>
          <p:txBody>
            <a:bodyPr wrap="square">
              <a:spAutoFit/>
            </a:bodyPr>
            <a:lstStyle/>
            <a:p>
              <a:pPr algn="ctr">
                <a:defRPr/>
              </a:pPr>
              <a:r>
                <a:rPr lang="es-ES" sz="1000" b="1" dirty="0">
                  <a:solidFill>
                    <a:srgbClr val="24475B"/>
                  </a:solidFill>
                  <a:latin typeface="+mj-lt"/>
                  <a:ea typeface="Open Sans SemiBold" panose="020B0706030804020204" pitchFamily="34" charset="0"/>
                  <a:cs typeface="Open Sans SemiBold" panose="020B0706030804020204" pitchFamily="34" charset="0"/>
                </a:rPr>
                <a:t>La vertebración del territorio. </a:t>
              </a:r>
              <a:r>
                <a:rPr lang="es-ES" sz="1000" dirty="0">
                  <a:solidFill>
                    <a:srgbClr val="24475B"/>
                  </a:solidFill>
                  <a:latin typeface="+mj-lt"/>
                  <a:ea typeface="Open Sans SemiBold" panose="020B0706030804020204" pitchFamily="34" charset="0"/>
                  <a:cs typeface="Open Sans SemiBold" panose="020B0706030804020204" pitchFamily="34" charset="0"/>
                </a:rPr>
                <a:t>Es decir, en la</a:t>
              </a:r>
              <a:r>
                <a:rPr lang="es-ES" sz="1000" b="1" dirty="0">
                  <a:solidFill>
                    <a:srgbClr val="24475B"/>
                  </a:solidFill>
                  <a:latin typeface="+mj-lt"/>
                  <a:ea typeface="Open Sans SemiBold" panose="020B0706030804020204" pitchFamily="34" charset="0"/>
                  <a:cs typeface="Open Sans SemiBold" panose="020B0706030804020204" pitchFamily="34" charset="0"/>
                </a:rPr>
                <a:t> relación entre municipios, </a:t>
              </a:r>
              <a:r>
                <a:rPr lang="es-ES" sz="1000" dirty="0">
                  <a:solidFill>
                    <a:srgbClr val="24475B"/>
                  </a:solidFill>
                  <a:latin typeface="+mj-lt"/>
                  <a:ea typeface="Open Sans SemiBold" panose="020B0706030804020204" pitchFamily="34" charset="0"/>
                  <a:cs typeface="Open Sans SemiBold" panose="020B0706030804020204" pitchFamily="34" charset="0"/>
                </a:rPr>
                <a:t>articulando una red basada en la </a:t>
              </a:r>
              <a:r>
                <a:rPr lang="es-ES" sz="1000" b="1" dirty="0">
                  <a:solidFill>
                    <a:srgbClr val="24475B"/>
                  </a:solidFill>
                  <a:latin typeface="+mj-lt"/>
                  <a:ea typeface="Open Sans SemiBold" panose="020B0706030804020204" pitchFamily="34" charset="0"/>
                  <a:cs typeface="Open Sans SemiBold" panose="020B0706030804020204" pitchFamily="34" charset="0"/>
                </a:rPr>
                <a:t>complementariedad territorial.</a:t>
              </a:r>
            </a:p>
          </p:txBody>
        </p:sp>
        <p:pic>
          <p:nvPicPr>
            <p:cNvPr id="42" name="Gráfico 41" descr="Diana con relleno sólido">
              <a:extLst>
                <a:ext uri="{FF2B5EF4-FFF2-40B4-BE49-F238E27FC236}">
                  <a16:creationId xmlns:a16="http://schemas.microsoft.com/office/drawing/2014/main" id="{B9A7C056-5AA3-A00D-2BC4-32A0216E4E2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8032" y="4099099"/>
              <a:ext cx="562872" cy="562872"/>
            </a:xfrm>
            <a:prstGeom prst="rect">
              <a:avLst/>
            </a:prstGeom>
          </p:spPr>
        </p:pic>
        <p:pic>
          <p:nvPicPr>
            <p:cNvPr id="44" name="Gráfico 43" descr="Conexiones con relleno sólido">
              <a:extLst>
                <a:ext uri="{FF2B5EF4-FFF2-40B4-BE49-F238E27FC236}">
                  <a16:creationId xmlns:a16="http://schemas.microsoft.com/office/drawing/2014/main" id="{B74ADBE2-EE97-8A45-4D98-E95FDE6C7E3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00015" y="4036604"/>
              <a:ext cx="589646" cy="589646"/>
            </a:xfrm>
            <a:prstGeom prst="rect">
              <a:avLst/>
            </a:prstGeom>
          </p:spPr>
        </p:pic>
      </p:grpSp>
      <p:sp>
        <p:nvSpPr>
          <p:cNvPr id="3" name="CuadroTexto 2">
            <a:extLst>
              <a:ext uri="{FF2B5EF4-FFF2-40B4-BE49-F238E27FC236}">
                <a16:creationId xmlns:a16="http://schemas.microsoft.com/office/drawing/2014/main" id="{C1F4D5F4-7B8B-D603-B711-283D39C42DA7}"/>
              </a:ext>
            </a:extLst>
          </p:cNvPr>
          <p:cNvSpPr txBox="1"/>
          <p:nvPr/>
        </p:nvSpPr>
        <p:spPr>
          <a:xfrm>
            <a:off x="1127090" y="6271635"/>
            <a:ext cx="7223089" cy="5078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s-ES" sz="900" b="0" i="0" u="none" strike="noStrike" kern="1200" cap="none" spc="0" normalizeH="0" baseline="30000" noProof="0" dirty="0">
                <a:ln>
                  <a:noFill/>
                </a:ln>
                <a:solidFill>
                  <a:srgbClr val="BFBFB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es-ES" sz="900" b="0" i="0" u="none" strike="noStrike" kern="1200" cap="none" spc="0" normalizeH="0" baseline="0" noProof="0" dirty="0">
                <a:ln>
                  <a:noFill/>
                </a:ln>
                <a:solidFill>
                  <a:srgbClr val="BFBFB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s-ES" sz="900" dirty="0">
                <a:solidFill>
                  <a:srgbClr val="BFBFBF">
                    <a:lumMod val="50000"/>
                  </a:srgbClr>
                </a:solidFill>
                <a:latin typeface="Open Sans" panose="020B0606030504020204" pitchFamily="34" charset="0"/>
                <a:ea typeface="Open Sans" panose="020B0606030504020204" pitchFamily="34" charset="0"/>
                <a:cs typeface="Open Sans" panose="020B0606030504020204" pitchFamily="34" charset="0"/>
              </a:rPr>
              <a:t>Entendiendo al municipio medio como aquel que tiene una cobertura de servicios, dotación de infraestructura y oferta de oportunidades aceptable, es decir, que se encuentra en una posición intermedia entre el municipio con unas condiciones de vida menos favorables y el municipio de vida con condiciones de vida más favorables del país. </a:t>
            </a:r>
            <a:endParaRPr kumimoji="0" lang="es-ES" sz="900" b="0" i="0" u="none" strike="noStrike" kern="1200" cap="none" spc="0" normalizeH="0" baseline="0" noProof="0" dirty="0">
              <a:ln>
                <a:noFill/>
              </a:ln>
              <a:solidFill>
                <a:srgbClr val="BFBFB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Conector recto 6">
            <a:extLst>
              <a:ext uri="{FF2B5EF4-FFF2-40B4-BE49-F238E27FC236}">
                <a16:creationId xmlns:a16="http://schemas.microsoft.com/office/drawing/2014/main" id="{EAD95AD2-51F9-EBA2-43AE-0FAD7C6615E8}"/>
              </a:ext>
            </a:extLst>
          </p:cNvPr>
          <p:cNvCxnSpPr>
            <a:cxnSpLocks/>
          </p:cNvCxnSpPr>
          <p:nvPr/>
        </p:nvCxnSpPr>
        <p:spPr>
          <a:xfrm>
            <a:off x="1253390" y="6193850"/>
            <a:ext cx="318405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65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5</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1.5</a:t>
            </a:r>
            <a:endParaRPr lang="es-ES" sz="16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9" name="Grupo 28">
            <a:extLst>
              <a:ext uri="{FF2B5EF4-FFF2-40B4-BE49-F238E27FC236}">
                <a16:creationId xmlns:a16="http://schemas.microsoft.com/office/drawing/2014/main" id="{31806F86-9370-B9B4-ED9E-B3D1A5B179ED}"/>
              </a:ext>
            </a:extLst>
          </p:cNvPr>
          <p:cNvGrpSpPr/>
          <p:nvPr/>
        </p:nvGrpSpPr>
        <p:grpSpPr>
          <a:xfrm>
            <a:off x="7329212" y="300131"/>
            <a:ext cx="4210050" cy="435170"/>
            <a:chOff x="6210300" y="237327"/>
            <a:chExt cx="5838825" cy="603528"/>
          </a:xfrm>
        </p:grpSpPr>
        <p:pic>
          <p:nvPicPr>
            <p:cNvPr id="34" name="Imagen 33">
              <a:extLst>
                <a:ext uri="{FF2B5EF4-FFF2-40B4-BE49-F238E27FC236}">
                  <a16:creationId xmlns:a16="http://schemas.microsoft.com/office/drawing/2014/main" id="{51DCCD1B-26CD-C7A0-A708-900A96B3378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63153" y="237327"/>
              <a:ext cx="757919" cy="603528"/>
            </a:xfrm>
            <a:prstGeom prst="rect">
              <a:avLst/>
            </a:prstGeom>
          </p:spPr>
        </p:pic>
        <p:pic>
          <p:nvPicPr>
            <p:cNvPr id="35" name="Imagen 34">
              <a:extLst>
                <a:ext uri="{FF2B5EF4-FFF2-40B4-BE49-F238E27FC236}">
                  <a16:creationId xmlns:a16="http://schemas.microsoft.com/office/drawing/2014/main" id="{382CDB85-B3C8-3884-46D4-B69546898E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0300" y="237327"/>
              <a:ext cx="2609850" cy="603528"/>
            </a:xfrm>
            <a:prstGeom prst="rect">
              <a:avLst/>
            </a:prstGeom>
          </p:spPr>
        </p:pic>
        <p:pic>
          <p:nvPicPr>
            <p:cNvPr id="37" name="Imagen 36">
              <a:extLst>
                <a:ext uri="{FF2B5EF4-FFF2-40B4-BE49-F238E27FC236}">
                  <a16:creationId xmlns:a16="http://schemas.microsoft.com/office/drawing/2014/main" id="{0AFAF40B-E63E-AF03-C929-64FBEC4301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97400" y="237327"/>
              <a:ext cx="2251725" cy="596820"/>
            </a:xfrm>
            <a:prstGeom prst="rect">
              <a:avLst/>
            </a:prstGeom>
          </p:spPr>
        </p:pic>
      </p:grpSp>
      <p:sp>
        <p:nvSpPr>
          <p:cNvPr id="16" name="CuadroTexto 15">
            <a:extLst>
              <a:ext uri="{FF2B5EF4-FFF2-40B4-BE49-F238E27FC236}">
                <a16:creationId xmlns:a16="http://schemas.microsoft.com/office/drawing/2014/main" id="{A133BD1A-10CE-701D-3AD3-B408BC657945}"/>
              </a:ext>
            </a:extLst>
          </p:cNvPr>
          <p:cNvSpPr txBox="1"/>
          <p:nvPr/>
        </p:nvSpPr>
        <p:spPr>
          <a:xfrm>
            <a:off x="1101090" y="371555"/>
            <a:ext cx="6096000" cy="338554"/>
          </a:xfrm>
          <a:prstGeom prst="rect">
            <a:avLst/>
          </a:prstGeom>
          <a:noFill/>
        </p:spPr>
        <p:txBody>
          <a:bodyPr wrap="square">
            <a:spAutoFit/>
          </a:bodyPr>
          <a:lstStyle/>
          <a:p>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Enfoque estratégico del Reto demográfico</a:t>
            </a:r>
          </a:p>
        </p:txBody>
      </p:sp>
      <p:sp>
        <p:nvSpPr>
          <p:cNvPr id="2" name="Marcador de número de diapositiva 37">
            <a:extLst>
              <a:ext uri="{FF2B5EF4-FFF2-40B4-BE49-F238E27FC236}">
                <a16:creationId xmlns:a16="http://schemas.microsoft.com/office/drawing/2014/main" id="{3874663E-CC67-8595-FA90-9740135F1E6E}"/>
              </a:ext>
            </a:extLst>
          </p:cNvPr>
          <p:cNvSpPr txBox="1">
            <a:spLocks/>
          </p:cNvSpPr>
          <p:nvPr/>
        </p:nvSpPr>
        <p:spPr>
          <a:xfrm>
            <a:off x="5056822" y="6354241"/>
            <a:ext cx="6069998"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24475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Instrumentos de seguimiento y evaluación </a:t>
            </a:r>
          </a:p>
        </p:txBody>
      </p:sp>
      <p:sp>
        <p:nvSpPr>
          <p:cNvPr id="17" name="Rectángulo 16">
            <a:extLst>
              <a:ext uri="{FF2B5EF4-FFF2-40B4-BE49-F238E27FC236}">
                <a16:creationId xmlns:a16="http://schemas.microsoft.com/office/drawing/2014/main" id="{C3DD2130-9AA3-DB84-A295-4233971E8C42}"/>
              </a:ext>
            </a:extLst>
          </p:cNvPr>
          <p:cNvSpPr/>
          <p:nvPr/>
        </p:nvSpPr>
        <p:spPr>
          <a:xfrm>
            <a:off x="885822" y="1009323"/>
            <a:ext cx="10925178" cy="636770"/>
          </a:xfrm>
          <a:prstGeom prst="rect">
            <a:avLst/>
          </a:prstGeom>
          <a:solidFill>
            <a:srgbClr val="B7E9D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5ADCD0B9-067B-6C23-0850-E3FEC9703B61}"/>
              </a:ext>
            </a:extLst>
          </p:cNvPr>
          <p:cNvSpPr txBox="1"/>
          <p:nvPr/>
        </p:nvSpPr>
        <p:spPr>
          <a:xfrm>
            <a:off x="823912" y="1242204"/>
            <a:ext cx="10925178" cy="307777"/>
          </a:xfrm>
          <a:prstGeom prst="rect">
            <a:avLst/>
          </a:prstGeom>
          <a:noFill/>
        </p:spPr>
        <p:txBody>
          <a:bodyPr wrap="square">
            <a:spAutoFit/>
          </a:bodyPr>
          <a:lstStyle/>
          <a:p>
            <a:pPr algn="ctr"/>
            <a:r>
              <a:rPr lang="es-ES" sz="1400" b="1" dirty="0">
                <a:solidFill>
                  <a:srgbClr val="24475B"/>
                </a:solidFill>
                <a:latin typeface="+mj-lt"/>
                <a:ea typeface="Open Sans SemiBold" panose="020B0706030804020204" pitchFamily="34" charset="0"/>
                <a:cs typeface="Open Sans SemiBold" panose="020B0706030804020204" pitchFamily="34" charset="0"/>
              </a:rPr>
              <a:t>1.4 Mapa estratégico</a:t>
            </a:r>
          </a:p>
        </p:txBody>
      </p:sp>
      <p:sp>
        <p:nvSpPr>
          <p:cNvPr id="74" name="CuadroTexto 73">
            <a:extLst>
              <a:ext uri="{FF2B5EF4-FFF2-40B4-BE49-F238E27FC236}">
                <a16:creationId xmlns:a16="http://schemas.microsoft.com/office/drawing/2014/main" id="{94AF03DD-70A8-17A2-CDDD-14734817E785}"/>
              </a:ext>
            </a:extLst>
          </p:cNvPr>
          <p:cNvSpPr txBox="1"/>
          <p:nvPr/>
        </p:nvSpPr>
        <p:spPr>
          <a:xfrm>
            <a:off x="1284821" y="2131251"/>
            <a:ext cx="4136524" cy="3457357"/>
          </a:xfrm>
          <a:prstGeom prst="rect">
            <a:avLst/>
          </a:prstGeom>
          <a:noFill/>
        </p:spPr>
        <p:txBody>
          <a:bodyPr wrap="square">
            <a:spAutoFit/>
          </a:bodyPr>
          <a:lstStyle/>
          <a:p>
            <a:pPr algn="just">
              <a:spcAft>
                <a:spcPts val="800"/>
              </a:spcAft>
            </a:pP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El mapa estratégico permite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articular de manera coherente el planteamiento estratégico,</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 poniendo en relación cada uno de los elementos de la estrategia con la visión estratégica adoptada.</a:t>
            </a:r>
          </a:p>
          <a:p>
            <a:pPr algn="just">
              <a:spcAft>
                <a:spcPts val="800"/>
              </a:spcAft>
            </a:pP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La estructura del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mapa estratégico para el Reto Demográfico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se compone, principalmente, de dos elementos:</a:t>
            </a:r>
          </a:p>
          <a:p>
            <a:pPr marL="628650" lvl="1" indent="-171450" algn="just">
              <a:spcAft>
                <a:spcPts val="800"/>
              </a:spcAft>
              <a:buClr>
                <a:srgbClr val="22CB84"/>
              </a:buClr>
              <a:buFont typeface="Open Sans" panose="020B0606030504020204" pitchFamily="34" charset="0"/>
              <a:buChar char="&gt;"/>
            </a:pP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3 condiciones para la acción</a:t>
            </a:r>
          </a:p>
          <a:p>
            <a:pPr marL="628650" lvl="1" indent="-171450" algn="just">
              <a:spcAft>
                <a:spcPts val="800"/>
              </a:spcAft>
              <a:buClr>
                <a:srgbClr val="22CB84"/>
              </a:buClr>
              <a:buFont typeface="Open Sans" panose="020B0606030504020204" pitchFamily="34" charset="0"/>
              <a:buChar char="&gt;"/>
            </a:pP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4 Objetivos Reto Demográfico (</a:t>
            </a:r>
            <a:r>
              <a:rPr lang="es-ES" sz="1200" b="1" dirty="0" err="1">
                <a:solidFill>
                  <a:srgbClr val="24475B"/>
                </a:solidFill>
                <a:latin typeface="Open Sans" panose="020B0606030504020204" pitchFamily="34" charset="0"/>
                <a:ea typeface="Open Sans" panose="020B0606030504020204" pitchFamily="34" charset="0"/>
                <a:cs typeface="Open Sans" panose="020B0606030504020204" pitchFamily="34" charset="0"/>
              </a:rPr>
              <a:t>ORDs</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 uno de carácter transversal (ORD.0) y 3 específicos (ORD.1, ORD.2 y ORD.3) </a:t>
            </a:r>
            <a:r>
              <a:rPr lang="es-ES" sz="1200" baseline="30000" dirty="0">
                <a:solidFill>
                  <a:srgbClr val="24475B"/>
                </a:solidFill>
                <a:latin typeface="Open Sans" panose="020B0606030504020204" pitchFamily="34" charset="0"/>
                <a:ea typeface="Open Sans" panose="020B0606030504020204" pitchFamily="34" charset="0"/>
                <a:cs typeface="Open Sans" panose="020B0606030504020204" pitchFamily="34" charset="0"/>
              </a:rPr>
              <a:t>1</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a:t>
            </a:r>
          </a:p>
          <a:p>
            <a:pPr algn="just">
              <a:spcAft>
                <a:spcPts val="800"/>
              </a:spcAft>
              <a:buClr>
                <a:srgbClr val="22CB84"/>
              </a:buClr>
            </a:pP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El ORD.0, de carácter transversal, es un objetivo de base que establece un requisito esencial asociado a las instituciones y los mecanismos de gobernanza, necesarios para el correcto cumplimiento de los otros objetivos.</a:t>
            </a:r>
          </a:p>
        </p:txBody>
      </p:sp>
      <p:sp>
        <p:nvSpPr>
          <p:cNvPr id="75" name="CuadroTexto 74">
            <a:extLst>
              <a:ext uri="{FF2B5EF4-FFF2-40B4-BE49-F238E27FC236}">
                <a16:creationId xmlns:a16="http://schemas.microsoft.com/office/drawing/2014/main" id="{92274010-F310-A738-CA23-25DB2156D063}"/>
              </a:ext>
            </a:extLst>
          </p:cNvPr>
          <p:cNvSpPr txBox="1"/>
          <p:nvPr/>
        </p:nvSpPr>
        <p:spPr>
          <a:xfrm>
            <a:off x="1119697" y="6175096"/>
            <a:ext cx="4833890" cy="5078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s-ES" sz="900" b="0" i="0" u="none" strike="noStrike" kern="1200" cap="none" spc="0" normalizeH="0" baseline="30000" noProof="0" dirty="0">
                <a:ln>
                  <a:noFill/>
                </a:ln>
                <a:solidFill>
                  <a:srgbClr val="BFBFB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es-ES" sz="900" b="0" i="0" u="none" strike="noStrike" kern="1200" cap="none" spc="0" normalizeH="0" baseline="0" noProof="0" dirty="0">
                <a:ln>
                  <a:noFill/>
                </a:ln>
                <a:solidFill>
                  <a:srgbClr val="BFBFB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De cada ORD se derivarán un conjunto de </a:t>
            </a:r>
            <a:r>
              <a:rPr kumimoji="0" lang="es-ES" sz="900" b="1" i="0" u="none" strike="noStrike" kern="1200" cap="none" spc="0" normalizeH="0" baseline="0" noProof="0" dirty="0">
                <a:ln>
                  <a:noFill/>
                </a:ln>
                <a:solidFill>
                  <a:srgbClr val="BFBFB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medidas </a:t>
            </a:r>
            <a:r>
              <a:rPr kumimoji="0" lang="es-ES" sz="900" b="0" i="0" u="none" strike="noStrike" kern="1200" cap="none" spc="0" normalizeH="0" baseline="0" noProof="0" dirty="0">
                <a:ln>
                  <a:noFill/>
                </a:ln>
                <a:solidFill>
                  <a:srgbClr val="BFBFB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concretas orientadas al cumplimiento de los objetivos. A su vez, el enfoque estratégico tendrá integrado un </a:t>
            </a:r>
            <a:r>
              <a:rPr kumimoji="0" lang="es-ES" sz="900" b="1" i="0" u="none" strike="noStrike" kern="1200" cap="none" spc="0" normalizeH="0" baseline="0" noProof="0" dirty="0">
                <a:ln>
                  <a:noFill/>
                </a:ln>
                <a:solidFill>
                  <a:srgbClr val="BFBFB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sistema de indicadores para evaluar la consecución de los objetivos.</a:t>
            </a:r>
            <a:endParaRPr kumimoji="0" lang="es-ES" sz="900" b="0" i="0" u="none" strike="noStrike" kern="1200" cap="none" spc="0" normalizeH="0" baseline="0" noProof="0" dirty="0">
              <a:ln>
                <a:noFill/>
              </a:ln>
              <a:solidFill>
                <a:srgbClr val="BFBFBF">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76" name="Conector recto 75">
            <a:extLst>
              <a:ext uri="{FF2B5EF4-FFF2-40B4-BE49-F238E27FC236}">
                <a16:creationId xmlns:a16="http://schemas.microsoft.com/office/drawing/2014/main" id="{73BBDF4C-F98C-C4D9-6D6B-7308E3EAC599}"/>
              </a:ext>
            </a:extLst>
          </p:cNvPr>
          <p:cNvCxnSpPr>
            <a:cxnSpLocks/>
          </p:cNvCxnSpPr>
          <p:nvPr/>
        </p:nvCxnSpPr>
        <p:spPr>
          <a:xfrm>
            <a:off x="1245996" y="6067167"/>
            <a:ext cx="318405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B6E2A6B3-0D4F-4A45-A85A-C1C484D588C4}"/>
              </a:ext>
            </a:extLst>
          </p:cNvPr>
          <p:cNvGrpSpPr/>
          <p:nvPr/>
        </p:nvGrpSpPr>
        <p:grpSpPr>
          <a:xfrm>
            <a:off x="6313761" y="1780666"/>
            <a:ext cx="4987383" cy="4575984"/>
            <a:chOff x="-5119275" y="5579783"/>
            <a:chExt cx="4987383" cy="4575984"/>
          </a:xfrm>
        </p:grpSpPr>
        <p:grpSp>
          <p:nvGrpSpPr>
            <p:cNvPr id="7" name="Grupo 6">
              <a:extLst>
                <a:ext uri="{FF2B5EF4-FFF2-40B4-BE49-F238E27FC236}">
                  <a16:creationId xmlns:a16="http://schemas.microsoft.com/office/drawing/2014/main" id="{027E0BAF-913C-E526-DCDC-A9E450910150}"/>
                </a:ext>
              </a:extLst>
            </p:cNvPr>
            <p:cNvGrpSpPr/>
            <p:nvPr/>
          </p:nvGrpSpPr>
          <p:grpSpPr>
            <a:xfrm>
              <a:off x="-5119275" y="5579783"/>
              <a:ext cx="4987383" cy="4575984"/>
              <a:chOff x="4860414" y="888881"/>
              <a:chExt cx="4987383" cy="4575984"/>
            </a:xfrm>
          </p:grpSpPr>
          <p:sp>
            <p:nvSpPr>
              <p:cNvPr id="9" name="Rectángulo: esquinas redondeadas 8">
                <a:extLst>
                  <a:ext uri="{FF2B5EF4-FFF2-40B4-BE49-F238E27FC236}">
                    <a16:creationId xmlns:a16="http://schemas.microsoft.com/office/drawing/2014/main" id="{1D334CCF-164E-171F-406F-E6AFDE590C2C}"/>
                  </a:ext>
                </a:extLst>
              </p:cNvPr>
              <p:cNvSpPr/>
              <p:nvPr/>
            </p:nvSpPr>
            <p:spPr>
              <a:xfrm>
                <a:off x="4860414" y="1104863"/>
                <a:ext cx="4987383" cy="4091944"/>
              </a:xfrm>
              <a:prstGeom prst="roundRect">
                <a:avLst>
                  <a:gd name="adj" fmla="val 6897"/>
                </a:avLst>
              </a:prstGeom>
              <a:noFill/>
              <a:ln w="12700" cap="sq">
                <a:solidFill>
                  <a:srgbClr val="BFCFEB"/>
                </a:solidFill>
                <a:prstDash val="sysDash"/>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12" name="Rectángulo 11">
                <a:extLst>
                  <a:ext uri="{FF2B5EF4-FFF2-40B4-BE49-F238E27FC236}">
                    <a16:creationId xmlns:a16="http://schemas.microsoft.com/office/drawing/2014/main" id="{665FDD00-BCFD-FD15-4CA1-E681D6CCDE4D}"/>
                  </a:ext>
                </a:extLst>
              </p:cNvPr>
              <p:cNvSpPr/>
              <p:nvPr/>
            </p:nvSpPr>
            <p:spPr>
              <a:xfrm>
                <a:off x="5047433" y="4964383"/>
                <a:ext cx="4613345" cy="500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nvGrpSpPr>
              <p:cNvPr id="13" name="Grupo 12">
                <a:extLst>
                  <a:ext uri="{FF2B5EF4-FFF2-40B4-BE49-F238E27FC236}">
                    <a16:creationId xmlns:a16="http://schemas.microsoft.com/office/drawing/2014/main" id="{2CF14704-1F2C-2F8A-715F-E224DE198858}"/>
                  </a:ext>
                </a:extLst>
              </p:cNvPr>
              <p:cNvGrpSpPr/>
              <p:nvPr/>
            </p:nvGrpSpPr>
            <p:grpSpPr>
              <a:xfrm>
                <a:off x="5597522" y="1363998"/>
                <a:ext cx="3513165" cy="3498239"/>
                <a:chOff x="1498844" y="11714678"/>
                <a:chExt cx="3332240" cy="3332240"/>
              </a:xfrm>
            </p:grpSpPr>
            <p:grpSp>
              <p:nvGrpSpPr>
                <p:cNvPr id="81" name="Grupo 80">
                  <a:extLst>
                    <a:ext uri="{FF2B5EF4-FFF2-40B4-BE49-F238E27FC236}">
                      <a16:creationId xmlns:a16="http://schemas.microsoft.com/office/drawing/2014/main" id="{F65BDE16-890D-BD79-2F01-F8A3570077BB}"/>
                    </a:ext>
                  </a:extLst>
                </p:cNvPr>
                <p:cNvGrpSpPr/>
                <p:nvPr/>
              </p:nvGrpSpPr>
              <p:grpSpPr>
                <a:xfrm>
                  <a:off x="1498844" y="11714678"/>
                  <a:ext cx="3332240" cy="3332240"/>
                  <a:chOff x="1498844" y="11714678"/>
                  <a:chExt cx="3332240" cy="3332240"/>
                </a:xfrm>
              </p:grpSpPr>
              <p:sp>
                <p:nvSpPr>
                  <p:cNvPr id="83" name="Elipse 82">
                    <a:extLst>
                      <a:ext uri="{FF2B5EF4-FFF2-40B4-BE49-F238E27FC236}">
                        <a16:creationId xmlns:a16="http://schemas.microsoft.com/office/drawing/2014/main" id="{DBCE7674-39EA-7902-D38C-B21BB0BCAF66}"/>
                      </a:ext>
                    </a:extLst>
                  </p:cNvPr>
                  <p:cNvSpPr/>
                  <p:nvPr/>
                </p:nvSpPr>
                <p:spPr>
                  <a:xfrm>
                    <a:off x="1498844" y="11714678"/>
                    <a:ext cx="3332240" cy="3332240"/>
                  </a:xfrm>
                  <a:prstGeom prst="ellipse">
                    <a:avLst/>
                  </a:prstGeom>
                  <a:solidFill>
                    <a:schemeClr val="bg1"/>
                  </a:solidFill>
                  <a:ln>
                    <a:noFill/>
                  </a:ln>
                  <a:effectLst>
                    <a:outerShdw blurRad="304800" dist="38100" dir="2700000" algn="tl" rotWithShape="0">
                      <a:schemeClr val="accent1">
                        <a:lumMod val="75000"/>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100" b="1">
                      <a:solidFill>
                        <a:srgbClr val="3A7392"/>
                      </a:solidFill>
                      <a:latin typeface="+mj-lt"/>
                    </a:endParaRPr>
                  </a:p>
                </p:txBody>
              </p:sp>
              <p:sp>
                <p:nvSpPr>
                  <p:cNvPr id="84" name="Elipse 83">
                    <a:extLst>
                      <a:ext uri="{FF2B5EF4-FFF2-40B4-BE49-F238E27FC236}">
                        <a16:creationId xmlns:a16="http://schemas.microsoft.com/office/drawing/2014/main" id="{9A07E700-2810-A929-B844-A77798568960}"/>
                      </a:ext>
                    </a:extLst>
                  </p:cNvPr>
                  <p:cNvSpPr/>
                  <p:nvPr/>
                </p:nvSpPr>
                <p:spPr>
                  <a:xfrm>
                    <a:off x="1628840" y="11837620"/>
                    <a:ext cx="3073122" cy="3073122"/>
                  </a:xfrm>
                  <a:prstGeom prst="ellipse">
                    <a:avLst/>
                  </a:prstGeom>
                  <a:solidFill>
                    <a:srgbClr val="3A739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85" name="CuadroTexto 84">
                    <a:extLst>
                      <a:ext uri="{FF2B5EF4-FFF2-40B4-BE49-F238E27FC236}">
                        <a16:creationId xmlns:a16="http://schemas.microsoft.com/office/drawing/2014/main" id="{79473D41-E044-CB26-6753-8F0871CEFABB}"/>
                      </a:ext>
                    </a:extLst>
                  </p:cNvPr>
                  <p:cNvSpPr txBox="1"/>
                  <p:nvPr/>
                </p:nvSpPr>
                <p:spPr>
                  <a:xfrm rot="11021436">
                    <a:off x="1833864" y="12134850"/>
                    <a:ext cx="2663056" cy="2592960"/>
                  </a:xfrm>
                  <a:prstGeom prst="rect">
                    <a:avLst/>
                  </a:prstGeom>
                  <a:noFill/>
                </p:spPr>
                <p:txBody>
                  <a:bodyPr wrap="square">
                    <a:prstTxWarp prst="textArchUp">
                      <a:avLst>
                        <a:gd name="adj" fmla="val 16297437"/>
                      </a:avLst>
                    </a:prstTxWarp>
                    <a:spAutoFit/>
                  </a:bodyPr>
                  <a:lstStyle/>
                  <a:p>
                    <a:pPr algn="ctr"/>
                    <a:r>
                      <a:rPr lang="es-ES" sz="800" b="1" dirty="0">
                        <a:solidFill>
                          <a:srgbClr val="2F528F"/>
                        </a:solidFill>
                        <a:latin typeface="Open Sans ExtraBold" panose="020B0906030804020204" pitchFamily="34" charset="0"/>
                        <a:ea typeface="Open Sans ExtraBold" panose="020B0906030804020204" pitchFamily="34" charset="0"/>
                        <a:cs typeface="Open Sans ExtraBold" panose="020B0906030804020204" pitchFamily="34" charset="0"/>
                      </a:rPr>
                      <a:t>ODR.0</a:t>
                    </a:r>
                  </a:p>
                  <a:p>
                    <a:pPr algn="ctr"/>
                    <a:r>
                      <a:rPr lang="es-ES" sz="1000" b="1" dirty="0">
                        <a:solidFill>
                          <a:srgbClr val="2F528F"/>
                        </a:solidFill>
                      </a:rPr>
                      <a:t>Reto Demográfico en el ADN de las instituciones</a:t>
                    </a:r>
                  </a:p>
                </p:txBody>
              </p:sp>
            </p:grpSp>
            <p:sp>
              <p:nvSpPr>
                <p:cNvPr id="82" name="Elipse 81">
                  <a:extLst>
                    <a:ext uri="{FF2B5EF4-FFF2-40B4-BE49-F238E27FC236}">
                      <a16:creationId xmlns:a16="http://schemas.microsoft.com/office/drawing/2014/main" id="{AD773D60-7D1F-D148-3602-DB3F837FAF36}"/>
                    </a:ext>
                  </a:extLst>
                </p:cNvPr>
                <p:cNvSpPr/>
                <p:nvPr/>
              </p:nvSpPr>
              <p:spPr>
                <a:xfrm>
                  <a:off x="1628405" y="11844229"/>
                  <a:ext cx="3073122" cy="3073122"/>
                </a:xfrm>
                <a:prstGeom prst="ellipse">
                  <a:avLst/>
                </a:prstGeom>
                <a:noFill/>
                <a:ln w="6350">
                  <a:solidFill>
                    <a:srgbClr val="3A73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pic>
            <p:nvPicPr>
              <p:cNvPr id="14" name="Gráfico 13">
                <a:extLst>
                  <a:ext uri="{FF2B5EF4-FFF2-40B4-BE49-F238E27FC236}">
                    <a16:creationId xmlns:a16="http://schemas.microsoft.com/office/drawing/2014/main" id="{96F1F710-E849-12CC-93D9-46EB4E86C0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5094289" y="4980118"/>
                <a:ext cx="4516938" cy="450597"/>
              </a:xfrm>
              <a:prstGeom prst="rect">
                <a:avLst/>
              </a:prstGeom>
            </p:spPr>
          </p:pic>
          <p:sp>
            <p:nvSpPr>
              <p:cNvPr id="15" name="CuadroTexto 18">
                <a:extLst>
                  <a:ext uri="{FF2B5EF4-FFF2-40B4-BE49-F238E27FC236}">
                    <a16:creationId xmlns:a16="http://schemas.microsoft.com/office/drawing/2014/main" id="{5BF49498-333B-FCFB-038C-20D28BA137CE}"/>
                  </a:ext>
                </a:extLst>
              </p:cNvPr>
              <p:cNvSpPr txBox="1">
                <a:spLocks noChangeArrowheads="1"/>
              </p:cNvSpPr>
              <p:nvPr/>
            </p:nvSpPr>
            <p:spPr bwMode="auto">
              <a:xfrm>
                <a:off x="6682146" y="5092486"/>
                <a:ext cx="12989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altLang="es-ES" sz="850" b="1" i="0" u="none" strike="noStrike" kern="1200" cap="none" spc="0" normalizeH="0" baseline="0" noProof="0" dirty="0">
                    <a:ln>
                      <a:noFill/>
                    </a:ln>
                    <a:solidFill>
                      <a:srgbClr val="2F528F"/>
                    </a:solidFill>
                    <a:effectLst/>
                    <a:uLnTx/>
                    <a:uFillTx/>
                    <a:latin typeface="Open Sans" panose="020B0606030504020204" pitchFamily="34" charset="0"/>
                    <a:ea typeface="+mn-ea"/>
                    <a:cs typeface="Open Sans" panose="020B0606030504020204" pitchFamily="34" charset="0"/>
                  </a:rPr>
                  <a:t>Trabajo en red</a:t>
                </a:r>
              </a:p>
            </p:txBody>
          </p:sp>
          <p:sp>
            <p:nvSpPr>
              <p:cNvPr id="18" name="CuadroTexto 18">
                <a:extLst>
                  <a:ext uri="{FF2B5EF4-FFF2-40B4-BE49-F238E27FC236}">
                    <a16:creationId xmlns:a16="http://schemas.microsoft.com/office/drawing/2014/main" id="{8DDF572D-3A12-A415-D425-D12332AA6FC9}"/>
                  </a:ext>
                </a:extLst>
              </p:cNvPr>
              <p:cNvSpPr txBox="1">
                <a:spLocks noChangeArrowheads="1"/>
              </p:cNvSpPr>
              <p:nvPr/>
            </p:nvSpPr>
            <p:spPr bwMode="auto">
              <a:xfrm>
                <a:off x="8306331" y="5107727"/>
                <a:ext cx="1298908" cy="21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s-ES" sz="850" b="1" dirty="0">
                    <a:solidFill>
                      <a:srgbClr val="2F528F"/>
                    </a:solidFill>
                    <a:latin typeface="+mj-lt"/>
                    <a:ea typeface="Open Sans SemiBold" panose="020B0706030804020204" pitchFamily="34" charset="0"/>
                    <a:cs typeface="Open Sans SemiBold" panose="020B0706030804020204" pitchFamily="34" charset="0"/>
                  </a:rPr>
                  <a:t>Transición ecológica</a:t>
                </a:r>
              </a:p>
            </p:txBody>
          </p:sp>
          <p:sp>
            <p:nvSpPr>
              <p:cNvPr id="20" name="CuadroTexto 18">
                <a:extLst>
                  <a:ext uri="{FF2B5EF4-FFF2-40B4-BE49-F238E27FC236}">
                    <a16:creationId xmlns:a16="http://schemas.microsoft.com/office/drawing/2014/main" id="{C74C8F97-146D-3440-3204-DE5EF4307835}"/>
                  </a:ext>
                </a:extLst>
              </p:cNvPr>
              <p:cNvSpPr txBox="1">
                <a:spLocks noChangeArrowheads="1"/>
              </p:cNvSpPr>
              <p:nvPr/>
            </p:nvSpPr>
            <p:spPr bwMode="auto">
              <a:xfrm>
                <a:off x="5104224" y="5110460"/>
                <a:ext cx="1298908" cy="21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s-ES" sz="850" b="1" dirty="0">
                    <a:solidFill>
                      <a:srgbClr val="2F528F"/>
                    </a:solidFill>
                    <a:latin typeface="+mj-lt"/>
                    <a:ea typeface="Open Sans SemiBold" panose="020B0706030804020204" pitchFamily="34" charset="0"/>
                    <a:cs typeface="Open Sans SemiBold" panose="020B0706030804020204" pitchFamily="34" charset="0"/>
                  </a:rPr>
                  <a:t>Ventaja estratégica</a:t>
                </a:r>
              </a:p>
            </p:txBody>
          </p:sp>
          <p:sp>
            <p:nvSpPr>
              <p:cNvPr id="21" name="Rectángulo: esquinas redondeadas 20">
                <a:extLst>
                  <a:ext uri="{FF2B5EF4-FFF2-40B4-BE49-F238E27FC236}">
                    <a16:creationId xmlns:a16="http://schemas.microsoft.com/office/drawing/2014/main" id="{41DB1417-D786-9ED6-F047-871A52125FA6}"/>
                  </a:ext>
                </a:extLst>
              </p:cNvPr>
              <p:cNvSpPr/>
              <p:nvPr/>
            </p:nvSpPr>
            <p:spPr bwMode="auto">
              <a:xfrm>
                <a:off x="5210631" y="888881"/>
                <a:ext cx="4241939" cy="393184"/>
              </a:xfrm>
              <a:prstGeom prst="roundRect">
                <a:avLst>
                  <a:gd name="adj" fmla="val 50000"/>
                </a:avLst>
              </a:prstGeom>
              <a:solidFill>
                <a:srgbClr val="E6ECF7"/>
              </a:solidFill>
              <a:ln>
                <a:noFill/>
              </a:ln>
            </p:spPr>
            <p:style>
              <a:lnRef idx="2">
                <a:schemeClr val="accent1">
                  <a:shade val="50000"/>
                </a:schemeClr>
              </a:lnRef>
              <a:fillRef idx="1">
                <a:schemeClr val="accent1"/>
              </a:fillRef>
              <a:effectRef idx="0">
                <a:schemeClr val="accent1"/>
              </a:effectRef>
              <a:fontRef idx="minor">
                <a:schemeClr val="lt1"/>
              </a:fontRef>
            </p:style>
            <p:txBody>
              <a:bodyPr lIns="28932" tIns="14466" rIns="28932" bIns="14466" anchor="ctr"/>
              <a:lstStyle/>
              <a:p>
                <a:pPr marL="0" marR="0" lvl="0" indent="0" algn="ctr" defTabSz="140643" rtl="0" eaLnBrk="1" fontAlgn="auto" latinLnBrk="0" hangingPunct="1">
                  <a:lnSpc>
                    <a:spcPct val="90000"/>
                  </a:lnSpc>
                  <a:spcBef>
                    <a:spcPts val="0"/>
                  </a:spcBef>
                  <a:spcAft>
                    <a:spcPct val="35000"/>
                  </a:spcAft>
                  <a:buClrTx/>
                  <a:buSzTx/>
                  <a:buFontTx/>
                  <a:buNone/>
                  <a:tabLst/>
                  <a:defRPr/>
                </a:pPr>
                <a:r>
                  <a:rPr kumimoji="0" lang="es-ES" sz="1050" b="0" i="0" u="none" strike="noStrike" kern="1200" cap="none" spc="0" normalizeH="0" baseline="0" noProof="0" dirty="0">
                    <a:ln>
                      <a:noFill/>
                    </a:ln>
                    <a:solidFill>
                      <a:srgbClr val="274A5D"/>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Mapa estratégico para el Reto Demográfico</a:t>
                </a:r>
              </a:p>
            </p:txBody>
          </p:sp>
          <p:grpSp>
            <p:nvGrpSpPr>
              <p:cNvPr id="22" name="Grupo 21">
                <a:extLst>
                  <a:ext uri="{FF2B5EF4-FFF2-40B4-BE49-F238E27FC236}">
                    <a16:creationId xmlns:a16="http://schemas.microsoft.com/office/drawing/2014/main" id="{9C97951D-E4CE-FA9A-C506-83E08242D655}"/>
                  </a:ext>
                </a:extLst>
              </p:cNvPr>
              <p:cNvGrpSpPr/>
              <p:nvPr/>
            </p:nvGrpSpPr>
            <p:grpSpPr>
              <a:xfrm>
                <a:off x="6124086" y="1933681"/>
                <a:ext cx="2457343" cy="2464970"/>
                <a:chOff x="6125122" y="-2630767"/>
                <a:chExt cx="2457343" cy="2464970"/>
              </a:xfrm>
            </p:grpSpPr>
            <p:grpSp>
              <p:nvGrpSpPr>
                <p:cNvPr id="27" name="Grupo 26">
                  <a:extLst>
                    <a:ext uri="{FF2B5EF4-FFF2-40B4-BE49-F238E27FC236}">
                      <a16:creationId xmlns:a16="http://schemas.microsoft.com/office/drawing/2014/main" id="{5D232037-AB8A-21B6-1E2E-8903CF9D09FC}"/>
                    </a:ext>
                  </a:extLst>
                </p:cNvPr>
                <p:cNvGrpSpPr/>
                <p:nvPr/>
              </p:nvGrpSpPr>
              <p:grpSpPr>
                <a:xfrm>
                  <a:off x="6127767" y="-2624888"/>
                  <a:ext cx="2453637" cy="2459091"/>
                  <a:chOff x="1412639" y="4898574"/>
                  <a:chExt cx="2453637" cy="2459091"/>
                </a:xfrm>
              </p:grpSpPr>
              <p:sp>
                <p:nvSpPr>
                  <p:cNvPr id="78" name="Círculo parcial 77">
                    <a:extLst>
                      <a:ext uri="{FF2B5EF4-FFF2-40B4-BE49-F238E27FC236}">
                        <a16:creationId xmlns:a16="http://schemas.microsoft.com/office/drawing/2014/main" id="{F387B239-24F1-DEA9-8A42-A258A8F2CDCA}"/>
                      </a:ext>
                    </a:extLst>
                  </p:cNvPr>
                  <p:cNvSpPr/>
                  <p:nvPr/>
                </p:nvSpPr>
                <p:spPr>
                  <a:xfrm>
                    <a:off x="1412639" y="4898574"/>
                    <a:ext cx="2448000" cy="2448000"/>
                  </a:xfrm>
                  <a:prstGeom prst="pie">
                    <a:avLst>
                      <a:gd name="adj1" fmla="val 1721838"/>
                      <a:gd name="adj2" fmla="val 9028026"/>
                    </a:avLst>
                  </a:prstGeom>
                  <a:solidFill>
                    <a:srgbClr val="F5C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9" name="Círculo parcial 78">
                    <a:extLst>
                      <a:ext uri="{FF2B5EF4-FFF2-40B4-BE49-F238E27FC236}">
                        <a16:creationId xmlns:a16="http://schemas.microsoft.com/office/drawing/2014/main" id="{F8913350-AD9B-F803-8949-0277E6666AD2}"/>
                      </a:ext>
                    </a:extLst>
                  </p:cNvPr>
                  <p:cNvSpPr/>
                  <p:nvPr/>
                </p:nvSpPr>
                <p:spPr>
                  <a:xfrm>
                    <a:off x="1418276" y="4903315"/>
                    <a:ext cx="2448000" cy="2448000"/>
                  </a:xfrm>
                  <a:prstGeom prst="pie">
                    <a:avLst>
                      <a:gd name="adj1" fmla="val 16240901"/>
                      <a:gd name="adj2" fmla="val 179774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0" name="Círculo parcial 79">
                    <a:extLst>
                      <a:ext uri="{FF2B5EF4-FFF2-40B4-BE49-F238E27FC236}">
                        <a16:creationId xmlns:a16="http://schemas.microsoft.com/office/drawing/2014/main" id="{7B0AD362-9968-F5AC-9DB8-9C95130BB35A}"/>
                      </a:ext>
                    </a:extLst>
                  </p:cNvPr>
                  <p:cNvSpPr/>
                  <p:nvPr/>
                </p:nvSpPr>
                <p:spPr>
                  <a:xfrm>
                    <a:off x="1417310" y="4909665"/>
                    <a:ext cx="2448000" cy="2448000"/>
                  </a:xfrm>
                  <a:prstGeom prst="pie">
                    <a:avLst>
                      <a:gd name="adj1" fmla="val 9002711"/>
                      <a:gd name="adj2" fmla="val 16193474"/>
                    </a:avLst>
                  </a:prstGeom>
                  <a:solidFill>
                    <a:srgbClr val="0DC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DC38A"/>
                      </a:solidFill>
                    </a:endParaRPr>
                  </a:p>
                </p:txBody>
              </p:sp>
            </p:grpSp>
            <p:grpSp>
              <p:nvGrpSpPr>
                <p:cNvPr id="30" name="Grupo 29">
                  <a:extLst>
                    <a:ext uri="{FF2B5EF4-FFF2-40B4-BE49-F238E27FC236}">
                      <a16:creationId xmlns:a16="http://schemas.microsoft.com/office/drawing/2014/main" id="{D5F56CB5-27F2-C149-9E5D-6803F707507B}"/>
                    </a:ext>
                  </a:extLst>
                </p:cNvPr>
                <p:cNvGrpSpPr/>
                <p:nvPr/>
              </p:nvGrpSpPr>
              <p:grpSpPr>
                <a:xfrm>
                  <a:off x="6300504" y="-2622960"/>
                  <a:ext cx="2108165" cy="1834425"/>
                  <a:chOff x="5062378" y="12776927"/>
                  <a:chExt cx="1625607" cy="1420561"/>
                </a:xfrm>
              </p:grpSpPr>
              <p:cxnSp>
                <p:nvCxnSpPr>
                  <p:cNvPr id="47" name="Conector recto 46">
                    <a:extLst>
                      <a:ext uri="{FF2B5EF4-FFF2-40B4-BE49-F238E27FC236}">
                        <a16:creationId xmlns:a16="http://schemas.microsoft.com/office/drawing/2014/main" id="{79715D99-FF07-0378-2A5E-B8D0CB70EAE6}"/>
                      </a:ext>
                    </a:extLst>
                  </p:cNvPr>
                  <p:cNvCxnSpPr>
                    <a:cxnSpLocks/>
                  </p:cNvCxnSpPr>
                  <p:nvPr/>
                </p:nvCxnSpPr>
                <p:spPr>
                  <a:xfrm flipV="1">
                    <a:off x="5887981" y="12776927"/>
                    <a:ext cx="0" cy="953779"/>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4B087337-54BC-D9FD-8336-D87452BFA991}"/>
                      </a:ext>
                    </a:extLst>
                  </p:cNvPr>
                  <p:cNvCxnSpPr>
                    <a:cxnSpLocks/>
                  </p:cNvCxnSpPr>
                  <p:nvPr/>
                </p:nvCxnSpPr>
                <p:spPr>
                  <a:xfrm>
                    <a:off x="5884838" y="13715906"/>
                    <a:ext cx="803147" cy="45395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0C35FFF8-3B9A-DD6C-5CA9-5AB6ADFB55B0}"/>
                      </a:ext>
                    </a:extLst>
                  </p:cNvPr>
                  <p:cNvCxnSpPr>
                    <a:cxnSpLocks/>
                  </p:cNvCxnSpPr>
                  <p:nvPr/>
                </p:nvCxnSpPr>
                <p:spPr>
                  <a:xfrm flipH="1">
                    <a:off x="5062378" y="13720952"/>
                    <a:ext cx="823282" cy="476536"/>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Elipse 30">
                  <a:extLst>
                    <a:ext uri="{FF2B5EF4-FFF2-40B4-BE49-F238E27FC236}">
                      <a16:creationId xmlns:a16="http://schemas.microsoft.com/office/drawing/2014/main" id="{B5AC8A9F-30F0-314E-2605-018DFD96F470}"/>
                    </a:ext>
                  </a:extLst>
                </p:cNvPr>
                <p:cNvSpPr/>
                <p:nvPr/>
              </p:nvSpPr>
              <p:spPr>
                <a:xfrm>
                  <a:off x="6125122" y="-2630767"/>
                  <a:ext cx="2457343" cy="2446902"/>
                </a:xfrm>
                <a:prstGeom prst="ellipse">
                  <a:avLst/>
                </a:prstGeom>
                <a:noFill/>
                <a:ln w="53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rgbClr val="ABE3D3"/>
                    </a:solidFill>
                  </a:endParaRPr>
                </a:p>
              </p:txBody>
            </p:sp>
            <p:grpSp>
              <p:nvGrpSpPr>
                <p:cNvPr id="32" name="Grupo 31">
                  <a:extLst>
                    <a:ext uri="{FF2B5EF4-FFF2-40B4-BE49-F238E27FC236}">
                      <a16:creationId xmlns:a16="http://schemas.microsoft.com/office/drawing/2014/main" id="{48E35645-8A0D-FBEE-3200-83C1432700F1}"/>
                    </a:ext>
                  </a:extLst>
                </p:cNvPr>
                <p:cNvGrpSpPr/>
                <p:nvPr/>
              </p:nvGrpSpPr>
              <p:grpSpPr>
                <a:xfrm>
                  <a:off x="6716601" y="-2019335"/>
                  <a:ext cx="1275971" cy="1270550"/>
                  <a:chOff x="5851875" y="12697416"/>
                  <a:chExt cx="1791982" cy="1791982"/>
                </a:xfrm>
              </p:grpSpPr>
              <p:sp>
                <p:nvSpPr>
                  <p:cNvPr id="45" name="Elipse 44">
                    <a:extLst>
                      <a:ext uri="{FF2B5EF4-FFF2-40B4-BE49-F238E27FC236}">
                        <a16:creationId xmlns:a16="http://schemas.microsoft.com/office/drawing/2014/main" id="{BD07D960-A3E0-5042-568B-94B55FBBC240}"/>
                      </a:ext>
                    </a:extLst>
                  </p:cNvPr>
                  <p:cNvSpPr/>
                  <p:nvPr/>
                </p:nvSpPr>
                <p:spPr>
                  <a:xfrm>
                    <a:off x="5851875" y="12697416"/>
                    <a:ext cx="1791982" cy="1791982"/>
                  </a:xfrm>
                  <a:prstGeom prst="ellipse">
                    <a:avLst/>
                  </a:prstGeom>
                  <a:solidFill>
                    <a:schemeClr val="bg1"/>
                  </a:solidFill>
                  <a:ln>
                    <a:noFill/>
                  </a:ln>
                  <a:effectLst>
                    <a:outerShdw blurRad="304800" dist="38100" dir="2700000" algn="tl" rotWithShape="0">
                      <a:schemeClr val="bg1">
                        <a:lumMod val="50000"/>
                        <a:alpha val="5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000" b="1">
                      <a:solidFill>
                        <a:srgbClr val="3A7392"/>
                      </a:solidFill>
                      <a:latin typeface="+mj-lt"/>
                    </a:endParaRPr>
                  </a:p>
                </p:txBody>
              </p:sp>
              <p:sp>
                <p:nvSpPr>
                  <p:cNvPr id="46" name="CuadroTexto 45">
                    <a:extLst>
                      <a:ext uri="{FF2B5EF4-FFF2-40B4-BE49-F238E27FC236}">
                        <a16:creationId xmlns:a16="http://schemas.microsoft.com/office/drawing/2014/main" id="{1607BCCD-14AC-C11C-53D7-D2811C9B43DB}"/>
                      </a:ext>
                    </a:extLst>
                  </p:cNvPr>
                  <p:cNvSpPr txBox="1"/>
                  <p:nvPr/>
                </p:nvSpPr>
                <p:spPr>
                  <a:xfrm>
                    <a:off x="5965902" y="13232683"/>
                    <a:ext cx="1596661" cy="8464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srgbClr val="4472C4">
                            <a:lumMod val="50000"/>
                          </a:srgbClr>
                        </a:solidFill>
                        <a:effectLst/>
                        <a:uLnTx/>
                        <a:uFillTx/>
                        <a:latin typeface="Open Sans bold" panose="020B0806030504020204" pitchFamily="34" charset="0"/>
                        <a:ea typeface="Open Sans bold" panose="020B0806030504020204" pitchFamily="34" charset="0"/>
                        <a:cs typeface="Open Sans bold" panose="020B0806030504020204" pitchFamily="34" charset="0"/>
                      </a:rPr>
                      <a:t>Reequilibrar y vertebrar el territorio</a:t>
                    </a:r>
                  </a:p>
                </p:txBody>
              </p:sp>
            </p:grpSp>
            <p:sp>
              <p:nvSpPr>
                <p:cNvPr id="33" name="CuadroTexto 32">
                  <a:extLst>
                    <a:ext uri="{FF2B5EF4-FFF2-40B4-BE49-F238E27FC236}">
                      <a16:creationId xmlns:a16="http://schemas.microsoft.com/office/drawing/2014/main" id="{A02E6F56-F2B2-4151-3C7A-D927D00C5C1E}"/>
                    </a:ext>
                  </a:extLst>
                </p:cNvPr>
                <p:cNvSpPr txBox="1"/>
                <p:nvPr/>
              </p:nvSpPr>
              <p:spPr>
                <a:xfrm rot="7218708">
                  <a:off x="6554722" y="-2255395"/>
                  <a:ext cx="1687882" cy="1695085"/>
                </a:xfrm>
                <a:prstGeom prst="rect">
                  <a:avLst/>
                </a:prstGeom>
                <a:noFill/>
              </p:spPr>
              <p:txBody>
                <a:bodyPr wrap="square">
                  <a:prstTxWarp prst="textArchUp">
                    <a:avLst>
                      <a:gd name="adj" fmla="val 2219781"/>
                    </a:avLst>
                  </a:prstTxWarp>
                  <a:spAutoFit/>
                </a:bodyPr>
                <a:lstStyle/>
                <a:p>
                  <a:pPr lvl="0" algn="ctr"/>
                  <a:endParaRPr lang="es-ES" sz="700" b="1" dirty="0">
                    <a:solidFill>
                      <a:schemeClr val="bg1"/>
                    </a:solidFill>
                  </a:endParaRPr>
                </a:p>
                <a:p>
                  <a:pPr lvl="0" algn="ctr"/>
                  <a:endParaRPr lang="es-ES" sz="700" b="1" dirty="0">
                    <a:solidFill>
                      <a:schemeClr val="bg1"/>
                    </a:solidFill>
                  </a:endParaRPr>
                </a:p>
                <a:p>
                  <a:pPr lvl="0" algn="ctr"/>
                  <a:r>
                    <a:rPr lang="es-ES" sz="9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ODR.1</a:t>
                  </a:r>
                </a:p>
                <a:p>
                  <a:pPr lvl="0" algn="ctr"/>
                  <a:r>
                    <a:rPr lang="es-ES" sz="1000" b="1" dirty="0">
                      <a:solidFill>
                        <a:schemeClr val="bg1"/>
                      </a:solidFill>
                    </a:rPr>
                    <a:t>Territorios inclusivos</a:t>
                  </a:r>
                  <a:endParaRPr lang="es-ES" sz="700" b="1" dirty="0">
                    <a:solidFill>
                      <a:schemeClr val="bg1"/>
                    </a:solidFill>
                  </a:endParaRPr>
                </a:p>
              </p:txBody>
            </p:sp>
            <p:sp>
              <p:nvSpPr>
                <p:cNvPr id="42" name="CuadroTexto 41">
                  <a:extLst>
                    <a:ext uri="{FF2B5EF4-FFF2-40B4-BE49-F238E27FC236}">
                      <a16:creationId xmlns:a16="http://schemas.microsoft.com/office/drawing/2014/main" id="{9575FE7F-C747-C1EB-473E-5460387223B8}"/>
                    </a:ext>
                  </a:extLst>
                </p:cNvPr>
                <p:cNvSpPr txBox="1"/>
                <p:nvPr/>
              </p:nvSpPr>
              <p:spPr>
                <a:xfrm>
                  <a:off x="6614100" y="-2267291"/>
                  <a:ext cx="1480533" cy="1474244"/>
                </a:xfrm>
                <a:prstGeom prst="rect">
                  <a:avLst/>
                </a:prstGeom>
                <a:noFill/>
              </p:spPr>
              <p:txBody>
                <a:bodyPr wrap="square">
                  <a:prstTxWarp prst="textArchDown">
                    <a:avLst/>
                  </a:prstTxWarp>
                  <a:spAutoFit/>
                </a:bodyPr>
                <a:lstStyle/>
                <a:p>
                  <a:pPr lvl="0" algn="ctr"/>
                  <a:endParaRPr lang="es-ES" sz="700" b="1" dirty="0">
                    <a:solidFill>
                      <a:schemeClr val="bg1"/>
                    </a:solidFill>
                  </a:endParaRPr>
                </a:p>
                <a:p>
                  <a:pPr lvl="0" algn="ctr"/>
                  <a:endParaRPr lang="es-ES" sz="700" b="1" dirty="0">
                    <a:solidFill>
                      <a:schemeClr val="bg1"/>
                    </a:solidFill>
                  </a:endParaRPr>
                </a:p>
                <a:p>
                  <a:pPr lvl="0" algn="ctr"/>
                  <a:r>
                    <a:rPr lang="es-ES" sz="9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ODR.3</a:t>
                  </a:r>
                  <a:br>
                    <a:rPr lang="es-ES" sz="9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s-ES" sz="1050" b="1" dirty="0">
                      <a:solidFill>
                        <a:schemeClr val="bg1"/>
                      </a:solidFill>
                    </a:rPr>
                    <a:t>Territorios funcionales</a:t>
                  </a:r>
                  <a:endParaRPr lang="es-ES" sz="700" b="1" dirty="0">
                    <a:solidFill>
                      <a:schemeClr val="bg1"/>
                    </a:solidFill>
                  </a:endParaRPr>
                </a:p>
              </p:txBody>
            </p:sp>
          </p:grpSp>
          <p:sp>
            <p:nvSpPr>
              <p:cNvPr id="24" name="CuadroTexto 23">
                <a:extLst>
                  <a:ext uri="{FF2B5EF4-FFF2-40B4-BE49-F238E27FC236}">
                    <a16:creationId xmlns:a16="http://schemas.microsoft.com/office/drawing/2014/main" id="{D51F3EE1-DAB6-EA7C-7415-B00F688411C4}"/>
                  </a:ext>
                </a:extLst>
              </p:cNvPr>
              <p:cNvSpPr txBox="1"/>
              <p:nvPr/>
            </p:nvSpPr>
            <p:spPr>
              <a:xfrm>
                <a:off x="5058530" y="4809638"/>
                <a:ext cx="3897255" cy="200055"/>
              </a:xfrm>
              <a:prstGeom prst="rect">
                <a:avLst/>
              </a:prstGeom>
              <a:noFill/>
            </p:spPr>
            <p:txBody>
              <a:bodyPr wrap="square">
                <a:spAutoFit/>
              </a:bodyPr>
              <a:lstStyle/>
              <a:p>
                <a:pPr marL="0" lvl="1">
                  <a:spcAft>
                    <a:spcPts val="800"/>
                  </a:spcAft>
                  <a:buClr>
                    <a:srgbClr val="22CB84"/>
                  </a:buClr>
                </a:pPr>
                <a:r>
                  <a:rPr lang="es-ES" sz="700" dirty="0">
                    <a:solidFill>
                      <a:srgbClr val="2F528F"/>
                    </a:solidFill>
                    <a:latin typeface="Open Sans" panose="020B0606030504020204" pitchFamily="34" charset="0"/>
                    <a:ea typeface="Open Sans" panose="020B0606030504020204" pitchFamily="34" charset="0"/>
                    <a:cs typeface="Open Sans" panose="020B0606030504020204" pitchFamily="34" charset="0"/>
                  </a:rPr>
                  <a:t>CONDICIONES PARA LA ACCIÓN:</a:t>
                </a:r>
              </a:p>
            </p:txBody>
          </p:sp>
        </p:grpSp>
        <p:sp>
          <p:nvSpPr>
            <p:cNvPr id="8" name="CuadroTexto 7">
              <a:extLst>
                <a:ext uri="{FF2B5EF4-FFF2-40B4-BE49-F238E27FC236}">
                  <a16:creationId xmlns:a16="http://schemas.microsoft.com/office/drawing/2014/main" id="{4F4BCEA5-7764-DF9F-6A11-D7AA9A231E58}"/>
                </a:ext>
              </a:extLst>
            </p:cNvPr>
            <p:cNvSpPr txBox="1"/>
            <p:nvPr/>
          </p:nvSpPr>
          <p:spPr>
            <a:xfrm rot="14400000">
              <a:off x="-3517272" y="7016497"/>
              <a:ext cx="1687882" cy="1695085"/>
            </a:xfrm>
            <a:prstGeom prst="rect">
              <a:avLst/>
            </a:prstGeom>
            <a:noFill/>
          </p:spPr>
          <p:txBody>
            <a:bodyPr wrap="square">
              <a:prstTxWarp prst="textArchUp">
                <a:avLst>
                  <a:gd name="adj" fmla="val 2219781"/>
                </a:avLst>
              </a:prstTxWarp>
              <a:spAutoFit/>
            </a:bodyPr>
            <a:lstStyle/>
            <a:p>
              <a:pPr lvl="0" algn="ctr"/>
              <a:endParaRPr lang="es-ES" sz="700" b="1" dirty="0">
                <a:solidFill>
                  <a:schemeClr val="bg1"/>
                </a:solidFill>
              </a:endParaRPr>
            </a:p>
            <a:p>
              <a:pPr lvl="0" algn="ctr"/>
              <a:endParaRPr lang="es-ES" sz="700" b="1" dirty="0">
                <a:solidFill>
                  <a:schemeClr val="bg1"/>
                </a:solidFill>
              </a:endParaRPr>
            </a:p>
            <a:p>
              <a:pPr lvl="0" algn="ctr"/>
              <a:r>
                <a:rPr lang="es-ES" sz="9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ODR.2</a:t>
              </a:r>
              <a:endParaRPr lang="es-ES" sz="1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lvl="0" algn="ctr"/>
              <a:r>
                <a:rPr lang="es-ES" sz="1050" b="1" dirty="0">
                  <a:solidFill>
                    <a:schemeClr val="bg1"/>
                  </a:solidFill>
                </a:rPr>
                <a:t>Territorios activos</a:t>
              </a:r>
              <a:endParaRPr lang="es-ES" sz="700" b="1" dirty="0">
                <a:solidFill>
                  <a:schemeClr val="bg1"/>
                </a:solidFill>
              </a:endParaRPr>
            </a:p>
          </p:txBody>
        </p:sp>
      </p:grpSp>
    </p:spTree>
    <p:extLst>
      <p:ext uri="{BB962C8B-B14F-4D97-AF65-F5344CB8AC3E}">
        <p14:creationId xmlns:p14="http://schemas.microsoft.com/office/powerpoint/2010/main" val="112414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ECCDDE9-7D56-6E91-3394-4996281BF670}"/>
              </a:ext>
            </a:extLst>
          </p:cNvPr>
          <p:cNvSpPr/>
          <p:nvPr/>
        </p:nvSpPr>
        <p:spPr>
          <a:xfrm>
            <a:off x="10318720" y="1961228"/>
            <a:ext cx="831697" cy="1790829"/>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 name="Grupo 9">
            <a:extLst>
              <a:ext uri="{FF2B5EF4-FFF2-40B4-BE49-F238E27FC236}">
                <a16:creationId xmlns:a16="http://schemas.microsoft.com/office/drawing/2014/main" id="{10ADB8FD-63BB-7B94-1C27-1816283BC383}"/>
              </a:ext>
            </a:extLst>
          </p:cNvPr>
          <p:cNvGrpSpPr/>
          <p:nvPr/>
        </p:nvGrpSpPr>
        <p:grpSpPr>
          <a:xfrm>
            <a:off x="1259618" y="1959554"/>
            <a:ext cx="8713465" cy="1790829"/>
            <a:chOff x="1259618" y="921493"/>
            <a:chExt cx="9280523" cy="2574875"/>
          </a:xfrm>
        </p:grpSpPr>
        <p:sp>
          <p:nvSpPr>
            <p:cNvPr id="110" name="Rectángulo 109">
              <a:extLst>
                <a:ext uri="{FF2B5EF4-FFF2-40B4-BE49-F238E27FC236}">
                  <a16:creationId xmlns:a16="http://schemas.microsoft.com/office/drawing/2014/main" id="{210208D0-A55D-AD64-D7BB-0E0BA52357E1}"/>
                </a:ext>
              </a:extLst>
            </p:cNvPr>
            <p:cNvSpPr/>
            <p:nvPr/>
          </p:nvSpPr>
          <p:spPr>
            <a:xfrm>
              <a:off x="1259618" y="9214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1" name="Rectángulo 110">
              <a:extLst>
                <a:ext uri="{FF2B5EF4-FFF2-40B4-BE49-F238E27FC236}">
                  <a16:creationId xmlns:a16="http://schemas.microsoft.com/office/drawing/2014/main" id="{8FFBDFD2-3A26-4A49-CCC6-5C0737A57DDA}"/>
                </a:ext>
              </a:extLst>
            </p:cNvPr>
            <p:cNvSpPr/>
            <p:nvPr/>
          </p:nvSpPr>
          <p:spPr>
            <a:xfrm>
              <a:off x="2631218" y="9214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BA5E3D48-2CB6-0F67-B3A9-E8DAAB244502}"/>
                </a:ext>
              </a:extLst>
            </p:cNvPr>
            <p:cNvSpPr/>
            <p:nvPr/>
          </p:nvSpPr>
          <p:spPr>
            <a:xfrm>
              <a:off x="4040918" y="9214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4" name="Rectángulo 113">
              <a:extLst>
                <a:ext uri="{FF2B5EF4-FFF2-40B4-BE49-F238E27FC236}">
                  <a16:creationId xmlns:a16="http://schemas.microsoft.com/office/drawing/2014/main" id="{51E6C8AE-96FC-4F94-6B63-E7EF6EDDAB9B}"/>
                </a:ext>
              </a:extLst>
            </p:cNvPr>
            <p:cNvSpPr/>
            <p:nvPr/>
          </p:nvSpPr>
          <p:spPr>
            <a:xfrm>
              <a:off x="5412518" y="9214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5" name="Rectángulo 114">
              <a:extLst>
                <a:ext uri="{FF2B5EF4-FFF2-40B4-BE49-F238E27FC236}">
                  <a16:creationId xmlns:a16="http://schemas.microsoft.com/office/drawing/2014/main" id="{8F7D4D91-6B94-0DBE-C0D2-D40E42F5B099}"/>
                </a:ext>
              </a:extLst>
            </p:cNvPr>
            <p:cNvSpPr/>
            <p:nvPr/>
          </p:nvSpPr>
          <p:spPr>
            <a:xfrm>
              <a:off x="6834918" y="9214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A37ACD0F-473A-28AF-A621-5B4831A58F93}"/>
                </a:ext>
              </a:extLst>
            </p:cNvPr>
            <p:cNvSpPr/>
            <p:nvPr/>
          </p:nvSpPr>
          <p:spPr>
            <a:xfrm>
              <a:off x="8206518" y="9214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7" name="Rectángulo 116">
              <a:extLst>
                <a:ext uri="{FF2B5EF4-FFF2-40B4-BE49-F238E27FC236}">
                  <a16:creationId xmlns:a16="http://schemas.microsoft.com/office/drawing/2014/main" id="{A8256051-7EFD-9441-2679-C9544768D665}"/>
                </a:ext>
              </a:extLst>
            </p:cNvPr>
            <p:cNvSpPr/>
            <p:nvPr/>
          </p:nvSpPr>
          <p:spPr>
            <a:xfrm>
              <a:off x="9654318" y="9214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o 8">
            <a:extLst>
              <a:ext uri="{FF2B5EF4-FFF2-40B4-BE49-F238E27FC236}">
                <a16:creationId xmlns:a16="http://schemas.microsoft.com/office/drawing/2014/main" id="{737BFBB2-B3AD-C5DD-5BE1-1DBBFCCAEC97}"/>
              </a:ext>
            </a:extLst>
          </p:cNvPr>
          <p:cNvGrpSpPr/>
          <p:nvPr/>
        </p:nvGrpSpPr>
        <p:grpSpPr>
          <a:xfrm rot="10800000">
            <a:off x="1933250" y="3830161"/>
            <a:ext cx="9280523" cy="2574875"/>
            <a:chOff x="1412018" y="1073893"/>
            <a:chExt cx="9280523" cy="2574875"/>
          </a:xfrm>
        </p:grpSpPr>
        <p:sp>
          <p:nvSpPr>
            <p:cNvPr id="119" name="Rectángulo 118">
              <a:extLst>
                <a:ext uri="{FF2B5EF4-FFF2-40B4-BE49-F238E27FC236}">
                  <a16:creationId xmlns:a16="http://schemas.microsoft.com/office/drawing/2014/main" id="{878415CF-9CD0-071E-879F-ED6949E415B2}"/>
                </a:ext>
              </a:extLst>
            </p:cNvPr>
            <p:cNvSpPr/>
            <p:nvPr/>
          </p:nvSpPr>
          <p:spPr>
            <a:xfrm>
              <a:off x="1412018" y="10738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5CF1796F-7A97-B2C3-19A2-22C67101B0B9}"/>
                </a:ext>
              </a:extLst>
            </p:cNvPr>
            <p:cNvSpPr/>
            <p:nvPr/>
          </p:nvSpPr>
          <p:spPr>
            <a:xfrm>
              <a:off x="2783618" y="10738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8F64C0AC-8434-FF0D-F19D-E1E9ED7692DB}"/>
                </a:ext>
              </a:extLst>
            </p:cNvPr>
            <p:cNvSpPr/>
            <p:nvPr/>
          </p:nvSpPr>
          <p:spPr>
            <a:xfrm>
              <a:off x="4193318" y="10738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2" name="Rectángulo 121">
              <a:extLst>
                <a:ext uri="{FF2B5EF4-FFF2-40B4-BE49-F238E27FC236}">
                  <a16:creationId xmlns:a16="http://schemas.microsoft.com/office/drawing/2014/main" id="{C81C121B-8E11-F9D1-B602-5A99EEAF31AF}"/>
                </a:ext>
              </a:extLst>
            </p:cNvPr>
            <p:cNvSpPr/>
            <p:nvPr/>
          </p:nvSpPr>
          <p:spPr>
            <a:xfrm>
              <a:off x="5564918" y="10738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3" name="Rectángulo 122">
              <a:extLst>
                <a:ext uri="{FF2B5EF4-FFF2-40B4-BE49-F238E27FC236}">
                  <a16:creationId xmlns:a16="http://schemas.microsoft.com/office/drawing/2014/main" id="{4CD17D80-3BD0-EF85-B764-C3C1C3D908EF}"/>
                </a:ext>
              </a:extLst>
            </p:cNvPr>
            <p:cNvSpPr/>
            <p:nvPr/>
          </p:nvSpPr>
          <p:spPr>
            <a:xfrm>
              <a:off x="6987318" y="10738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BBBF845F-E636-F9A8-9526-419E79E72C34}"/>
                </a:ext>
              </a:extLst>
            </p:cNvPr>
            <p:cNvSpPr/>
            <p:nvPr/>
          </p:nvSpPr>
          <p:spPr>
            <a:xfrm>
              <a:off x="8358918" y="10738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5" name="Rectángulo 124">
              <a:extLst>
                <a:ext uri="{FF2B5EF4-FFF2-40B4-BE49-F238E27FC236}">
                  <a16:creationId xmlns:a16="http://schemas.microsoft.com/office/drawing/2014/main" id="{29CB9939-1DFC-205B-5F18-949558D75EBF}"/>
                </a:ext>
              </a:extLst>
            </p:cNvPr>
            <p:cNvSpPr/>
            <p:nvPr/>
          </p:nvSpPr>
          <p:spPr>
            <a:xfrm>
              <a:off x="9806718" y="1073893"/>
              <a:ext cx="885823" cy="2574875"/>
            </a:xfrm>
            <a:prstGeom prst="rect">
              <a:avLst/>
            </a:prstGeom>
            <a:gradFill flip="none" rotWithShape="1">
              <a:gsLst>
                <a:gs pos="0">
                  <a:srgbClr val="E6E6E6">
                    <a:alpha val="0"/>
                  </a:srgbClr>
                </a:gs>
                <a:gs pos="100000">
                  <a:srgbClr val="E6E6E6">
                    <a:alpha val="3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84" name="Conector recto 83">
            <a:extLst>
              <a:ext uri="{FF2B5EF4-FFF2-40B4-BE49-F238E27FC236}">
                <a16:creationId xmlns:a16="http://schemas.microsoft.com/office/drawing/2014/main" id="{46B3F61C-C615-7063-4E82-3CE4DC13BE97}"/>
              </a:ext>
            </a:extLst>
          </p:cNvPr>
          <p:cNvCxnSpPr>
            <a:cxnSpLocks/>
          </p:cNvCxnSpPr>
          <p:nvPr/>
        </p:nvCxnSpPr>
        <p:spPr>
          <a:xfrm flipV="1">
            <a:off x="8276015" y="3914092"/>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85" name="Conector recto 84">
            <a:extLst>
              <a:ext uri="{FF2B5EF4-FFF2-40B4-BE49-F238E27FC236}">
                <a16:creationId xmlns:a16="http://schemas.microsoft.com/office/drawing/2014/main" id="{AF9E8176-D912-5A45-0873-0FA816FD6054}"/>
              </a:ext>
            </a:extLst>
          </p:cNvPr>
          <p:cNvCxnSpPr>
            <a:cxnSpLocks/>
          </p:cNvCxnSpPr>
          <p:nvPr/>
        </p:nvCxnSpPr>
        <p:spPr>
          <a:xfrm flipV="1">
            <a:off x="7678497" y="3576753"/>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80" name="Conector recto 79">
            <a:extLst>
              <a:ext uri="{FF2B5EF4-FFF2-40B4-BE49-F238E27FC236}">
                <a16:creationId xmlns:a16="http://schemas.microsoft.com/office/drawing/2014/main" id="{80D4BBF9-32B0-E09B-73C1-364D447ECA73}"/>
              </a:ext>
            </a:extLst>
          </p:cNvPr>
          <p:cNvCxnSpPr>
            <a:cxnSpLocks/>
          </p:cNvCxnSpPr>
          <p:nvPr/>
        </p:nvCxnSpPr>
        <p:spPr>
          <a:xfrm flipV="1">
            <a:off x="6027792" y="3896247"/>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id="{77BC9C2E-0645-2D72-A996-46B1C8AB0C93}"/>
              </a:ext>
            </a:extLst>
          </p:cNvPr>
          <p:cNvCxnSpPr>
            <a:cxnSpLocks/>
          </p:cNvCxnSpPr>
          <p:nvPr/>
        </p:nvCxnSpPr>
        <p:spPr>
          <a:xfrm flipH="1" flipV="1">
            <a:off x="7154715" y="3927623"/>
            <a:ext cx="3820" cy="282007"/>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id="{95320E89-0F11-6F83-C1EA-B8634446A5C7}"/>
              </a:ext>
            </a:extLst>
          </p:cNvPr>
          <p:cNvCxnSpPr>
            <a:cxnSpLocks/>
          </p:cNvCxnSpPr>
          <p:nvPr/>
        </p:nvCxnSpPr>
        <p:spPr>
          <a:xfrm flipV="1">
            <a:off x="5455129" y="3629222"/>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83" name="Conector recto 82">
            <a:extLst>
              <a:ext uri="{FF2B5EF4-FFF2-40B4-BE49-F238E27FC236}">
                <a16:creationId xmlns:a16="http://schemas.microsoft.com/office/drawing/2014/main" id="{184100AC-32EB-D352-C9DA-3C0F3EB99A9B}"/>
              </a:ext>
            </a:extLst>
          </p:cNvPr>
          <p:cNvCxnSpPr>
            <a:cxnSpLocks/>
          </p:cNvCxnSpPr>
          <p:nvPr/>
        </p:nvCxnSpPr>
        <p:spPr>
          <a:xfrm flipV="1">
            <a:off x="6574846" y="3576753"/>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76" name="Conector recto 75">
            <a:extLst>
              <a:ext uri="{FF2B5EF4-FFF2-40B4-BE49-F238E27FC236}">
                <a16:creationId xmlns:a16="http://schemas.microsoft.com/office/drawing/2014/main" id="{A65AA85E-10C6-5F63-1230-938EDC2EA74F}"/>
              </a:ext>
            </a:extLst>
          </p:cNvPr>
          <p:cNvCxnSpPr>
            <a:cxnSpLocks/>
          </p:cNvCxnSpPr>
          <p:nvPr/>
        </p:nvCxnSpPr>
        <p:spPr>
          <a:xfrm flipV="1">
            <a:off x="3870975" y="3871606"/>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4E182091-F2E6-1D85-2C8B-63710B4B5421}"/>
              </a:ext>
            </a:extLst>
          </p:cNvPr>
          <p:cNvCxnSpPr>
            <a:cxnSpLocks/>
          </p:cNvCxnSpPr>
          <p:nvPr/>
        </p:nvCxnSpPr>
        <p:spPr>
          <a:xfrm flipV="1">
            <a:off x="4924015" y="3886901"/>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9B695136-617E-7C76-EFDF-29A3AB180685}"/>
              </a:ext>
            </a:extLst>
          </p:cNvPr>
          <p:cNvCxnSpPr>
            <a:cxnSpLocks/>
          </p:cNvCxnSpPr>
          <p:nvPr/>
        </p:nvCxnSpPr>
        <p:spPr>
          <a:xfrm flipV="1">
            <a:off x="3296364" y="3603999"/>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id="{C777A98B-5CE7-D7E9-51FE-B50BD2DBFC0B}"/>
              </a:ext>
            </a:extLst>
          </p:cNvPr>
          <p:cNvCxnSpPr>
            <a:cxnSpLocks/>
          </p:cNvCxnSpPr>
          <p:nvPr/>
        </p:nvCxnSpPr>
        <p:spPr>
          <a:xfrm flipV="1">
            <a:off x="4365041" y="3597185"/>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Conector recto 72">
            <a:extLst>
              <a:ext uri="{FF2B5EF4-FFF2-40B4-BE49-F238E27FC236}">
                <a16:creationId xmlns:a16="http://schemas.microsoft.com/office/drawing/2014/main" id="{64F06506-8D9F-2467-E6BF-29DA72A70678}"/>
              </a:ext>
            </a:extLst>
          </p:cNvPr>
          <p:cNvCxnSpPr>
            <a:cxnSpLocks/>
          </p:cNvCxnSpPr>
          <p:nvPr/>
        </p:nvCxnSpPr>
        <p:spPr>
          <a:xfrm flipV="1">
            <a:off x="1540957" y="3882422"/>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id="{2BABB259-BC36-5285-3B5C-A477D2FA9092}"/>
              </a:ext>
            </a:extLst>
          </p:cNvPr>
          <p:cNvCxnSpPr>
            <a:cxnSpLocks/>
          </p:cNvCxnSpPr>
          <p:nvPr/>
        </p:nvCxnSpPr>
        <p:spPr>
          <a:xfrm flipV="1">
            <a:off x="2769321" y="3879857"/>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8CCE7F3C-28B4-8E66-590C-722D5B82083B}"/>
              </a:ext>
            </a:extLst>
          </p:cNvPr>
          <p:cNvCxnSpPr>
            <a:cxnSpLocks/>
          </p:cNvCxnSpPr>
          <p:nvPr/>
        </p:nvCxnSpPr>
        <p:spPr>
          <a:xfrm flipV="1">
            <a:off x="1062898" y="3518359"/>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id="{E2DD1265-A85B-3A12-492A-F9198EA0AC93}"/>
              </a:ext>
            </a:extLst>
          </p:cNvPr>
          <p:cNvCxnSpPr>
            <a:cxnSpLocks/>
          </p:cNvCxnSpPr>
          <p:nvPr/>
        </p:nvCxnSpPr>
        <p:spPr>
          <a:xfrm flipV="1">
            <a:off x="2166710" y="3560915"/>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sp>
        <p:nvSpPr>
          <p:cNvPr id="41" name="Rectángulo 40">
            <a:extLst>
              <a:ext uri="{FF2B5EF4-FFF2-40B4-BE49-F238E27FC236}">
                <a16:creationId xmlns:a16="http://schemas.microsoft.com/office/drawing/2014/main" id="{4464A8A6-F2A9-719E-E6DE-422CBE1F1C1D}"/>
              </a:ext>
            </a:extLst>
          </p:cNvPr>
          <p:cNvSpPr/>
          <p:nvPr/>
        </p:nvSpPr>
        <p:spPr>
          <a:xfrm>
            <a:off x="0" y="0"/>
            <a:ext cx="527848"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6</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Light" panose="020B0306030504020204" pitchFamily="34" charset="0"/>
                <a:cs typeface="Open Sans Light" panose="020B0306030504020204" pitchFamily="34" charset="0"/>
              </a:rPr>
              <a:t>1.8</a:t>
            </a:r>
            <a:endParaRPr lang="es-ES" sz="16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53161" y="4869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CuadroTexto 73">
            <a:extLst>
              <a:ext uri="{FF2B5EF4-FFF2-40B4-BE49-F238E27FC236}">
                <a16:creationId xmlns:a16="http://schemas.microsoft.com/office/drawing/2014/main" id="{6ACE1070-7907-5453-3137-2018AA118A6B}"/>
              </a:ext>
            </a:extLst>
          </p:cNvPr>
          <p:cNvSpPr txBox="1"/>
          <p:nvPr/>
        </p:nvSpPr>
        <p:spPr>
          <a:xfrm>
            <a:off x="1101090" y="238298"/>
            <a:ext cx="5845970" cy="646331"/>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Principales hitos en la puesta en marcha de la política pública de reto demográfico</a:t>
            </a:r>
            <a:endParaRPr lang="es-ES" sz="1200" dirty="0">
              <a:solidFill>
                <a:srgbClr val="24475B"/>
              </a:solidFill>
              <a:highlight>
                <a:srgbClr val="FFFF00"/>
              </a:highlight>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4" name="Grupo 3">
            <a:extLst>
              <a:ext uri="{FF2B5EF4-FFF2-40B4-BE49-F238E27FC236}">
                <a16:creationId xmlns:a16="http://schemas.microsoft.com/office/drawing/2014/main" id="{A7C7F338-DEAB-0C73-A541-3A8328780816}"/>
              </a:ext>
            </a:extLst>
          </p:cNvPr>
          <p:cNvGrpSpPr/>
          <p:nvPr/>
        </p:nvGrpSpPr>
        <p:grpSpPr>
          <a:xfrm>
            <a:off x="615221" y="3713925"/>
            <a:ext cx="11237940" cy="331464"/>
            <a:chOff x="1328733" y="3365504"/>
            <a:chExt cx="10192070" cy="331464"/>
          </a:xfrm>
        </p:grpSpPr>
        <p:sp>
          <p:nvSpPr>
            <p:cNvPr id="2" name="Rectángulo 1">
              <a:extLst>
                <a:ext uri="{FF2B5EF4-FFF2-40B4-BE49-F238E27FC236}">
                  <a16:creationId xmlns:a16="http://schemas.microsoft.com/office/drawing/2014/main" id="{C1C03A69-0E24-9335-458B-011757FA1500}"/>
                </a:ext>
              </a:extLst>
            </p:cNvPr>
            <p:cNvSpPr/>
            <p:nvPr/>
          </p:nvSpPr>
          <p:spPr>
            <a:xfrm flipV="1">
              <a:off x="1328733" y="3468371"/>
              <a:ext cx="10039356" cy="125731"/>
            </a:xfrm>
            <a:prstGeom prst="rect">
              <a:avLst/>
            </a:prstGeom>
            <a:gradFill flip="none" rotWithShape="1">
              <a:gsLst>
                <a:gs pos="0">
                  <a:srgbClr val="1AAB91"/>
                </a:gs>
                <a:gs pos="70000">
                  <a:srgbClr val="23C885"/>
                </a:gs>
                <a:gs pos="100000">
                  <a:srgbClr val="22CB8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riángulo isósceles 2">
              <a:extLst>
                <a:ext uri="{FF2B5EF4-FFF2-40B4-BE49-F238E27FC236}">
                  <a16:creationId xmlns:a16="http://schemas.microsoft.com/office/drawing/2014/main" id="{F01C0FC5-F638-7724-2203-95F2233616AA}"/>
                </a:ext>
              </a:extLst>
            </p:cNvPr>
            <p:cNvSpPr/>
            <p:nvPr/>
          </p:nvSpPr>
          <p:spPr>
            <a:xfrm rot="5400000">
              <a:off x="11195360" y="3371525"/>
              <a:ext cx="331464" cy="319422"/>
            </a:xfrm>
            <a:prstGeom prst="triangle">
              <a:avLst/>
            </a:prstGeom>
            <a:solidFill>
              <a:srgbClr val="22CB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44" name="CuadroTexto 43">
            <a:extLst>
              <a:ext uri="{FF2B5EF4-FFF2-40B4-BE49-F238E27FC236}">
                <a16:creationId xmlns:a16="http://schemas.microsoft.com/office/drawing/2014/main" id="{B26DAF30-8654-F6EA-5135-52DAE6625854}"/>
              </a:ext>
            </a:extLst>
          </p:cNvPr>
          <p:cNvSpPr txBox="1"/>
          <p:nvPr/>
        </p:nvSpPr>
        <p:spPr>
          <a:xfrm>
            <a:off x="355537" y="3281637"/>
            <a:ext cx="1414723" cy="261610"/>
          </a:xfrm>
          <a:prstGeom prst="rect">
            <a:avLst/>
          </a:prstGeom>
          <a:noFill/>
        </p:spPr>
        <p:txBody>
          <a:bodyPr wrap="square">
            <a:spAutoFit/>
          </a:bodyPr>
          <a:lstStyle/>
          <a:p>
            <a:pPr algn="ctr"/>
            <a:r>
              <a:rPr lang="es-ES" sz="1100" b="1" dirty="0">
                <a:solidFill>
                  <a:srgbClr val="262C41"/>
                </a:solidFill>
                <a:effectLst/>
              </a:rPr>
              <a:t>Enero 2017</a:t>
            </a:r>
            <a:endParaRPr lang="es-ES" sz="1100" b="1" dirty="0"/>
          </a:p>
        </p:txBody>
      </p:sp>
      <p:sp>
        <p:nvSpPr>
          <p:cNvPr id="45" name="CuadroTexto 44">
            <a:extLst>
              <a:ext uri="{FF2B5EF4-FFF2-40B4-BE49-F238E27FC236}">
                <a16:creationId xmlns:a16="http://schemas.microsoft.com/office/drawing/2014/main" id="{D78A98A6-1B66-B990-FBF2-48FDE79BF2F2}"/>
              </a:ext>
            </a:extLst>
          </p:cNvPr>
          <p:cNvSpPr txBox="1"/>
          <p:nvPr/>
        </p:nvSpPr>
        <p:spPr>
          <a:xfrm>
            <a:off x="836294" y="4204848"/>
            <a:ext cx="1414723" cy="261610"/>
          </a:xfrm>
          <a:prstGeom prst="rect">
            <a:avLst/>
          </a:prstGeom>
          <a:noFill/>
        </p:spPr>
        <p:txBody>
          <a:bodyPr wrap="square">
            <a:spAutoFit/>
          </a:bodyPr>
          <a:lstStyle/>
          <a:p>
            <a:pPr algn="ctr"/>
            <a:r>
              <a:rPr lang="es-ES" sz="1100" b="1" dirty="0">
                <a:solidFill>
                  <a:srgbClr val="262C41"/>
                </a:solidFill>
                <a:effectLst/>
              </a:rPr>
              <a:t>Marzo 2019</a:t>
            </a:r>
          </a:p>
        </p:txBody>
      </p:sp>
      <p:sp>
        <p:nvSpPr>
          <p:cNvPr id="7" name="Elipse 6">
            <a:extLst>
              <a:ext uri="{FF2B5EF4-FFF2-40B4-BE49-F238E27FC236}">
                <a16:creationId xmlns:a16="http://schemas.microsoft.com/office/drawing/2014/main" id="{D1F6FD6B-B235-36F2-C447-2E466056C806}"/>
              </a:ext>
            </a:extLst>
          </p:cNvPr>
          <p:cNvSpPr/>
          <p:nvPr/>
        </p:nvSpPr>
        <p:spPr>
          <a:xfrm>
            <a:off x="974165" y="3782478"/>
            <a:ext cx="180000" cy="180000"/>
          </a:xfrm>
          <a:prstGeom prst="ellipse">
            <a:avLst/>
          </a:prstGeom>
          <a:solidFill>
            <a:srgbClr val="00A6D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Elipse 45">
            <a:extLst>
              <a:ext uri="{FF2B5EF4-FFF2-40B4-BE49-F238E27FC236}">
                <a16:creationId xmlns:a16="http://schemas.microsoft.com/office/drawing/2014/main" id="{6CE05069-284A-1CB6-478B-E31296C4D2DE}"/>
              </a:ext>
            </a:extLst>
          </p:cNvPr>
          <p:cNvSpPr/>
          <p:nvPr/>
        </p:nvSpPr>
        <p:spPr>
          <a:xfrm>
            <a:off x="1461641" y="3785362"/>
            <a:ext cx="180000" cy="180000"/>
          </a:xfrm>
          <a:prstGeom prst="ellipse">
            <a:avLst/>
          </a:prstGeom>
          <a:solidFill>
            <a:srgbClr val="00A6D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Elipse 46">
            <a:extLst>
              <a:ext uri="{FF2B5EF4-FFF2-40B4-BE49-F238E27FC236}">
                <a16:creationId xmlns:a16="http://schemas.microsoft.com/office/drawing/2014/main" id="{7FA9C631-2E38-C2A8-FEFD-6D341487F495}"/>
              </a:ext>
            </a:extLst>
          </p:cNvPr>
          <p:cNvSpPr/>
          <p:nvPr/>
        </p:nvSpPr>
        <p:spPr>
          <a:xfrm>
            <a:off x="2066384" y="3797317"/>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Elipse 49">
            <a:extLst>
              <a:ext uri="{FF2B5EF4-FFF2-40B4-BE49-F238E27FC236}">
                <a16:creationId xmlns:a16="http://schemas.microsoft.com/office/drawing/2014/main" id="{D99FF749-534E-0979-7202-3B7E9A32C5F6}"/>
              </a:ext>
            </a:extLst>
          </p:cNvPr>
          <p:cNvSpPr/>
          <p:nvPr/>
        </p:nvSpPr>
        <p:spPr>
          <a:xfrm>
            <a:off x="2661126" y="3789857"/>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Elipse 50">
            <a:extLst>
              <a:ext uri="{FF2B5EF4-FFF2-40B4-BE49-F238E27FC236}">
                <a16:creationId xmlns:a16="http://schemas.microsoft.com/office/drawing/2014/main" id="{8CB99E76-F4E6-1019-6D4C-E2F7A287C565}"/>
              </a:ext>
            </a:extLst>
          </p:cNvPr>
          <p:cNvSpPr/>
          <p:nvPr/>
        </p:nvSpPr>
        <p:spPr>
          <a:xfrm>
            <a:off x="3206364" y="3789857"/>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Elipse 51">
            <a:extLst>
              <a:ext uri="{FF2B5EF4-FFF2-40B4-BE49-F238E27FC236}">
                <a16:creationId xmlns:a16="http://schemas.microsoft.com/office/drawing/2014/main" id="{725DD620-84E1-247F-B9DD-2D8BB81FF63E}"/>
              </a:ext>
            </a:extLst>
          </p:cNvPr>
          <p:cNvSpPr/>
          <p:nvPr/>
        </p:nvSpPr>
        <p:spPr>
          <a:xfrm>
            <a:off x="3779353" y="3796901"/>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Elipse 52">
            <a:extLst>
              <a:ext uri="{FF2B5EF4-FFF2-40B4-BE49-F238E27FC236}">
                <a16:creationId xmlns:a16="http://schemas.microsoft.com/office/drawing/2014/main" id="{ED982AF9-D3CA-791F-1231-FBB3AEC55DA5}"/>
              </a:ext>
            </a:extLst>
          </p:cNvPr>
          <p:cNvSpPr/>
          <p:nvPr/>
        </p:nvSpPr>
        <p:spPr>
          <a:xfrm>
            <a:off x="4274648" y="3789857"/>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Elipse 53">
            <a:extLst>
              <a:ext uri="{FF2B5EF4-FFF2-40B4-BE49-F238E27FC236}">
                <a16:creationId xmlns:a16="http://schemas.microsoft.com/office/drawing/2014/main" id="{74CCA0F9-63E9-8A49-5039-6E03ED44F558}"/>
              </a:ext>
            </a:extLst>
          </p:cNvPr>
          <p:cNvSpPr/>
          <p:nvPr/>
        </p:nvSpPr>
        <p:spPr>
          <a:xfrm>
            <a:off x="4836970" y="3789857"/>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Elipse 54">
            <a:extLst>
              <a:ext uri="{FF2B5EF4-FFF2-40B4-BE49-F238E27FC236}">
                <a16:creationId xmlns:a16="http://schemas.microsoft.com/office/drawing/2014/main" id="{E2C93B2A-552D-11DE-6A2F-68543E33326A}"/>
              </a:ext>
            </a:extLst>
          </p:cNvPr>
          <p:cNvSpPr/>
          <p:nvPr/>
        </p:nvSpPr>
        <p:spPr>
          <a:xfrm>
            <a:off x="5365129" y="3809536"/>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Elipse 55">
            <a:extLst>
              <a:ext uri="{FF2B5EF4-FFF2-40B4-BE49-F238E27FC236}">
                <a16:creationId xmlns:a16="http://schemas.microsoft.com/office/drawing/2014/main" id="{266E3C3C-C5E1-A878-9F11-2F7EC1021100}"/>
              </a:ext>
            </a:extLst>
          </p:cNvPr>
          <p:cNvSpPr/>
          <p:nvPr/>
        </p:nvSpPr>
        <p:spPr>
          <a:xfrm>
            <a:off x="5944857" y="3798505"/>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Elipse 56">
            <a:extLst>
              <a:ext uri="{FF2B5EF4-FFF2-40B4-BE49-F238E27FC236}">
                <a16:creationId xmlns:a16="http://schemas.microsoft.com/office/drawing/2014/main" id="{0A199E8D-BE5D-2BED-1C9F-6CE33C11437C}"/>
              </a:ext>
            </a:extLst>
          </p:cNvPr>
          <p:cNvSpPr/>
          <p:nvPr/>
        </p:nvSpPr>
        <p:spPr>
          <a:xfrm>
            <a:off x="6490676" y="3795918"/>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Elipse 57">
            <a:extLst>
              <a:ext uri="{FF2B5EF4-FFF2-40B4-BE49-F238E27FC236}">
                <a16:creationId xmlns:a16="http://schemas.microsoft.com/office/drawing/2014/main" id="{C23B76D6-FE33-67FA-29CE-51E9BA1C2A67}"/>
              </a:ext>
            </a:extLst>
          </p:cNvPr>
          <p:cNvSpPr/>
          <p:nvPr/>
        </p:nvSpPr>
        <p:spPr>
          <a:xfrm>
            <a:off x="7068929" y="3809536"/>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Elipse 58">
            <a:extLst>
              <a:ext uri="{FF2B5EF4-FFF2-40B4-BE49-F238E27FC236}">
                <a16:creationId xmlns:a16="http://schemas.microsoft.com/office/drawing/2014/main" id="{DB78CA73-58E5-2F15-CF50-B022F7FDC0AA}"/>
              </a:ext>
            </a:extLst>
          </p:cNvPr>
          <p:cNvSpPr/>
          <p:nvPr/>
        </p:nvSpPr>
        <p:spPr>
          <a:xfrm>
            <a:off x="7588497" y="3789857"/>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Elipse 60">
            <a:extLst>
              <a:ext uri="{FF2B5EF4-FFF2-40B4-BE49-F238E27FC236}">
                <a16:creationId xmlns:a16="http://schemas.microsoft.com/office/drawing/2014/main" id="{95D34847-8C64-F929-D058-4D350326A0E8}"/>
              </a:ext>
            </a:extLst>
          </p:cNvPr>
          <p:cNvSpPr/>
          <p:nvPr/>
        </p:nvSpPr>
        <p:spPr>
          <a:xfrm>
            <a:off x="8195618" y="3816350"/>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CuadroTexto 66">
            <a:extLst>
              <a:ext uri="{FF2B5EF4-FFF2-40B4-BE49-F238E27FC236}">
                <a16:creationId xmlns:a16="http://schemas.microsoft.com/office/drawing/2014/main" id="{7DB60CE0-CEF8-2CE9-7308-3A22E56D82AA}"/>
              </a:ext>
            </a:extLst>
          </p:cNvPr>
          <p:cNvSpPr txBox="1"/>
          <p:nvPr/>
        </p:nvSpPr>
        <p:spPr>
          <a:xfrm>
            <a:off x="2040979" y="4196854"/>
            <a:ext cx="1414723" cy="261610"/>
          </a:xfrm>
          <a:prstGeom prst="rect">
            <a:avLst/>
          </a:prstGeom>
          <a:noFill/>
        </p:spPr>
        <p:txBody>
          <a:bodyPr wrap="square">
            <a:spAutoFit/>
          </a:bodyPr>
          <a:lstStyle/>
          <a:p>
            <a:pPr algn="ctr"/>
            <a:r>
              <a:rPr lang="es-ES" sz="1100" b="1" dirty="0">
                <a:solidFill>
                  <a:srgbClr val="262C41"/>
                </a:solidFill>
                <a:effectLst/>
              </a:rPr>
              <a:t>Febrero 2020</a:t>
            </a:r>
          </a:p>
        </p:txBody>
      </p:sp>
      <p:sp>
        <p:nvSpPr>
          <p:cNvPr id="87" name="CuadroTexto 86">
            <a:extLst>
              <a:ext uri="{FF2B5EF4-FFF2-40B4-BE49-F238E27FC236}">
                <a16:creationId xmlns:a16="http://schemas.microsoft.com/office/drawing/2014/main" id="{C4A6D791-7603-408D-0B3F-84681A363FD2}"/>
              </a:ext>
            </a:extLst>
          </p:cNvPr>
          <p:cNvSpPr txBox="1"/>
          <p:nvPr/>
        </p:nvSpPr>
        <p:spPr>
          <a:xfrm>
            <a:off x="2547987" y="3246465"/>
            <a:ext cx="1414723" cy="261610"/>
          </a:xfrm>
          <a:prstGeom prst="rect">
            <a:avLst/>
          </a:prstGeom>
          <a:noFill/>
        </p:spPr>
        <p:txBody>
          <a:bodyPr wrap="square">
            <a:spAutoFit/>
          </a:bodyPr>
          <a:lstStyle/>
          <a:p>
            <a:pPr algn="ctr"/>
            <a:r>
              <a:rPr lang="es-ES" sz="1100" b="1" dirty="0">
                <a:solidFill>
                  <a:srgbClr val="262C41"/>
                </a:solidFill>
                <a:effectLst/>
              </a:rPr>
              <a:t>Julio 2020</a:t>
            </a:r>
            <a:endParaRPr lang="es-ES" sz="1100" b="1" dirty="0"/>
          </a:p>
        </p:txBody>
      </p:sp>
      <p:sp>
        <p:nvSpPr>
          <p:cNvPr id="88" name="CuadroTexto 87">
            <a:extLst>
              <a:ext uri="{FF2B5EF4-FFF2-40B4-BE49-F238E27FC236}">
                <a16:creationId xmlns:a16="http://schemas.microsoft.com/office/drawing/2014/main" id="{20BFDDD8-8953-5E35-DF62-07949B47EB42}"/>
              </a:ext>
            </a:extLst>
          </p:cNvPr>
          <p:cNvSpPr txBox="1"/>
          <p:nvPr/>
        </p:nvSpPr>
        <p:spPr>
          <a:xfrm>
            <a:off x="3186531" y="4198106"/>
            <a:ext cx="1414723" cy="261610"/>
          </a:xfrm>
          <a:prstGeom prst="rect">
            <a:avLst/>
          </a:prstGeom>
          <a:noFill/>
        </p:spPr>
        <p:txBody>
          <a:bodyPr wrap="square">
            <a:spAutoFit/>
          </a:bodyPr>
          <a:lstStyle/>
          <a:p>
            <a:pPr algn="ctr"/>
            <a:r>
              <a:rPr lang="es-ES" sz="1100" b="1" dirty="0">
                <a:solidFill>
                  <a:srgbClr val="262C41"/>
                </a:solidFill>
                <a:effectLst/>
              </a:rPr>
              <a:t>Octubre 2020</a:t>
            </a:r>
          </a:p>
        </p:txBody>
      </p:sp>
      <p:sp>
        <p:nvSpPr>
          <p:cNvPr id="89" name="CuadroTexto 88">
            <a:extLst>
              <a:ext uri="{FF2B5EF4-FFF2-40B4-BE49-F238E27FC236}">
                <a16:creationId xmlns:a16="http://schemas.microsoft.com/office/drawing/2014/main" id="{596F90CB-B45D-9BA9-232E-FBB13740D5E8}"/>
              </a:ext>
            </a:extLst>
          </p:cNvPr>
          <p:cNvSpPr txBox="1"/>
          <p:nvPr/>
        </p:nvSpPr>
        <p:spPr>
          <a:xfrm>
            <a:off x="4242617" y="4203557"/>
            <a:ext cx="1414723" cy="261610"/>
          </a:xfrm>
          <a:prstGeom prst="rect">
            <a:avLst/>
          </a:prstGeom>
          <a:noFill/>
        </p:spPr>
        <p:txBody>
          <a:bodyPr wrap="square">
            <a:spAutoFit/>
          </a:bodyPr>
          <a:lstStyle/>
          <a:p>
            <a:pPr algn="ctr"/>
            <a:r>
              <a:rPr lang="es-ES" sz="1100" b="1" dirty="0">
                <a:solidFill>
                  <a:srgbClr val="262C41"/>
                </a:solidFill>
                <a:effectLst/>
              </a:rPr>
              <a:t>Abril 2021</a:t>
            </a:r>
          </a:p>
        </p:txBody>
      </p:sp>
      <p:sp>
        <p:nvSpPr>
          <p:cNvPr id="90" name="CuadroTexto 89">
            <a:extLst>
              <a:ext uri="{FF2B5EF4-FFF2-40B4-BE49-F238E27FC236}">
                <a16:creationId xmlns:a16="http://schemas.microsoft.com/office/drawing/2014/main" id="{EE4EE24F-46AA-D70B-BDAE-A08963BDAF5D}"/>
              </a:ext>
            </a:extLst>
          </p:cNvPr>
          <p:cNvSpPr txBox="1"/>
          <p:nvPr/>
        </p:nvSpPr>
        <p:spPr>
          <a:xfrm>
            <a:off x="3658552" y="3242916"/>
            <a:ext cx="1414723" cy="261610"/>
          </a:xfrm>
          <a:prstGeom prst="rect">
            <a:avLst/>
          </a:prstGeom>
          <a:noFill/>
        </p:spPr>
        <p:txBody>
          <a:bodyPr wrap="square">
            <a:spAutoFit/>
          </a:bodyPr>
          <a:lstStyle/>
          <a:p>
            <a:pPr algn="ctr"/>
            <a:r>
              <a:rPr lang="es-ES" sz="1100" b="1" dirty="0">
                <a:solidFill>
                  <a:srgbClr val="262C41"/>
                </a:solidFill>
                <a:effectLst/>
              </a:rPr>
              <a:t>Marzo 2021</a:t>
            </a:r>
            <a:endParaRPr lang="es-ES" sz="1100" b="1" dirty="0"/>
          </a:p>
        </p:txBody>
      </p:sp>
      <p:sp>
        <p:nvSpPr>
          <p:cNvPr id="91" name="CuadroTexto 90">
            <a:extLst>
              <a:ext uri="{FF2B5EF4-FFF2-40B4-BE49-F238E27FC236}">
                <a16:creationId xmlns:a16="http://schemas.microsoft.com/office/drawing/2014/main" id="{66E1ACD1-32EB-8C28-230F-6F8B499A3FC5}"/>
              </a:ext>
            </a:extLst>
          </p:cNvPr>
          <p:cNvSpPr txBox="1"/>
          <p:nvPr/>
        </p:nvSpPr>
        <p:spPr>
          <a:xfrm>
            <a:off x="4745852" y="3250644"/>
            <a:ext cx="1414723" cy="261610"/>
          </a:xfrm>
          <a:prstGeom prst="rect">
            <a:avLst/>
          </a:prstGeom>
          <a:noFill/>
        </p:spPr>
        <p:txBody>
          <a:bodyPr wrap="square">
            <a:spAutoFit/>
          </a:bodyPr>
          <a:lstStyle/>
          <a:p>
            <a:pPr algn="ctr"/>
            <a:r>
              <a:rPr lang="es-ES" sz="1100" b="1" dirty="0">
                <a:solidFill>
                  <a:srgbClr val="262C41"/>
                </a:solidFill>
                <a:effectLst/>
              </a:rPr>
              <a:t>Junio 2021</a:t>
            </a:r>
            <a:endParaRPr lang="es-ES" sz="1100" b="1" dirty="0"/>
          </a:p>
        </p:txBody>
      </p:sp>
      <p:sp>
        <p:nvSpPr>
          <p:cNvPr id="92" name="CuadroTexto 91">
            <a:extLst>
              <a:ext uri="{FF2B5EF4-FFF2-40B4-BE49-F238E27FC236}">
                <a16:creationId xmlns:a16="http://schemas.microsoft.com/office/drawing/2014/main" id="{472219FD-A397-0536-1576-83B31F75461B}"/>
              </a:ext>
            </a:extLst>
          </p:cNvPr>
          <p:cNvSpPr txBox="1"/>
          <p:nvPr/>
        </p:nvSpPr>
        <p:spPr>
          <a:xfrm>
            <a:off x="5320794" y="4217991"/>
            <a:ext cx="1414723" cy="261610"/>
          </a:xfrm>
          <a:prstGeom prst="rect">
            <a:avLst/>
          </a:prstGeom>
          <a:noFill/>
        </p:spPr>
        <p:txBody>
          <a:bodyPr wrap="square">
            <a:spAutoFit/>
          </a:bodyPr>
          <a:lstStyle/>
          <a:p>
            <a:pPr algn="ctr"/>
            <a:r>
              <a:rPr lang="es-ES" sz="1100" b="1" dirty="0">
                <a:solidFill>
                  <a:srgbClr val="262C41"/>
                </a:solidFill>
              </a:rPr>
              <a:t>Julio 2021</a:t>
            </a:r>
            <a:endParaRPr lang="es-ES" sz="1100" b="1" dirty="0">
              <a:solidFill>
                <a:srgbClr val="262C41"/>
              </a:solidFill>
              <a:effectLst/>
            </a:endParaRPr>
          </a:p>
        </p:txBody>
      </p:sp>
      <p:sp>
        <p:nvSpPr>
          <p:cNvPr id="93" name="CuadroTexto 92">
            <a:extLst>
              <a:ext uri="{FF2B5EF4-FFF2-40B4-BE49-F238E27FC236}">
                <a16:creationId xmlns:a16="http://schemas.microsoft.com/office/drawing/2014/main" id="{13C4B079-3094-8330-8B79-39500DFFC0B4}"/>
              </a:ext>
            </a:extLst>
          </p:cNvPr>
          <p:cNvSpPr txBox="1"/>
          <p:nvPr/>
        </p:nvSpPr>
        <p:spPr>
          <a:xfrm>
            <a:off x="6460699" y="4229022"/>
            <a:ext cx="1414723" cy="261610"/>
          </a:xfrm>
          <a:prstGeom prst="rect">
            <a:avLst/>
          </a:prstGeom>
          <a:noFill/>
        </p:spPr>
        <p:txBody>
          <a:bodyPr wrap="square">
            <a:spAutoFit/>
          </a:bodyPr>
          <a:lstStyle/>
          <a:p>
            <a:pPr algn="ctr"/>
            <a:r>
              <a:rPr lang="es-ES" sz="1100" b="1" dirty="0">
                <a:solidFill>
                  <a:srgbClr val="262C41"/>
                </a:solidFill>
                <a:effectLst/>
              </a:rPr>
              <a:t>Diciembre 2021</a:t>
            </a:r>
          </a:p>
        </p:txBody>
      </p:sp>
      <p:sp>
        <p:nvSpPr>
          <p:cNvPr id="94" name="CuadroTexto 93">
            <a:extLst>
              <a:ext uri="{FF2B5EF4-FFF2-40B4-BE49-F238E27FC236}">
                <a16:creationId xmlns:a16="http://schemas.microsoft.com/office/drawing/2014/main" id="{A23F64EB-0B8C-5EC0-F399-860157DD88C5}"/>
              </a:ext>
            </a:extLst>
          </p:cNvPr>
          <p:cNvSpPr txBox="1"/>
          <p:nvPr/>
        </p:nvSpPr>
        <p:spPr>
          <a:xfrm>
            <a:off x="5877347" y="3255854"/>
            <a:ext cx="1414723" cy="261610"/>
          </a:xfrm>
          <a:prstGeom prst="rect">
            <a:avLst/>
          </a:prstGeom>
          <a:noFill/>
        </p:spPr>
        <p:txBody>
          <a:bodyPr wrap="square">
            <a:spAutoFit/>
          </a:bodyPr>
          <a:lstStyle/>
          <a:p>
            <a:pPr algn="ctr"/>
            <a:r>
              <a:rPr lang="es-ES" sz="1100" b="1" dirty="0">
                <a:solidFill>
                  <a:srgbClr val="262C41"/>
                </a:solidFill>
                <a:effectLst/>
              </a:rPr>
              <a:t>Noviembre 2021</a:t>
            </a:r>
            <a:endParaRPr lang="es-ES" sz="1100" b="1" dirty="0"/>
          </a:p>
        </p:txBody>
      </p:sp>
      <p:sp>
        <p:nvSpPr>
          <p:cNvPr id="99" name="CuadroTexto 98">
            <a:extLst>
              <a:ext uri="{FF2B5EF4-FFF2-40B4-BE49-F238E27FC236}">
                <a16:creationId xmlns:a16="http://schemas.microsoft.com/office/drawing/2014/main" id="{9B904D43-5D95-BB1F-7855-DE239FB5F2FF}"/>
              </a:ext>
            </a:extLst>
          </p:cNvPr>
          <p:cNvSpPr txBox="1"/>
          <p:nvPr/>
        </p:nvSpPr>
        <p:spPr>
          <a:xfrm>
            <a:off x="7590879" y="4235836"/>
            <a:ext cx="1414723" cy="261610"/>
          </a:xfrm>
          <a:prstGeom prst="rect">
            <a:avLst/>
          </a:prstGeom>
          <a:noFill/>
        </p:spPr>
        <p:txBody>
          <a:bodyPr wrap="square">
            <a:spAutoFit/>
          </a:bodyPr>
          <a:lstStyle/>
          <a:p>
            <a:pPr algn="ctr"/>
            <a:r>
              <a:rPr lang="es-ES" sz="1100" b="1" dirty="0">
                <a:solidFill>
                  <a:srgbClr val="262C41"/>
                </a:solidFill>
                <a:effectLst/>
              </a:rPr>
              <a:t>Junio 2022</a:t>
            </a:r>
          </a:p>
        </p:txBody>
      </p:sp>
      <p:sp>
        <p:nvSpPr>
          <p:cNvPr id="100" name="CuadroTexto 99">
            <a:extLst>
              <a:ext uri="{FF2B5EF4-FFF2-40B4-BE49-F238E27FC236}">
                <a16:creationId xmlns:a16="http://schemas.microsoft.com/office/drawing/2014/main" id="{1B5F7F5F-94DD-2AAD-B53C-3645A217D003}"/>
              </a:ext>
            </a:extLst>
          </p:cNvPr>
          <p:cNvSpPr txBox="1"/>
          <p:nvPr/>
        </p:nvSpPr>
        <p:spPr>
          <a:xfrm>
            <a:off x="6982793" y="3268569"/>
            <a:ext cx="1414723" cy="261610"/>
          </a:xfrm>
          <a:prstGeom prst="rect">
            <a:avLst/>
          </a:prstGeom>
          <a:noFill/>
        </p:spPr>
        <p:txBody>
          <a:bodyPr wrap="square">
            <a:spAutoFit/>
          </a:bodyPr>
          <a:lstStyle/>
          <a:p>
            <a:pPr algn="ctr"/>
            <a:r>
              <a:rPr lang="es-ES" sz="1100" b="1" dirty="0">
                <a:solidFill>
                  <a:srgbClr val="262C41"/>
                </a:solidFill>
              </a:rPr>
              <a:t>Mayo 2022</a:t>
            </a:r>
            <a:endParaRPr lang="es-ES" sz="1100" b="1" dirty="0"/>
          </a:p>
        </p:txBody>
      </p:sp>
      <p:sp>
        <p:nvSpPr>
          <p:cNvPr id="101" name="CuadroTexto 100">
            <a:extLst>
              <a:ext uri="{FF2B5EF4-FFF2-40B4-BE49-F238E27FC236}">
                <a16:creationId xmlns:a16="http://schemas.microsoft.com/office/drawing/2014/main" id="{E6BE32AA-B9F8-D4A7-C065-B00EE3136D33}"/>
              </a:ext>
            </a:extLst>
          </p:cNvPr>
          <p:cNvSpPr txBox="1"/>
          <p:nvPr/>
        </p:nvSpPr>
        <p:spPr>
          <a:xfrm>
            <a:off x="453682" y="2205614"/>
            <a:ext cx="1230306" cy="1015663"/>
          </a:xfrm>
          <a:prstGeom prst="rect">
            <a:avLst/>
          </a:prstGeom>
          <a:noFill/>
        </p:spPr>
        <p:txBody>
          <a:bodyPr wrap="square" anchor="b">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VI Conferencia  de Presidentes</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Comisionado del Gobierno frente al Reto Demográfico</a:t>
            </a:r>
          </a:p>
        </p:txBody>
      </p:sp>
      <p:sp>
        <p:nvSpPr>
          <p:cNvPr id="102" name="CuadroTexto 101">
            <a:extLst>
              <a:ext uri="{FF2B5EF4-FFF2-40B4-BE49-F238E27FC236}">
                <a16:creationId xmlns:a16="http://schemas.microsoft.com/office/drawing/2014/main" id="{83060AFA-9298-1601-A3E8-17063678F99E}"/>
              </a:ext>
            </a:extLst>
          </p:cNvPr>
          <p:cNvSpPr txBox="1"/>
          <p:nvPr/>
        </p:nvSpPr>
        <p:spPr>
          <a:xfrm>
            <a:off x="1539015" y="2232050"/>
            <a:ext cx="1230306" cy="1631216"/>
          </a:xfrm>
          <a:prstGeom prst="rect">
            <a:avLst/>
          </a:prstGeom>
          <a:noFill/>
        </p:spPr>
        <p:txBody>
          <a:bodyPr wrap="square">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Ministerio para la  Transición  Ecológica y el  Reto Demográfico</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Secretaría  General para el  Reto Demográfico</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4" name="CuadroTexto 103">
            <a:extLst>
              <a:ext uri="{FF2B5EF4-FFF2-40B4-BE49-F238E27FC236}">
                <a16:creationId xmlns:a16="http://schemas.microsoft.com/office/drawing/2014/main" id="{C1369FDF-3203-E612-A659-4AE142BBC210}"/>
              </a:ext>
            </a:extLst>
          </p:cNvPr>
          <p:cNvSpPr txBox="1"/>
          <p:nvPr/>
        </p:nvSpPr>
        <p:spPr>
          <a:xfrm>
            <a:off x="2136747" y="4491645"/>
            <a:ext cx="1230306" cy="861774"/>
          </a:xfrm>
          <a:prstGeom prst="rect">
            <a:avLst/>
          </a:prstGeom>
          <a:noFill/>
        </p:spPr>
        <p:txBody>
          <a:bodyPr wrap="square">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Comisión  Delgada del  Gobierno para el Reto Demográfico</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5" name="CuadroTexto 104">
            <a:extLst>
              <a:ext uri="{FF2B5EF4-FFF2-40B4-BE49-F238E27FC236}">
                <a16:creationId xmlns:a16="http://schemas.microsoft.com/office/drawing/2014/main" id="{6A8CBF9B-C62D-42FB-FF2A-ABA241A3A243}"/>
              </a:ext>
            </a:extLst>
          </p:cNvPr>
          <p:cNvSpPr txBox="1"/>
          <p:nvPr/>
        </p:nvSpPr>
        <p:spPr>
          <a:xfrm>
            <a:off x="957099" y="4499639"/>
            <a:ext cx="1230306" cy="1015663"/>
          </a:xfrm>
          <a:prstGeom prst="rect">
            <a:avLst/>
          </a:prstGeom>
          <a:noFill/>
        </p:spPr>
        <p:txBody>
          <a:bodyPr wrap="square">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Directrices  Generales de la Estrategia  Nacional frente al Reto Demográfico</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6" name="CuadroTexto 105">
            <a:extLst>
              <a:ext uri="{FF2B5EF4-FFF2-40B4-BE49-F238E27FC236}">
                <a16:creationId xmlns:a16="http://schemas.microsoft.com/office/drawing/2014/main" id="{8F117153-B233-1374-2505-9195624FC497}"/>
              </a:ext>
            </a:extLst>
          </p:cNvPr>
          <p:cNvSpPr txBox="1"/>
          <p:nvPr/>
        </p:nvSpPr>
        <p:spPr>
          <a:xfrm>
            <a:off x="3256536" y="4492897"/>
            <a:ext cx="1230306" cy="707886"/>
          </a:xfrm>
          <a:prstGeom prst="rect">
            <a:avLst/>
          </a:prstGeom>
          <a:noFill/>
        </p:spPr>
        <p:txBody>
          <a:bodyPr wrap="square">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Estrategia Común  de Desarrollo  Trasfronterizo</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7" name="CuadroTexto 106">
            <a:extLst>
              <a:ext uri="{FF2B5EF4-FFF2-40B4-BE49-F238E27FC236}">
                <a16:creationId xmlns:a16="http://schemas.microsoft.com/office/drawing/2014/main" id="{FE1D09B3-622B-5CBB-BE6E-5F2DD567E3FB}"/>
              </a:ext>
            </a:extLst>
          </p:cNvPr>
          <p:cNvSpPr txBox="1"/>
          <p:nvPr/>
        </p:nvSpPr>
        <p:spPr>
          <a:xfrm>
            <a:off x="4300285" y="4498348"/>
            <a:ext cx="1230306" cy="707886"/>
          </a:xfrm>
          <a:prstGeom prst="rect">
            <a:avLst/>
          </a:prstGeom>
          <a:noFill/>
        </p:spPr>
        <p:txBody>
          <a:bodyPr wrap="square">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Constitución Foro de  Cohesión  Territorial</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CuadroTexto 107">
            <a:extLst>
              <a:ext uri="{FF2B5EF4-FFF2-40B4-BE49-F238E27FC236}">
                <a16:creationId xmlns:a16="http://schemas.microsoft.com/office/drawing/2014/main" id="{6C0AE491-C8B6-8DE6-3F26-2BCD378783B3}"/>
              </a:ext>
            </a:extLst>
          </p:cNvPr>
          <p:cNvSpPr txBox="1"/>
          <p:nvPr/>
        </p:nvSpPr>
        <p:spPr>
          <a:xfrm>
            <a:off x="5416199" y="4512782"/>
            <a:ext cx="1230306" cy="1323439"/>
          </a:xfrm>
          <a:prstGeom prst="rect">
            <a:avLst/>
          </a:prstGeom>
          <a:noFill/>
        </p:spPr>
        <p:txBody>
          <a:bodyPr wrap="square">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XXIV Conferencia</a:t>
            </a:r>
          </a:p>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de Presidentes</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Estrategia  Nacional frente al  Reto Demográfico</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9" name="object 49">
            <a:extLst>
              <a:ext uri="{FF2B5EF4-FFF2-40B4-BE49-F238E27FC236}">
                <a16:creationId xmlns:a16="http://schemas.microsoft.com/office/drawing/2014/main" id="{3ECAE85A-1CB8-DD5F-97DB-7A8A0C3AF104}"/>
              </a:ext>
            </a:extLst>
          </p:cNvPr>
          <p:cNvPicPr/>
          <p:nvPr/>
        </p:nvPicPr>
        <p:blipFill>
          <a:blip r:embed="rId2" cstate="print"/>
          <a:stretch>
            <a:fillRect/>
          </a:stretch>
        </p:blipFill>
        <p:spPr>
          <a:xfrm>
            <a:off x="5593476" y="5548876"/>
            <a:ext cx="900683" cy="569976"/>
          </a:xfrm>
          <a:prstGeom prst="rect">
            <a:avLst/>
          </a:prstGeom>
        </p:spPr>
      </p:pic>
      <p:sp>
        <p:nvSpPr>
          <p:cNvPr id="126" name="Rectángulo 125">
            <a:extLst>
              <a:ext uri="{FF2B5EF4-FFF2-40B4-BE49-F238E27FC236}">
                <a16:creationId xmlns:a16="http://schemas.microsoft.com/office/drawing/2014/main" id="{9A335906-D87A-2AD2-2453-813B63AE6CC3}"/>
              </a:ext>
            </a:extLst>
          </p:cNvPr>
          <p:cNvSpPr/>
          <p:nvPr/>
        </p:nvSpPr>
        <p:spPr>
          <a:xfrm>
            <a:off x="432132" y="1036047"/>
            <a:ext cx="11378868" cy="587489"/>
          </a:xfrm>
          <a:prstGeom prst="rect">
            <a:avLst/>
          </a:prstGeom>
          <a:solidFill>
            <a:srgbClr val="B7E9D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7" name="CuadroTexto 126">
            <a:extLst>
              <a:ext uri="{FF2B5EF4-FFF2-40B4-BE49-F238E27FC236}">
                <a16:creationId xmlns:a16="http://schemas.microsoft.com/office/drawing/2014/main" id="{CE027301-95DE-D193-7F93-E6D1AC43707A}"/>
              </a:ext>
            </a:extLst>
          </p:cNvPr>
          <p:cNvSpPr txBox="1"/>
          <p:nvPr/>
        </p:nvSpPr>
        <p:spPr>
          <a:xfrm>
            <a:off x="538627" y="1093045"/>
            <a:ext cx="11272373" cy="307777"/>
          </a:xfrm>
          <a:prstGeom prst="rect">
            <a:avLst/>
          </a:prstGeom>
          <a:solidFill>
            <a:schemeClr val="accent3">
              <a:lumMod val="20000"/>
              <a:lumOff val="80000"/>
            </a:schemeClr>
          </a:solidFill>
        </p:spPr>
        <p:txBody>
          <a:bodyPr wrap="square">
            <a:spAutoFit/>
          </a:bodyPr>
          <a:lstStyle/>
          <a:p>
            <a:pPr algn="ctr"/>
            <a:r>
              <a:rPr lang="es-ES" sz="1400" b="1" dirty="0">
                <a:solidFill>
                  <a:srgbClr val="24475B"/>
                </a:solidFill>
                <a:latin typeface="+mj-lt"/>
                <a:ea typeface="Open Sans SemiBold" panose="020B0706030804020204" pitchFamily="34" charset="0"/>
                <a:cs typeface="Open Sans SemiBold" panose="020B0706030804020204" pitchFamily="34" charset="0"/>
              </a:rPr>
              <a:t>En la legislatura XIV se materializa el Compromiso del Gobierno de España para abordar el Reto Demográfico</a:t>
            </a:r>
          </a:p>
        </p:txBody>
      </p:sp>
      <p:sp>
        <p:nvSpPr>
          <p:cNvPr id="136" name="CuadroTexto 135">
            <a:extLst>
              <a:ext uri="{FF2B5EF4-FFF2-40B4-BE49-F238E27FC236}">
                <a16:creationId xmlns:a16="http://schemas.microsoft.com/office/drawing/2014/main" id="{133D9EA7-89E9-9C92-E605-A6336175CDFC}"/>
              </a:ext>
            </a:extLst>
          </p:cNvPr>
          <p:cNvSpPr txBox="1"/>
          <p:nvPr/>
        </p:nvSpPr>
        <p:spPr>
          <a:xfrm>
            <a:off x="6543767" y="4523813"/>
            <a:ext cx="1230306" cy="861774"/>
          </a:xfrm>
          <a:prstGeom prst="rect">
            <a:avLst/>
          </a:prstGeom>
          <a:noFill/>
        </p:spPr>
        <p:txBody>
          <a:bodyPr wrap="square">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Aprobación  Orden de bases  proyectos  transformación  territorial</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7" name="CuadroTexto 136">
            <a:extLst>
              <a:ext uri="{FF2B5EF4-FFF2-40B4-BE49-F238E27FC236}">
                <a16:creationId xmlns:a16="http://schemas.microsoft.com/office/drawing/2014/main" id="{912CD389-5CE9-866F-5956-3F88F616A8ED}"/>
              </a:ext>
            </a:extLst>
          </p:cNvPr>
          <p:cNvSpPr txBox="1"/>
          <p:nvPr/>
        </p:nvSpPr>
        <p:spPr>
          <a:xfrm>
            <a:off x="7648547" y="4530627"/>
            <a:ext cx="1230306" cy="707886"/>
          </a:xfrm>
          <a:prstGeom prst="rect">
            <a:avLst/>
          </a:prstGeom>
          <a:noFill/>
        </p:spPr>
        <p:txBody>
          <a:bodyPr wrap="square">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Inicio primera  edición  Programa  </a:t>
            </a:r>
            <a:r>
              <a:rPr lang="es-ES" sz="1000" i="1"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Campus Rural</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8" name="CuadroTexto 137">
            <a:extLst>
              <a:ext uri="{FF2B5EF4-FFF2-40B4-BE49-F238E27FC236}">
                <a16:creationId xmlns:a16="http://schemas.microsoft.com/office/drawing/2014/main" id="{9549C0F7-A686-A656-DD89-22B070889AE8}"/>
              </a:ext>
            </a:extLst>
          </p:cNvPr>
          <p:cNvSpPr txBox="1"/>
          <p:nvPr/>
        </p:nvSpPr>
        <p:spPr>
          <a:xfrm>
            <a:off x="2633432" y="2656995"/>
            <a:ext cx="1230306" cy="553998"/>
          </a:xfrm>
          <a:prstGeom prst="rect">
            <a:avLst/>
          </a:prstGeom>
          <a:noFill/>
        </p:spPr>
        <p:txBody>
          <a:bodyPr wrap="square" anchor="b">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Conferencia  Sectorial de  Reto  Demográfico</a:t>
            </a:r>
          </a:p>
        </p:txBody>
      </p:sp>
      <p:sp>
        <p:nvSpPr>
          <p:cNvPr id="139" name="CuadroTexto 138">
            <a:extLst>
              <a:ext uri="{FF2B5EF4-FFF2-40B4-BE49-F238E27FC236}">
                <a16:creationId xmlns:a16="http://schemas.microsoft.com/office/drawing/2014/main" id="{C0F4BB52-A727-B7D6-D6CA-D905A79EDD3D}"/>
              </a:ext>
            </a:extLst>
          </p:cNvPr>
          <p:cNvSpPr txBox="1"/>
          <p:nvPr/>
        </p:nvSpPr>
        <p:spPr>
          <a:xfrm>
            <a:off x="3718597" y="2653446"/>
            <a:ext cx="1230306" cy="553998"/>
          </a:xfrm>
          <a:prstGeom prst="rect">
            <a:avLst/>
          </a:prstGeom>
          <a:noFill/>
        </p:spPr>
        <p:txBody>
          <a:bodyPr wrap="square" anchor="b">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Plan 130  Medidas frente al Reto Demográfico</a:t>
            </a:r>
          </a:p>
        </p:txBody>
      </p:sp>
      <p:sp>
        <p:nvSpPr>
          <p:cNvPr id="140" name="CuadroTexto 139">
            <a:extLst>
              <a:ext uri="{FF2B5EF4-FFF2-40B4-BE49-F238E27FC236}">
                <a16:creationId xmlns:a16="http://schemas.microsoft.com/office/drawing/2014/main" id="{A31C5CDF-173D-8F37-4B69-644572A5792B}"/>
              </a:ext>
            </a:extLst>
          </p:cNvPr>
          <p:cNvSpPr txBox="1"/>
          <p:nvPr/>
        </p:nvSpPr>
        <p:spPr>
          <a:xfrm>
            <a:off x="4810920" y="2661174"/>
            <a:ext cx="1230306" cy="553998"/>
          </a:xfrm>
          <a:prstGeom prst="rect">
            <a:avLst/>
          </a:prstGeom>
          <a:noFill/>
        </p:spPr>
        <p:txBody>
          <a:bodyPr wrap="square" anchor="b">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Comisión  Europea luz  verde PRTR</a:t>
            </a:r>
          </a:p>
        </p:txBody>
      </p:sp>
      <p:sp>
        <p:nvSpPr>
          <p:cNvPr id="141" name="CuadroTexto 140">
            <a:extLst>
              <a:ext uri="{FF2B5EF4-FFF2-40B4-BE49-F238E27FC236}">
                <a16:creationId xmlns:a16="http://schemas.microsoft.com/office/drawing/2014/main" id="{B72A308B-A115-22E4-0404-8EC95641999D}"/>
              </a:ext>
            </a:extLst>
          </p:cNvPr>
          <p:cNvSpPr txBox="1"/>
          <p:nvPr/>
        </p:nvSpPr>
        <p:spPr>
          <a:xfrm>
            <a:off x="5924692" y="1896943"/>
            <a:ext cx="1230306" cy="1323439"/>
          </a:xfrm>
          <a:prstGeom prst="rect">
            <a:avLst/>
          </a:prstGeom>
          <a:noFill/>
        </p:spPr>
        <p:txBody>
          <a:bodyPr wrap="square" anchor="b">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Primera distribución  territorial de fondos</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Conferencia  Sectorial de Reto  Demográfico</a:t>
            </a:r>
          </a:p>
        </p:txBody>
      </p:sp>
      <p:sp>
        <p:nvSpPr>
          <p:cNvPr id="142" name="CuadroTexto 141">
            <a:extLst>
              <a:ext uri="{FF2B5EF4-FFF2-40B4-BE49-F238E27FC236}">
                <a16:creationId xmlns:a16="http://schemas.microsoft.com/office/drawing/2014/main" id="{5577D501-6640-8F50-D0C0-FE0D98E96D10}"/>
              </a:ext>
            </a:extLst>
          </p:cNvPr>
          <p:cNvSpPr txBox="1"/>
          <p:nvPr/>
        </p:nvSpPr>
        <p:spPr>
          <a:xfrm>
            <a:off x="7068929" y="2533735"/>
            <a:ext cx="1230306" cy="707886"/>
          </a:xfrm>
          <a:prstGeom prst="rect">
            <a:avLst/>
          </a:prstGeom>
          <a:noFill/>
        </p:spPr>
        <p:txBody>
          <a:bodyPr wrap="square" anchor="b">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Primeras  convocatorias  Proyectos  innovadores</a:t>
            </a:r>
          </a:p>
        </p:txBody>
      </p:sp>
      <p:sp>
        <p:nvSpPr>
          <p:cNvPr id="143" name="Elipse 142">
            <a:extLst>
              <a:ext uri="{FF2B5EF4-FFF2-40B4-BE49-F238E27FC236}">
                <a16:creationId xmlns:a16="http://schemas.microsoft.com/office/drawing/2014/main" id="{E51E40AD-3DEC-2110-EC86-F2353D9B0B05}"/>
              </a:ext>
            </a:extLst>
          </p:cNvPr>
          <p:cNvSpPr/>
          <p:nvPr/>
        </p:nvSpPr>
        <p:spPr>
          <a:xfrm>
            <a:off x="3923067" y="1786092"/>
            <a:ext cx="829890" cy="82988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4" name="Elipse 143">
            <a:extLst>
              <a:ext uri="{FF2B5EF4-FFF2-40B4-BE49-F238E27FC236}">
                <a16:creationId xmlns:a16="http://schemas.microsoft.com/office/drawing/2014/main" id="{AB793A8C-F225-2F8F-3119-7658C537209E}"/>
              </a:ext>
            </a:extLst>
          </p:cNvPr>
          <p:cNvSpPr/>
          <p:nvPr/>
        </p:nvSpPr>
        <p:spPr>
          <a:xfrm>
            <a:off x="5028090" y="1793820"/>
            <a:ext cx="829890" cy="82988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5" name="Elipse 144">
            <a:extLst>
              <a:ext uri="{FF2B5EF4-FFF2-40B4-BE49-F238E27FC236}">
                <a16:creationId xmlns:a16="http://schemas.microsoft.com/office/drawing/2014/main" id="{C86CE579-A575-B85F-9E22-1556FB89227C}"/>
              </a:ext>
            </a:extLst>
          </p:cNvPr>
          <p:cNvSpPr/>
          <p:nvPr/>
        </p:nvSpPr>
        <p:spPr>
          <a:xfrm>
            <a:off x="3487492" y="5128998"/>
            <a:ext cx="829890" cy="829888"/>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6" name="Elipse 145">
            <a:extLst>
              <a:ext uri="{FF2B5EF4-FFF2-40B4-BE49-F238E27FC236}">
                <a16:creationId xmlns:a16="http://schemas.microsoft.com/office/drawing/2014/main" id="{B7F56677-A6CA-8360-8284-BCF72AF645E7}"/>
              </a:ext>
            </a:extLst>
          </p:cNvPr>
          <p:cNvSpPr/>
          <p:nvPr/>
        </p:nvSpPr>
        <p:spPr>
          <a:xfrm>
            <a:off x="7841403" y="5166728"/>
            <a:ext cx="829890" cy="829888"/>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5" name="Imagen 94" descr="2021-VICE3bis2.Gob"/>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6272" y="-1214"/>
            <a:ext cx="2876550" cy="733425"/>
          </a:xfrm>
          <a:prstGeom prst="rect">
            <a:avLst/>
          </a:prstGeom>
          <a:noFill/>
          <a:ln>
            <a:noFill/>
          </a:ln>
        </p:spPr>
      </p:pic>
      <p:cxnSp>
        <p:nvCxnSpPr>
          <p:cNvPr id="96" name="Conector recto 95">
            <a:extLst>
              <a:ext uri="{FF2B5EF4-FFF2-40B4-BE49-F238E27FC236}">
                <a16:creationId xmlns:a16="http://schemas.microsoft.com/office/drawing/2014/main" id="{9B695136-617E-7C76-EFDF-29A3AB180685}"/>
              </a:ext>
            </a:extLst>
          </p:cNvPr>
          <p:cNvCxnSpPr>
            <a:cxnSpLocks/>
          </p:cNvCxnSpPr>
          <p:nvPr/>
        </p:nvCxnSpPr>
        <p:spPr>
          <a:xfrm flipV="1">
            <a:off x="8915549" y="3632741"/>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sp>
        <p:nvSpPr>
          <p:cNvPr id="97" name="Elipse 96">
            <a:extLst>
              <a:ext uri="{FF2B5EF4-FFF2-40B4-BE49-F238E27FC236}">
                <a16:creationId xmlns:a16="http://schemas.microsoft.com/office/drawing/2014/main" id="{8CB99E76-F4E6-1019-6D4C-E2F7A287C565}"/>
              </a:ext>
            </a:extLst>
          </p:cNvPr>
          <p:cNvSpPr/>
          <p:nvPr/>
        </p:nvSpPr>
        <p:spPr>
          <a:xfrm>
            <a:off x="8825549" y="3818599"/>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CuadroTexto 97">
            <a:extLst>
              <a:ext uri="{FF2B5EF4-FFF2-40B4-BE49-F238E27FC236}">
                <a16:creationId xmlns:a16="http://schemas.microsoft.com/office/drawing/2014/main" id="{C4A6D791-7603-408D-0B3F-84681A363FD2}"/>
              </a:ext>
            </a:extLst>
          </p:cNvPr>
          <p:cNvSpPr txBox="1"/>
          <p:nvPr/>
        </p:nvSpPr>
        <p:spPr>
          <a:xfrm>
            <a:off x="8167172" y="3275207"/>
            <a:ext cx="1414723" cy="261610"/>
          </a:xfrm>
          <a:prstGeom prst="rect">
            <a:avLst/>
          </a:prstGeom>
          <a:noFill/>
        </p:spPr>
        <p:txBody>
          <a:bodyPr wrap="square">
            <a:spAutoFit/>
          </a:bodyPr>
          <a:lstStyle/>
          <a:p>
            <a:pPr algn="ctr"/>
            <a:r>
              <a:rPr lang="es-ES" sz="1100" b="1" dirty="0">
                <a:solidFill>
                  <a:srgbClr val="262C41"/>
                </a:solidFill>
                <a:effectLst/>
              </a:rPr>
              <a:t>Septiembre 2022</a:t>
            </a:r>
            <a:endParaRPr lang="es-ES" sz="1100" b="1" dirty="0"/>
          </a:p>
        </p:txBody>
      </p:sp>
      <p:sp>
        <p:nvSpPr>
          <p:cNvPr id="112" name="CuadroTexto 111">
            <a:extLst>
              <a:ext uri="{FF2B5EF4-FFF2-40B4-BE49-F238E27FC236}">
                <a16:creationId xmlns:a16="http://schemas.microsoft.com/office/drawing/2014/main" id="{B72A308B-A115-22E4-0404-8EC95641999D}"/>
              </a:ext>
            </a:extLst>
          </p:cNvPr>
          <p:cNvSpPr txBox="1"/>
          <p:nvPr/>
        </p:nvSpPr>
        <p:spPr>
          <a:xfrm>
            <a:off x="8265337" y="1969783"/>
            <a:ext cx="1230306" cy="1323439"/>
          </a:xfrm>
          <a:prstGeom prst="rect">
            <a:avLst/>
          </a:prstGeom>
          <a:noFill/>
        </p:spPr>
        <p:txBody>
          <a:bodyPr wrap="square" anchor="b">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Aprobación del Fondo de Cohesión Territorial </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Distribución de créditos FCT y C-4</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Conferencia  Sectorial de Reto  Demográfico</a:t>
            </a:r>
          </a:p>
        </p:txBody>
      </p:sp>
      <p:cxnSp>
        <p:nvCxnSpPr>
          <p:cNvPr id="131" name="Conector recto 130">
            <a:extLst>
              <a:ext uri="{FF2B5EF4-FFF2-40B4-BE49-F238E27FC236}">
                <a16:creationId xmlns:a16="http://schemas.microsoft.com/office/drawing/2014/main" id="{4E182091-F2E6-1D85-2C8B-63710B4B5421}"/>
              </a:ext>
            </a:extLst>
          </p:cNvPr>
          <p:cNvCxnSpPr>
            <a:cxnSpLocks/>
          </p:cNvCxnSpPr>
          <p:nvPr/>
        </p:nvCxnSpPr>
        <p:spPr>
          <a:xfrm flipV="1">
            <a:off x="9521532" y="3906248"/>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sp>
        <p:nvSpPr>
          <p:cNvPr id="132" name="Elipse 131">
            <a:extLst>
              <a:ext uri="{FF2B5EF4-FFF2-40B4-BE49-F238E27FC236}">
                <a16:creationId xmlns:a16="http://schemas.microsoft.com/office/drawing/2014/main" id="{74CCA0F9-63E9-8A49-5039-6E03ED44F558}"/>
              </a:ext>
            </a:extLst>
          </p:cNvPr>
          <p:cNvSpPr/>
          <p:nvPr/>
        </p:nvSpPr>
        <p:spPr>
          <a:xfrm>
            <a:off x="9434487" y="3809204"/>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3" name="CuadroTexto 132">
            <a:extLst>
              <a:ext uri="{FF2B5EF4-FFF2-40B4-BE49-F238E27FC236}">
                <a16:creationId xmlns:a16="http://schemas.microsoft.com/office/drawing/2014/main" id="{596F90CB-B45D-9BA9-232E-FBB13740D5E8}"/>
              </a:ext>
            </a:extLst>
          </p:cNvPr>
          <p:cNvSpPr txBox="1"/>
          <p:nvPr/>
        </p:nvSpPr>
        <p:spPr>
          <a:xfrm>
            <a:off x="8840134" y="4222904"/>
            <a:ext cx="1414723" cy="261610"/>
          </a:xfrm>
          <a:prstGeom prst="rect">
            <a:avLst/>
          </a:prstGeom>
          <a:noFill/>
        </p:spPr>
        <p:txBody>
          <a:bodyPr wrap="square">
            <a:spAutoFit/>
          </a:bodyPr>
          <a:lstStyle/>
          <a:p>
            <a:pPr algn="ctr"/>
            <a:r>
              <a:rPr lang="es-ES" sz="1100" b="1" dirty="0">
                <a:solidFill>
                  <a:srgbClr val="262C41"/>
                </a:solidFill>
                <a:effectLst/>
              </a:rPr>
              <a:t>Octubre 2022</a:t>
            </a:r>
          </a:p>
        </p:txBody>
      </p:sp>
      <p:sp>
        <p:nvSpPr>
          <p:cNvPr id="134" name="CuadroTexto 133">
            <a:extLst>
              <a:ext uri="{FF2B5EF4-FFF2-40B4-BE49-F238E27FC236}">
                <a16:creationId xmlns:a16="http://schemas.microsoft.com/office/drawing/2014/main" id="{FE1D09B3-622B-5CBB-BE6E-5F2DD567E3FB}"/>
              </a:ext>
            </a:extLst>
          </p:cNvPr>
          <p:cNvSpPr txBox="1"/>
          <p:nvPr/>
        </p:nvSpPr>
        <p:spPr>
          <a:xfrm>
            <a:off x="8840134" y="4563600"/>
            <a:ext cx="1328531" cy="707886"/>
          </a:xfrm>
          <a:prstGeom prst="rect">
            <a:avLst/>
          </a:prstGeom>
          <a:noFill/>
        </p:spPr>
        <p:txBody>
          <a:bodyPr wrap="square">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Incorporación de Reto Demográfico al Acuerdo de Asociación UE-ESP</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50" name="Conector recto 149">
            <a:extLst>
              <a:ext uri="{FF2B5EF4-FFF2-40B4-BE49-F238E27FC236}">
                <a16:creationId xmlns:a16="http://schemas.microsoft.com/office/drawing/2014/main" id="{184100AC-32EB-D352-C9DA-3C0F3EB99A9B}"/>
              </a:ext>
            </a:extLst>
          </p:cNvPr>
          <p:cNvCxnSpPr>
            <a:cxnSpLocks/>
          </p:cNvCxnSpPr>
          <p:nvPr/>
        </p:nvCxnSpPr>
        <p:spPr>
          <a:xfrm flipV="1">
            <a:off x="10117577" y="3579346"/>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sp>
        <p:nvSpPr>
          <p:cNvPr id="151" name="Elipse 150">
            <a:extLst>
              <a:ext uri="{FF2B5EF4-FFF2-40B4-BE49-F238E27FC236}">
                <a16:creationId xmlns:a16="http://schemas.microsoft.com/office/drawing/2014/main" id="{0A199E8D-BE5D-2BED-1C9F-6CE33C11437C}"/>
              </a:ext>
            </a:extLst>
          </p:cNvPr>
          <p:cNvSpPr/>
          <p:nvPr/>
        </p:nvSpPr>
        <p:spPr>
          <a:xfrm>
            <a:off x="10033407" y="3798511"/>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2" name="CuadroTexto 151">
            <a:extLst>
              <a:ext uri="{FF2B5EF4-FFF2-40B4-BE49-F238E27FC236}">
                <a16:creationId xmlns:a16="http://schemas.microsoft.com/office/drawing/2014/main" id="{A23F64EB-0B8C-5EC0-F399-860157DD88C5}"/>
              </a:ext>
            </a:extLst>
          </p:cNvPr>
          <p:cNvSpPr txBox="1"/>
          <p:nvPr/>
        </p:nvSpPr>
        <p:spPr>
          <a:xfrm>
            <a:off x="9420078" y="3258447"/>
            <a:ext cx="1414723" cy="261610"/>
          </a:xfrm>
          <a:prstGeom prst="rect">
            <a:avLst/>
          </a:prstGeom>
          <a:noFill/>
        </p:spPr>
        <p:txBody>
          <a:bodyPr wrap="square">
            <a:spAutoFit/>
          </a:bodyPr>
          <a:lstStyle/>
          <a:p>
            <a:pPr algn="ctr"/>
            <a:r>
              <a:rPr lang="es-ES" sz="1100" b="1" dirty="0">
                <a:solidFill>
                  <a:srgbClr val="262C41"/>
                </a:solidFill>
                <a:effectLst/>
              </a:rPr>
              <a:t>Noviembre 2022</a:t>
            </a:r>
            <a:endParaRPr lang="es-ES" sz="1100" b="1" dirty="0"/>
          </a:p>
        </p:txBody>
      </p:sp>
      <p:sp>
        <p:nvSpPr>
          <p:cNvPr id="153" name="CuadroTexto 152">
            <a:extLst>
              <a:ext uri="{FF2B5EF4-FFF2-40B4-BE49-F238E27FC236}">
                <a16:creationId xmlns:a16="http://schemas.microsoft.com/office/drawing/2014/main" id="{B72A308B-A115-22E4-0404-8EC95641999D}"/>
              </a:ext>
            </a:extLst>
          </p:cNvPr>
          <p:cNvSpPr txBox="1"/>
          <p:nvPr/>
        </p:nvSpPr>
        <p:spPr>
          <a:xfrm>
            <a:off x="9467423" y="2668977"/>
            <a:ext cx="1230306" cy="553998"/>
          </a:xfrm>
          <a:prstGeom prst="rect">
            <a:avLst/>
          </a:prstGeom>
          <a:noFill/>
        </p:spPr>
        <p:txBody>
          <a:bodyPr wrap="square" anchor="b">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Encuentro en Cuenca de la I Promoción Campus Rural</a:t>
            </a:r>
          </a:p>
        </p:txBody>
      </p:sp>
      <p:cxnSp>
        <p:nvCxnSpPr>
          <p:cNvPr id="154" name="Conector recto 153">
            <a:extLst>
              <a:ext uri="{FF2B5EF4-FFF2-40B4-BE49-F238E27FC236}">
                <a16:creationId xmlns:a16="http://schemas.microsoft.com/office/drawing/2014/main" id="{77BC9C2E-0645-2D72-A996-46B1C8AB0C93}"/>
              </a:ext>
            </a:extLst>
          </p:cNvPr>
          <p:cNvCxnSpPr>
            <a:cxnSpLocks/>
          </p:cNvCxnSpPr>
          <p:nvPr/>
        </p:nvCxnSpPr>
        <p:spPr>
          <a:xfrm flipH="1" flipV="1">
            <a:off x="10738415" y="3921412"/>
            <a:ext cx="3820" cy="282007"/>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sp>
        <p:nvSpPr>
          <p:cNvPr id="155" name="Elipse 154">
            <a:extLst>
              <a:ext uri="{FF2B5EF4-FFF2-40B4-BE49-F238E27FC236}">
                <a16:creationId xmlns:a16="http://schemas.microsoft.com/office/drawing/2014/main" id="{C23B76D6-FE33-67FA-29CE-51E9BA1C2A67}"/>
              </a:ext>
            </a:extLst>
          </p:cNvPr>
          <p:cNvSpPr/>
          <p:nvPr/>
        </p:nvSpPr>
        <p:spPr>
          <a:xfrm>
            <a:off x="10652629" y="3803325"/>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6" name="CuadroTexto 155">
            <a:extLst>
              <a:ext uri="{FF2B5EF4-FFF2-40B4-BE49-F238E27FC236}">
                <a16:creationId xmlns:a16="http://schemas.microsoft.com/office/drawing/2014/main" id="{13C4B079-3094-8330-8B79-39500DFFC0B4}"/>
              </a:ext>
            </a:extLst>
          </p:cNvPr>
          <p:cNvSpPr txBox="1"/>
          <p:nvPr/>
        </p:nvSpPr>
        <p:spPr>
          <a:xfrm>
            <a:off x="10044399" y="4222811"/>
            <a:ext cx="1414723" cy="261610"/>
          </a:xfrm>
          <a:prstGeom prst="rect">
            <a:avLst/>
          </a:prstGeom>
          <a:noFill/>
        </p:spPr>
        <p:txBody>
          <a:bodyPr wrap="square">
            <a:spAutoFit/>
          </a:bodyPr>
          <a:lstStyle/>
          <a:p>
            <a:pPr algn="ctr"/>
            <a:r>
              <a:rPr lang="es-ES" sz="1100" b="1" dirty="0">
                <a:solidFill>
                  <a:srgbClr val="262C41"/>
                </a:solidFill>
                <a:effectLst/>
              </a:rPr>
              <a:t>Diciembre 2022</a:t>
            </a:r>
          </a:p>
        </p:txBody>
      </p:sp>
      <p:sp>
        <p:nvSpPr>
          <p:cNvPr id="157" name="CuadroTexto 156">
            <a:extLst>
              <a:ext uri="{FF2B5EF4-FFF2-40B4-BE49-F238E27FC236}">
                <a16:creationId xmlns:a16="http://schemas.microsoft.com/office/drawing/2014/main" id="{133D9EA7-89E9-9C92-E605-A6336175CDFC}"/>
              </a:ext>
            </a:extLst>
          </p:cNvPr>
          <p:cNvSpPr txBox="1"/>
          <p:nvPr/>
        </p:nvSpPr>
        <p:spPr>
          <a:xfrm>
            <a:off x="10127467" y="4517602"/>
            <a:ext cx="1230306" cy="1015663"/>
          </a:xfrm>
          <a:prstGeom prst="rect">
            <a:avLst/>
          </a:prstGeom>
          <a:noFill/>
        </p:spPr>
        <p:txBody>
          <a:bodyPr wrap="square">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Resolución final de concesión de los proyectos de transformación territorial</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8" name="Elipse 157">
            <a:extLst>
              <a:ext uri="{FF2B5EF4-FFF2-40B4-BE49-F238E27FC236}">
                <a16:creationId xmlns:a16="http://schemas.microsoft.com/office/drawing/2014/main" id="{AB793A8C-F225-2F8F-3119-7658C537209E}"/>
              </a:ext>
            </a:extLst>
          </p:cNvPr>
          <p:cNvSpPr/>
          <p:nvPr/>
        </p:nvSpPr>
        <p:spPr>
          <a:xfrm>
            <a:off x="9667631" y="1752801"/>
            <a:ext cx="829890" cy="82988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8" name="Elipse 117">
            <a:extLst>
              <a:ext uri="{FF2B5EF4-FFF2-40B4-BE49-F238E27FC236}">
                <a16:creationId xmlns:a16="http://schemas.microsoft.com/office/drawing/2014/main" id="{B7F56677-A6CA-8360-8284-BCF72AF645E7}"/>
              </a:ext>
            </a:extLst>
          </p:cNvPr>
          <p:cNvSpPr/>
          <p:nvPr/>
        </p:nvSpPr>
        <p:spPr>
          <a:xfrm>
            <a:off x="9131377" y="5304459"/>
            <a:ext cx="829890" cy="829888"/>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blipFill dpi="0" rotWithShape="1">
                <a:blip r:embed="rId10">
                  <a:extLst>
                    <a:ext uri="{28A0092B-C50C-407E-A947-70E740481C1C}">
                      <a14:useLocalDpi xmlns:a14="http://schemas.microsoft.com/office/drawing/2010/main" val="0"/>
                    </a:ext>
                  </a:extLst>
                </a:blip>
                <a:srcRect/>
                <a:stretch>
                  <a:fillRect/>
                </a:stretch>
              </a:blipFill>
            </a:endParaRPr>
          </a:p>
        </p:txBody>
      </p:sp>
      <p:sp>
        <p:nvSpPr>
          <p:cNvPr id="5" name="Marcador de número de diapositiva 37">
            <a:extLst>
              <a:ext uri="{FF2B5EF4-FFF2-40B4-BE49-F238E27FC236}">
                <a16:creationId xmlns:a16="http://schemas.microsoft.com/office/drawing/2014/main" id="{486D62F0-72BD-AA4C-8415-62AE14DB1F7D}"/>
              </a:ext>
            </a:extLst>
          </p:cNvPr>
          <p:cNvSpPr txBox="1">
            <a:spLocks/>
          </p:cNvSpPr>
          <p:nvPr/>
        </p:nvSpPr>
        <p:spPr>
          <a:xfrm>
            <a:off x="5056822" y="6354241"/>
            <a:ext cx="6069998"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Principales hitos en la puesta en marcha de la política pública de reto demográfico</a:t>
            </a:r>
          </a:p>
        </p:txBody>
      </p:sp>
      <p:sp>
        <p:nvSpPr>
          <p:cNvPr id="6" name="CuadroTexto 5">
            <a:extLst>
              <a:ext uri="{FF2B5EF4-FFF2-40B4-BE49-F238E27FC236}">
                <a16:creationId xmlns:a16="http://schemas.microsoft.com/office/drawing/2014/main" id="{D64633AF-7D48-0418-71F9-1E3F0BA20856}"/>
              </a:ext>
            </a:extLst>
          </p:cNvPr>
          <p:cNvSpPr txBox="1"/>
          <p:nvPr/>
        </p:nvSpPr>
        <p:spPr>
          <a:xfrm>
            <a:off x="10506411" y="3259678"/>
            <a:ext cx="1414723" cy="261610"/>
          </a:xfrm>
          <a:prstGeom prst="rect">
            <a:avLst/>
          </a:prstGeom>
          <a:noFill/>
        </p:spPr>
        <p:txBody>
          <a:bodyPr wrap="square">
            <a:spAutoFit/>
          </a:bodyPr>
          <a:lstStyle/>
          <a:p>
            <a:pPr algn="ctr"/>
            <a:r>
              <a:rPr lang="es-ES" sz="1100" b="1" dirty="0">
                <a:solidFill>
                  <a:srgbClr val="262C41"/>
                </a:solidFill>
              </a:rPr>
              <a:t>F</a:t>
            </a:r>
            <a:r>
              <a:rPr lang="es-ES" sz="1100" b="1" dirty="0">
                <a:solidFill>
                  <a:srgbClr val="262C41"/>
                </a:solidFill>
                <a:effectLst/>
              </a:rPr>
              <a:t>ebrero </a:t>
            </a:r>
            <a:r>
              <a:rPr lang="es-ES" sz="1100" b="1" dirty="0">
                <a:solidFill>
                  <a:srgbClr val="262C41"/>
                </a:solidFill>
              </a:rPr>
              <a:t>2023</a:t>
            </a:r>
            <a:endParaRPr lang="es-ES" sz="1100" b="1" dirty="0"/>
          </a:p>
        </p:txBody>
      </p:sp>
      <p:sp>
        <p:nvSpPr>
          <p:cNvPr id="8" name="CuadroTexto 7">
            <a:extLst>
              <a:ext uri="{FF2B5EF4-FFF2-40B4-BE49-F238E27FC236}">
                <a16:creationId xmlns:a16="http://schemas.microsoft.com/office/drawing/2014/main" id="{42316B16-B8E0-C932-EF98-C53F342890EB}"/>
              </a:ext>
            </a:extLst>
          </p:cNvPr>
          <p:cNvSpPr txBox="1"/>
          <p:nvPr/>
        </p:nvSpPr>
        <p:spPr>
          <a:xfrm>
            <a:off x="10612076" y="1304956"/>
            <a:ext cx="1230306" cy="1938992"/>
          </a:xfrm>
          <a:prstGeom prst="rect">
            <a:avLst/>
          </a:prstGeom>
          <a:noFill/>
        </p:spPr>
        <p:txBody>
          <a:bodyPr wrap="square" anchor="b">
            <a:spAutoFit/>
          </a:bodyPr>
          <a:lstStyle/>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Plan rural digital</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Declaración de Somiedo por la innovación rural</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Incorporación de C-19 y FEDER  PGE-2023</a:t>
            </a:r>
          </a:p>
          <a:p>
            <a:pPr algn="ctr"/>
            <a:endPar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s-ES" sz="10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Comisión Sectorial</a:t>
            </a:r>
          </a:p>
        </p:txBody>
      </p:sp>
      <p:sp>
        <p:nvSpPr>
          <p:cNvPr id="11" name="Elipse 10">
            <a:extLst>
              <a:ext uri="{FF2B5EF4-FFF2-40B4-BE49-F238E27FC236}">
                <a16:creationId xmlns:a16="http://schemas.microsoft.com/office/drawing/2014/main" id="{04F47EF0-26B5-2945-1A44-350D108B3B80}"/>
              </a:ext>
            </a:extLst>
          </p:cNvPr>
          <p:cNvSpPr/>
          <p:nvPr/>
        </p:nvSpPr>
        <p:spPr>
          <a:xfrm>
            <a:off x="11153094" y="3789857"/>
            <a:ext cx="180000" cy="180000"/>
          </a:xfrm>
          <a:prstGeom prst="ellipse">
            <a:avLst/>
          </a:prstGeom>
          <a:solidFill>
            <a:schemeClr val="accent1">
              <a:lumMod val="75000"/>
            </a:schemeClr>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11">
            <a:extLst>
              <a:ext uri="{FF2B5EF4-FFF2-40B4-BE49-F238E27FC236}">
                <a16:creationId xmlns:a16="http://schemas.microsoft.com/office/drawing/2014/main" id="{8768E435-1E28-659A-EC57-373FA0813142}"/>
              </a:ext>
            </a:extLst>
          </p:cNvPr>
          <p:cNvCxnSpPr>
            <a:cxnSpLocks/>
          </p:cNvCxnSpPr>
          <p:nvPr/>
        </p:nvCxnSpPr>
        <p:spPr>
          <a:xfrm flipV="1">
            <a:off x="11204986" y="3566694"/>
            <a:ext cx="0" cy="302351"/>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3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ángulo 60">
            <a:extLst>
              <a:ext uri="{FF2B5EF4-FFF2-40B4-BE49-F238E27FC236}">
                <a16:creationId xmlns:a16="http://schemas.microsoft.com/office/drawing/2014/main" id="{F6AE19B3-7A89-9C32-EA13-81BABA7BF4E0}"/>
              </a:ext>
            </a:extLst>
          </p:cNvPr>
          <p:cNvSpPr/>
          <p:nvPr/>
        </p:nvSpPr>
        <p:spPr>
          <a:xfrm>
            <a:off x="6170516" y="2862147"/>
            <a:ext cx="5640483" cy="73811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Rectángulo 61">
            <a:extLst>
              <a:ext uri="{FF2B5EF4-FFF2-40B4-BE49-F238E27FC236}">
                <a16:creationId xmlns:a16="http://schemas.microsoft.com/office/drawing/2014/main" id="{E2CAFEC7-D809-D4F4-85FE-3D19236643F6}"/>
              </a:ext>
            </a:extLst>
          </p:cNvPr>
          <p:cNvSpPr/>
          <p:nvPr/>
        </p:nvSpPr>
        <p:spPr>
          <a:xfrm>
            <a:off x="6170516" y="3700347"/>
            <a:ext cx="5640483" cy="73811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Rectángulo 62">
            <a:extLst>
              <a:ext uri="{FF2B5EF4-FFF2-40B4-BE49-F238E27FC236}">
                <a16:creationId xmlns:a16="http://schemas.microsoft.com/office/drawing/2014/main" id="{EB9FC56F-FAF4-07D2-F0C7-AD08A6591583}"/>
              </a:ext>
            </a:extLst>
          </p:cNvPr>
          <p:cNvSpPr/>
          <p:nvPr/>
        </p:nvSpPr>
        <p:spPr>
          <a:xfrm>
            <a:off x="6170516" y="4538547"/>
            <a:ext cx="5640483" cy="73811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Rectángulo 63">
            <a:extLst>
              <a:ext uri="{FF2B5EF4-FFF2-40B4-BE49-F238E27FC236}">
                <a16:creationId xmlns:a16="http://schemas.microsoft.com/office/drawing/2014/main" id="{009DDABF-59B2-CDD3-E2CF-16D7698EA8FF}"/>
              </a:ext>
            </a:extLst>
          </p:cNvPr>
          <p:cNvSpPr/>
          <p:nvPr/>
        </p:nvSpPr>
        <p:spPr>
          <a:xfrm>
            <a:off x="6170516" y="5376746"/>
            <a:ext cx="5640483" cy="73811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7</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85608"/>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1.9</a:t>
            </a:r>
            <a:endParaRPr lang="es-ES" sz="14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Rectángulo 41">
            <a:extLst>
              <a:ext uri="{FF2B5EF4-FFF2-40B4-BE49-F238E27FC236}">
                <a16:creationId xmlns:a16="http://schemas.microsoft.com/office/drawing/2014/main" id="{FF228096-501A-8C56-0FD8-488405DC499B}"/>
              </a:ext>
            </a:extLst>
          </p:cNvPr>
          <p:cNvSpPr/>
          <p:nvPr/>
        </p:nvSpPr>
        <p:spPr>
          <a:xfrm>
            <a:off x="11811000" y="0"/>
            <a:ext cx="381000" cy="6857999"/>
          </a:xfrm>
          <a:prstGeom prst="rect">
            <a:avLst/>
          </a:prstGeom>
          <a:gradFill>
            <a:gsLst>
              <a:gs pos="0">
                <a:srgbClr val="24475B"/>
              </a:gs>
              <a:gs pos="48000">
                <a:srgbClr val="1F5B67"/>
              </a:gs>
              <a:gs pos="100000">
                <a:srgbClr val="4172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a:extLst>
              <a:ext uri="{FF2B5EF4-FFF2-40B4-BE49-F238E27FC236}">
                <a16:creationId xmlns:a16="http://schemas.microsoft.com/office/drawing/2014/main" id="{3405CDFA-58B1-B3FD-014C-2323945C591A}"/>
              </a:ext>
            </a:extLst>
          </p:cNvPr>
          <p:cNvSpPr txBox="1"/>
          <p:nvPr/>
        </p:nvSpPr>
        <p:spPr>
          <a:xfrm>
            <a:off x="1101090" y="352596"/>
            <a:ext cx="5679001" cy="369332"/>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Mapa de la gobernanza de Reto Demográfico</a:t>
            </a:r>
            <a:endParaRPr lang="es-ES" b="1"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9" name="Rectángulo 38">
            <a:extLst>
              <a:ext uri="{FF2B5EF4-FFF2-40B4-BE49-F238E27FC236}">
                <a16:creationId xmlns:a16="http://schemas.microsoft.com/office/drawing/2014/main" id="{40D4DEC1-CDEE-46D4-1F7E-3D0F043FE926}"/>
              </a:ext>
            </a:extLst>
          </p:cNvPr>
          <p:cNvSpPr/>
          <p:nvPr/>
        </p:nvSpPr>
        <p:spPr>
          <a:xfrm>
            <a:off x="885822" y="1119537"/>
            <a:ext cx="10925178" cy="658575"/>
          </a:xfrm>
          <a:prstGeom prst="rect">
            <a:avLst/>
          </a:prstGeom>
          <a:solidFill>
            <a:srgbClr val="B7E9D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CuadroTexto 43">
            <a:extLst>
              <a:ext uri="{FF2B5EF4-FFF2-40B4-BE49-F238E27FC236}">
                <a16:creationId xmlns:a16="http://schemas.microsoft.com/office/drawing/2014/main" id="{68BB8A98-9051-DF55-06CF-A449F9381EAB}"/>
              </a:ext>
            </a:extLst>
          </p:cNvPr>
          <p:cNvSpPr txBox="1"/>
          <p:nvPr/>
        </p:nvSpPr>
        <p:spPr>
          <a:xfrm>
            <a:off x="2089245" y="1214141"/>
            <a:ext cx="8518332" cy="523220"/>
          </a:xfrm>
          <a:prstGeom prst="rect">
            <a:avLst/>
          </a:prstGeom>
          <a:noFill/>
        </p:spPr>
        <p:txBody>
          <a:bodyPr wrap="square">
            <a:spAutoFit/>
          </a:bodyPr>
          <a:lstStyle/>
          <a:p>
            <a:pPr algn="ctr"/>
            <a:r>
              <a:rPr lang="es-ES" sz="1400" b="1" dirty="0">
                <a:solidFill>
                  <a:srgbClr val="24475B"/>
                </a:solidFill>
                <a:latin typeface="+mj-lt"/>
                <a:ea typeface="Open Sans SemiBold" panose="020B0706030804020204" pitchFamily="34" charset="0"/>
                <a:cs typeface="Open Sans SemiBold" panose="020B0706030804020204" pitchFamily="34" charset="0"/>
              </a:rPr>
              <a:t>Una política pública integral requiere contar con un sistema de gobernanza policéntrico en el que estén integrados los principales actores públicos y privados:</a:t>
            </a:r>
          </a:p>
        </p:txBody>
      </p:sp>
      <p:sp>
        <p:nvSpPr>
          <p:cNvPr id="45" name="Rectángulo: esquinas redondeadas 44">
            <a:extLst>
              <a:ext uri="{FF2B5EF4-FFF2-40B4-BE49-F238E27FC236}">
                <a16:creationId xmlns:a16="http://schemas.microsoft.com/office/drawing/2014/main" id="{3774976A-9FA8-81B4-1575-6B4E640F203B}"/>
              </a:ext>
            </a:extLst>
          </p:cNvPr>
          <p:cNvSpPr/>
          <p:nvPr/>
        </p:nvSpPr>
        <p:spPr>
          <a:xfrm>
            <a:off x="3112789" y="1935714"/>
            <a:ext cx="6037523" cy="803249"/>
          </a:xfrm>
          <a:prstGeom prst="roundRect">
            <a:avLst>
              <a:gd name="adj" fmla="val 50000"/>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a:solidFill>
                <a:prstClr val="white"/>
              </a:solidFill>
              <a:latin typeface="Calibri" panose="020F0502020204030204"/>
            </a:endParaRPr>
          </a:p>
        </p:txBody>
      </p:sp>
      <p:sp>
        <p:nvSpPr>
          <p:cNvPr id="46" name="CuadroTexto 45">
            <a:extLst>
              <a:ext uri="{FF2B5EF4-FFF2-40B4-BE49-F238E27FC236}">
                <a16:creationId xmlns:a16="http://schemas.microsoft.com/office/drawing/2014/main" id="{BF81720F-F1CF-3EF8-2C09-6612C064B99F}"/>
              </a:ext>
            </a:extLst>
          </p:cNvPr>
          <p:cNvSpPr txBox="1"/>
          <p:nvPr/>
        </p:nvSpPr>
        <p:spPr>
          <a:xfrm>
            <a:off x="3546510" y="2031990"/>
            <a:ext cx="6098240" cy="605294"/>
          </a:xfrm>
          <a:prstGeom prst="rect">
            <a:avLst/>
          </a:prstGeom>
          <a:noFill/>
        </p:spPr>
        <p:txBody>
          <a:bodyPr wrap="square">
            <a:spAutoFit/>
          </a:bodyPr>
          <a:lstStyle/>
          <a:p>
            <a:pPr marL="285750" indent="-285750">
              <a:lnSpc>
                <a:spcPts val="2045"/>
              </a:lnSpc>
              <a:buFont typeface="Wingdings" panose="05000000000000000000" pitchFamily="2" charset="2"/>
              <a:buChar char="ü"/>
            </a:pPr>
            <a:r>
              <a:rPr lang="es-ES" sz="1400" b="1" spc="-10" dirty="0">
                <a:solidFill>
                  <a:srgbClr val="3A7392"/>
                </a:solidFill>
                <a:latin typeface="+mj-lt"/>
                <a:cs typeface="Calibri"/>
              </a:rPr>
              <a:t>Integrar todas las visiones</a:t>
            </a:r>
          </a:p>
          <a:p>
            <a:pPr marL="285750" indent="-285750">
              <a:lnSpc>
                <a:spcPts val="2045"/>
              </a:lnSpc>
              <a:buFont typeface="Wingdings" panose="05000000000000000000" pitchFamily="2" charset="2"/>
              <a:buChar char="ü"/>
            </a:pPr>
            <a:r>
              <a:rPr lang="es-ES" sz="1400" b="1" spc="-10" dirty="0">
                <a:solidFill>
                  <a:srgbClr val="3A7392"/>
                </a:solidFill>
                <a:latin typeface="+mj-lt"/>
                <a:cs typeface="Calibri"/>
              </a:rPr>
              <a:t>Actuar de forma coordinada con todos los actores</a:t>
            </a:r>
          </a:p>
        </p:txBody>
      </p:sp>
      <p:sp>
        <p:nvSpPr>
          <p:cNvPr id="47" name="Rectángulo 46">
            <a:extLst>
              <a:ext uri="{FF2B5EF4-FFF2-40B4-BE49-F238E27FC236}">
                <a16:creationId xmlns:a16="http://schemas.microsoft.com/office/drawing/2014/main" id="{705D7A88-FF5A-7134-23AA-2173FDE2FC33}"/>
              </a:ext>
            </a:extLst>
          </p:cNvPr>
          <p:cNvSpPr/>
          <p:nvPr/>
        </p:nvSpPr>
        <p:spPr>
          <a:xfrm>
            <a:off x="885823" y="2862147"/>
            <a:ext cx="5210178" cy="738117"/>
          </a:xfrm>
          <a:prstGeom prst="rect">
            <a:avLst/>
          </a:prstGeom>
          <a:solidFill>
            <a:srgbClr val="B7E9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49">
            <a:extLst>
              <a:ext uri="{FF2B5EF4-FFF2-40B4-BE49-F238E27FC236}">
                <a16:creationId xmlns:a16="http://schemas.microsoft.com/office/drawing/2014/main" id="{5503C107-7DC1-94B4-180B-1F97860FBAA0}"/>
              </a:ext>
            </a:extLst>
          </p:cNvPr>
          <p:cNvSpPr/>
          <p:nvPr/>
        </p:nvSpPr>
        <p:spPr>
          <a:xfrm>
            <a:off x="885823" y="3700347"/>
            <a:ext cx="5210178" cy="738117"/>
          </a:xfrm>
          <a:prstGeom prst="rect">
            <a:avLst/>
          </a:prstGeom>
          <a:solidFill>
            <a:srgbClr val="B7E9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a:extLst>
              <a:ext uri="{FF2B5EF4-FFF2-40B4-BE49-F238E27FC236}">
                <a16:creationId xmlns:a16="http://schemas.microsoft.com/office/drawing/2014/main" id="{F94BCBA7-3BB1-79C8-68FF-2410BFFBF25C}"/>
              </a:ext>
            </a:extLst>
          </p:cNvPr>
          <p:cNvSpPr/>
          <p:nvPr/>
        </p:nvSpPr>
        <p:spPr>
          <a:xfrm>
            <a:off x="885823" y="4538547"/>
            <a:ext cx="5210178" cy="738117"/>
          </a:xfrm>
          <a:prstGeom prst="rect">
            <a:avLst/>
          </a:prstGeom>
          <a:solidFill>
            <a:srgbClr val="B7E9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ctángulo 51">
            <a:extLst>
              <a:ext uri="{FF2B5EF4-FFF2-40B4-BE49-F238E27FC236}">
                <a16:creationId xmlns:a16="http://schemas.microsoft.com/office/drawing/2014/main" id="{AB2FACE4-351C-913A-9447-21775BF4CC62}"/>
              </a:ext>
            </a:extLst>
          </p:cNvPr>
          <p:cNvSpPr/>
          <p:nvPr/>
        </p:nvSpPr>
        <p:spPr>
          <a:xfrm>
            <a:off x="885823" y="5376746"/>
            <a:ext cx="5210178" cy="738117"/>
          </a:xfrm>
          <a:prstGeom prst="rect">
            <a:avLst/>
          </a:prstGeom>
          <a:solidFill>
            <a:srgbClr val="B7E9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Elipse 52">
            <a:extLst>
              <a:ext uri="{FF2B5EF4-FFF2-40B4-BE49-F238E27FC236}">
                <a16:creationId xmlns:a16="http://schemas.microsoft.com/office/drawing/2014/main" id="{8B10F967-250E-72AC-A837-77D74A7A4135}"/>
              </a:ext>
            </a:extLst>
          </p:cNvPr>
          <p:cNvSpPr/>
          <p:nvPr/>
        </p:nvSpPr>
        <p:spPr>
          <a:xfrm rot="16200000">
            <a:off x="5666044" y="2846835"/>
            <a:ext cx="782499" cy="782499"/>
          </a:xfrm>
          <a:prstGeom prst="ellipse">
            <a:avLst/>
          </a:prstGeom>
          <a:gradFill flip="none" rotWithShape="1">
            <a:gsLst>
              <a:gs pos="0">
                <a:srgbClr val="1AAB91"/>
              </a:gs>
              <a:gs pos="48000">
                <a:srgbClr val="23C885"/>
              </a:gs>
              <a:gs pos="100000">
                <a:srgbClr val="22CB8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4" name="Gráfico 53" descr="Círculo con flecha a la izquierda con relleno sólido">
            <a:extLst>
              <a:ext uri="{FF2B5EF4-FFF2-40B4-BE49-F238E27FC236}">
                <a16:creationId xmlns:a16="http://schemas.microsoft.com/office/drawing/2014/main" id="{30DF6DC6-AAB7-06F4-5664-5D67608E95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746847" y="2927638"/>
            <a:ext cx="620892" cy="620892"/>
          </a:xfrm>
          <a:prstGeom prst="rect">
            <a:avLst/>
          </a:prstGeom>
        </p:spPr>
      </p:pic>
      <p:sp>
        <p:nvSpPr>
          <p:cNvPr id="55" name="Elipse 54">
            <a:extLst>
              <a:ext uri="{FF2B5EF4-FFF2-40B4-BE49-F238E27FC236}">
                <a16:creationId xmlns:a16="http://schemas.microsoft.com/office/drawing/2014/main" id="{BC6E0CCA-BB2B-AE99-F6E8-B88C78823E52}"/>
              </a:ext>
            </a:extLst>
          </p:cNvPr>
          <p:cNvSpPr/>
          <p:nvPr/>
        </p:nvSpPr>
        <p:spPr>
          <a:xfrm rot="16200000">
            <a:off x="5666044" y="3693999"/>
            <a:ext cx="782499" cy="782499"/>
          </a:xfrm>
          <a:prstGeom prst="ellipse">
            <a:avLst/>
          </a:prstGeom>
          <a:gradFill flip="none" rotWithShape="1">
            <a:gsLst>
              <a:gs pos="0">
                <a:srgbClr val="1AAB91"/>
              </a:gs>
              <a:gs pos="48000">
                <a:srgbClr val="23C885"/>
              </a:gs>
              <a:gs pos="100000">
                <a:srgbClr val="22CB8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6" name="Gráfico 55" descr="Círculo con flecha a la izquierda con relleno sólido">
            <a:extLst>
              <a:ext uri="{FF2B5EF4-FFF2-40B4-BE49-F238E27FC236}">
                <a16:creationId xmlns:a16="http://schemas.microsoft.com/office/drawing/2014/main" id="{ECA348F2-F58E-88F7-7C5F-DF6B5EDE8E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746847" y="3774802"/>
            <a:ext cx="620892" cy="620892"/>
          </a:xfrm>
          <a:prstGeom prst="rect">
            <a:avLst/>
          </a:prstGeom>
        </p:spPr>
      </p:pic>
      <p:sp>
        <p:nvSpPr>
          <p:cNvPr id="57" name="Elipse 56">
            <a:extLst>
              <a:ext uri="{FF2B5EF4-FFF2-40B4-BE49-F238E27FC236}">
                <a16:creationId xmlns:a16="http://schemas.microsoft.com/office/drawing/2014/main" id="{18638740-BD09-29D7-30A8-F416A058154F}"/>
              </a:ext>
            </a:extLst>
          </p:cNvPr>
          <p:cNvSpPr/>
          <p:nvPr/>
        </p:nvSpPr>
        <p:spPr>
          <a:xfrm rot="16200000">
            <a:off x="5666044" y="4527717"/>
            <a:ext cx="782499" cy="782499"/>
          </a:xfrm>
          <a:prstGeom prst="ellipse">
            <a:avLst/>
          </a:prstGeom>
          <a:gradFill flip="none" rotWithShape="1">
            <a:gsLst>
              <a:gs pos="0">
                <a:srgbClr val="1AAB91"/>
              </a:gs>
              <a:gs pos="48000">
                <a:srgbClr val="23C885"/>
              </a:gs>
              <a:gs pos="100000">
                <a:srgbClr val="22CB8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8" name="Gráfico 57" descr="Círculo con flecha a la izquierda con relleno sólido">
            <a:extLst>
              <a:ext uri="{FF2B5EF4-FFF2-40B4-BE49-F238E27FC236}">
                <a16:creationId xmlns:a16="http://schemas.microsoft.com/office/drawing/2014/main" id="{357604AD-9994-CD24-E6CC-B72B2CB21D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746847" y="4608520"/>
            <a:ext cx="620892" cy="620892"/>
          </a:xfrm>
          <a:prstGeom prst="rect">
            <a:avLst/>
          </a:prstGeom>
        </p:spPr>
      </p:pic>
      <p:sp>
        <p:nvSpPr>
          <p:cNvPr id="59" name="Elipse 58">
            <a:extLst>
              <a:ext uri="{FF2B5EF4-FFF2-40B4-BE49-F238E27FC236}">
                <a16:creationId xmlns:a16="http://schemas.microsoft.com/office/drawing/2014/main" id="{9FC12E25-0260-1668-B5B7-DC69D3D3146B}"/>
              </a:ext>
            </a:extLst>
          </p:cNvPr>
          <p:cNvSpPr/>
          <p:nvPr/>
        </p:nvSpPr>
        <p:spPr>
          <a:xfrm rot="16200000">
            <a:off x="5666044" y="5347214"/>
            <a:ext cx="782499" cy="782499"/>
          </a:xfrm>
          <a:prstGeom prst="ellipse">
            <a:avLst/>
          </a:prstGeom>
          <a:gradFill flip="none" rotWithShape="1">
            <a:gsLst>
              <a:gs pos="0">
                <a:srgbClr val="1AAB91"/>
              </a:gs>
              <a:gs pos="48000">
                <a:srgbClr val="23C885"/>
              </a:gs>
              <a:gs pos="100000">
                <a:srgbClr val="22CB8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0" name="Gráfico 59" descr="Círculo con flecha a la izquierda con relleno sólido">
            <a:extLst>
              <a:ext uri="{FF2B5EF4-FFF2-40B4-BE49-F238E27FC236}">
                <a16:creationId xmlns:a16="http://schemas.microsoft.com/office/drawing/2014/main" id="{5CCCE16C-DB20-700F-6AE8-DA702ADC31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746847" y="5428017"/>
            <a:ext cx="620892" cy="620892"/>
          </a:xfrm>
          <a:prstGeom prst="rect">
            <a:avLst/>
          </a:prstGeom>
        </p:spPr>
      </p:pic>
      <p:sp>
        <p:nvSpPr>
          <p:cNvPr id="65" name="CuadroTexto 64">
            <a:extLst>
              <a:ext uri="{FF2B5EF4-FFF2-40B4-BE49-F238E27FC236}">
                <a16:creationId xmlns:a16="http://schemas.microsoft.com/office/drawing/2014/main" id="{937FE497-BFC3-268F-1AD2-DD60EEF7F873}"/>
              </a:ext>
            </a:extLst>
          </p:cNvPr>
          <p:cNvSpPr txBox="1"/>
          <p:nvPr/>
        </p:nvSpPr>
        <p:spPr>
          <a:xfrm>
            <a:off x="1239013" y="2963336"/>
            <a:ext cx="4564953" cy="523220"/>
          </a:xfrm>
          <a:prstGeom prst="rect">
            <a:avLst/>
          </a:prstGeom>
          <a:noFill/>
        </p:spPr>
        <p:txBody>
          <a:bodyPr wrap="square">
            <a:spAutoFit/>
          </a:bodyPr>
          <a:lstStyle/>
          <a:p>
            <a:pPr marR="294005" algn="r">
              <a:lnSpc>
                <a:spcPct val="100000"/>
              </a:lnSpc>
              <a:spcBef>
                <a:spcPts val="245"/>
              </a:spcBef>
            </a:pPr>
            <a:r>
              <a:rPr lang="es-ES" sz="1400" b="1" spc="-5" dirty="0">
                <a:solidFill>
                  <a:srgbClr val="3A7392"/>
                </a:solidFill>
                <a:latin typeface="+mj-lt"/>
                <a:cs typeface="Calibri"/>
              </a:rPr>
              <a:t>COMISIÓN </a:t>
            </a:r>
            <a:r>
              <a:rPr lang="es-ES" sz="1400" b="1" spc="-15" dirty="0">
                <a:solidFill>
                  <a:srgbClr val="3A7392"/>
                </a:solidFill>
                <a:latin typeface="+mj-lt"/>
                <a:cs typeface="Calibri"/>
              </a:rPr>
              <a:t>DELEGADA </a:t>
            </a:r>
            <a:r>
              <a:rPr lang="es-ES" sz="1400" b="1" spc="-30" dirty="0">
                <a:solidFill>
                  <a:srgbClr val="3A7392"/>
                </a:solidFill>
                <a:latin typeface="+mj-lt"/>
                <a:cs typeface="Calibri"/>
              </a:rPr>
              <a:t>PARA </a:t>
            </a:r>
            <a:r>
              <a:rPr lang="es-ES" sz="1400" b="1" dirty="0">
                <a:solidFill>
                  <a:srgbClr val="3A7392"/>
                </a:solidFill>
                <a:latin typeface="+mj-lt"/>
                <a:cs typeface="Calibri"/>
              </a:rPr>
              <a:t>EL </a:t>
            </a:r>
            <a:r>
              <a:rPr lang="es-ES" sz="1400" b="1" spc="-20" dirty="0">
                <a:solidFill>
                  <a:srgbClr val="3A7392"/>
                </a:solidFill>
                <a:latin typeface="+mj-lt"/>
                <a:cs typeface="Calibri"/>
              </a:rPr>
              <a:t>RETO </a:t>
            </a:r>
            <a:r>
              <a:rPr lang="es-ES" sz="1400" b="1" spc="-5" dirty="0">
                <a:solidFill>
                  <a:srgbClr val="3A7392"/>
                </a:solidFill>
                <a:latin typeface="+mj-lt"/>
                <a:cs typeface="Calibri"/>
              </a:rPr>
              <a:t>DEMOGRÁFICO</a:t>
            </a:r>
            <a:endParaRPr lang="es-ES" sz="1400" dirty="0">
              <a:solidFill>
                <a:srgbClr val="3A7392"/>
              </a:solidFill>
              <a:latin typeface="+mj-lt"/>
              <a:cs typeface="Calibri"/>
            </a:endParaRPr>
          </a:p>
        </p:txBody>
      </p:sp>
      <p:sp>
        <p:nvSpPr>
          <p:cNvPr id="66" name="CuadroTexto 65">
            <a:extLst>
              <a:ext uri="{FF2B5EF4-FFF2-40B4-BE49-F238E27FC236}">
                <a16:creationId xmlns:a16="http://schemas.microsoft.com/office/drawing/2014/main" id="{93418FA1-0AE6-E8D9-5B46-FDE424DB2061}"/>
              </a:ext>
            </a:extLst>
          </p:cNvPr>
          <p:cNvSpPr txBox="1"/>
          <p:nvPr/>
        </p:nvSpPr>
        <p:spPr>
          <a:xfrm>
            <a:off x="1239013" y="3797054"/>
            <a:ext cx="4564953" cy="548868"/>
          </a:xfrm>
          <a:prstGeom prst="rect">
            <a:avLst/>
          </a:prstGeom>
          <a:noFill/>
        </p:spPr>
        <p:txBody>
          <a:bodyPr wrap="square">
            <a:spAutoFit/>
          </a:bodyPr>
          <a:lstStyle/>
          <a:p>
            <a:pPr marR="294005" algn="r">
              <a:lnSpc>
                <a:spcPct val="100000"/>
              </a:lnSpc>
              <a:spcBef>
                <a:spcPts val="245"/>
              </a:spcBef>
            </a:pPr>
            <a:r>
              <a:rPr lang="es-ES" sz="1400" b="1" spc="-5" dirty="0">
                <a:solidFill>
                  <a:srgbClr val="3A7392"/>
                </a:solidFill>
                <a:latin typeface="+mj-lt"/>
                <a:cs typeface="Calibri"/>
              </a:rPr>
              <a:t>CONFERENCIA SECTORIAL DE RETO</a:t>
            </a:r>
          </a:p>
          <a:p>
            <a:pPr marR="294005" algn="r">
              <a:lnSpc>
                <a:spcPct val="100000"/>
              </a:lnSpc>
              <a:spcBef>
                <a:spcPts val="245"/>
              </a:spcBef>
            </a:pPr>
            <a:r>
              <a:rPr lang="es-ES" sz="1400" b="1" spc="-5" dirty="0">
                <a:solidFill>
                  <a:srgbClr val="3A7392"/>
                </a:solidFill>
                <a:latin typeface="+mj-lt"/>
                <a:cs typeface="Calibri"/>
              </a:rPr>
              <a:t>DEMOGRÁFICO</a:t>
            </a:r>
          </a:p>
        </p:txBody>
      </p:sp>
      <p:sp>
        <p:nvSpPr>
          <p:cNvPr id="67" name="CuadroTexto 66">
            <a:extLst>
              <a:ext uri="{FF2B5EF4-FFF2-40B4-BE49-F238E27FC236}">
                <a16:creationId xmlns:a16="http://schemas.microsoft.com/office/drawing/2014/main" id="{6D56A9C9-1939-86A0-7192-E947424A373F}"/>
              </a:ext>
            </a:extLst>
          </p:cNvPr>
          <p:cNvSpPr txBox="1"/>
          <p:nvPr/>
        </p:nvSpPr>
        <p:spPr>
          <a:xfrm>
            <a:off x="1239013" y="4789421"/>
            <a:ext cx="4564953" cy="307777"/>
          </a:xfrm>
          <a:prstGeom prst="rect">
            <a:avLst/>
          </a:prstGeom>
          <a:noFill/>
        </p:spPr>
        <p:txBody>
          <a:bodyPr wrap="square">
            <a:spAutoFit/>
          </a:bodyPr>
          <a:lstStyle/>
          <a:p>
            <a:pPr marR="294005" algn="r">
              <a:lnSpc>
                <a:spcPct val="100000"/>
              </a:lnSpc>
              <a:spcBef>
                <a:spcPts val="245"/>
              </a:spcBef>
            </a:pPr>
            <a:r>
              <a:rPr lang="es-ES" sz="1400" b="1" spc="-5" dirty="0">
                <a:solidFill>
                  <a:srgbClr val="3A7392"/>
                </a:solidFill>
                <a:latin typeface="+mj-lt"/>
                <a:cs typeface="Calibri"/>
              </a:rPr>
              <a:t>FORO DE COHESIÓN TERRITORIAL</a:t>
            </a:r>
          </a:p>
        </p:txBody>
      </p:sp>
      <p:sp>
        <p:nvSpPr>
          <p:cNvPr id="68" name="CuadroTexto 67">
            <a:extLst>
              <a:ext uri="{FF2B5EF4-FFF2-40B4-BE49-F238E27FC236}">
                <a16:creationId xmlns:a16="http://schemas.microsoft.com/office/drawing/2014/main" id="{40E7CCA5-77AC-4B40-2E81-CB4199D4A37B}"/>
              </a:ext>
            </a:extLst>
          </p:cNvPr>
          <p:cNvSpPr txBox="1"/>
          <p:nvPr/>
        </p:nvSpPr>
        <p:spPr>
          <a:xfrm>
            <a:off x="1239013" y="5593351"/>
            <a:ext cx="4564953" cy="307777"/>
          </a:xfrm>
          <a:prstGeom prst="rect">
            <a:avLst/>
          </a:prstGeom>
          <a:noFill/>
        </p:spPr>
        <p:txBody>
          <a:bodyPr wrap="square">
            <a:spAutoFit/>
          </a:bodyPr>
          <a:lstStyle/>
          <a:p>
            <a:pPr marR="294005" algn="r">
              <a:lnSpc>
                <a:spcPct val="100000"/>
              </a:lnSpc>
              <a:spcBef>
                <a:spcPts val="245"/>
              </a:spcBef>
            </a:pPr>
            <a:r>
              <a:rPr lang="es-ES" sz="1400" b="1" spc="-5" dirty="0">
                <a:solidFill>
                  <a:srgbClr val="3A7392"/>
                </a:solidFill>
                <a:latin typeface="+mj-lt"/>
                <a:cs typeface="Calibri"/>
              </a:rPr>
              <a:t>GRUPO DE TRABAJO DE DIÁLOGO  SOCIAL</a:t>
            </a:r>
          </a:p>
        </p:txBody>
      </p:sp>
      <p:sp>
        <p:nvSpPr>
          <p:cNvPr id="72" name="CuadroTexto 71">
            <a:extLst>
              <a:ext uri="{FF2B5EF4-FFF2-40B4-BE49-F238E27FC236}">
                <a16:creationId xmlns:a16="http://schemas.microsoft.com/office/drawing/2014/main" id="{EFA293AC-2794-A589-B0BD-E6E6689958B2}"/>
              </a:ext>
            </a:extLst>
          </p:cNvPr>
          <p:cNvSpPr txBox="1"/>
          <p:nvPr/>
        </p:nvSpPr>
        <p:spPr>
          <a:xfrm>
            <a:off x="6532809" y="2963336"/>
            <a:ext cx="4564953" cy="548868"/>
          </a:xfrm>
          <a:prstGeom prst="rect">
            <a:avLst/>
          </a:prstGeom>
          <a:noFill/>
        </p:spPr>
        <p:txBody>
          <a:bodyPr wrap="square">
            <a:spAutoFit/>
          </a:bodyPr>
          <a:lstStyle/>
          <a:p>
            <a:pPr marR="294005">
              <a:lnSpc>
                <a:spcPct val="100000"/>
              </a:lnSpc>
              <a:spcBef>
                <a:spcPts val="245"/>
              </a:spcBef>
            </a:pPr>
            <a:r>
              <a:rPr lang="es-ES" sz="1400" spc="-5"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Coordinación en el seno del</a:t>
            </a:r>
          </a:p>
          <a:p>
            <a:pPr marR="294005">
              <a:lnSpc>
                <a:spcPct val="100000"/>
              </a:lnSpc>
              <a:spcBef>
                <a:spcPts val="245"/>
              </a:spcBef>
            </a:pPr>
            <a:r>
              <a:rPr lang="es-ES" sz="1400" spc="-5"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Gobierno- Administración General del  Estado</a:t>
            </a:r>
          </a:p>
        </p:txBody>
      </p:sp>
      <p:sp>
        <p:nvSpPr>
          <p:cNvPr id="73" name="CuadroTexto 72">
            <a:extLst>
              <a:ext uri="{FF2B5EF4-FFF2-40B4-BE49-F238E27FC236}">
                <a16:creationId xmlns:a16="http://schemas.microsoft.com/office/drawing/2014/main" id="{4EC69CFD-6647-4D4E-9C0A-DF2095F78B40}"/>
              </a:ext>
            </a:extLst>
          </p:cNvPr>
          <p:cNvSpPr txBox="1"/>
          <p:nvPr/>
        </p:nvSpPr>
        <p:spPr>
          <a:xfrm>
            <a:off x="6532809" y="3797054"/>
            <a:ext cx="4564953" cy="548868"/>
          </a:xfrm>
          <a:prstGeom prst="rect">
            <a:avLst/>
          </a:prstGeom>
          <a:noFill/>
        </p:spPr>
        <p:txBody>
          <a:bodyPr wrap="square">
            <a:spAutoFit/>
          </a:bodyPr>
          <a:lstStyle/>
          <a:p>
            <a:pPr marR="294005">
              <a:lnSpc>
                <a:spcPct val="100000"/>
              </a:lnSpc>
              <a:spcBef>
                <a:spcPts val="245"/>
              </a:spcBef>
            </a:pPr>
            <a:r>
              <a:rPr lang="es-ES" sz="1400" spc="-5"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Estado, Comunidades Autónomas y</a:t>
            </a:r>
          </a:p>
          <a:p>
            <a:pPr marR="294005">
              <a:lnSpc>
                <a:spcPct val="100000"/>
              </a:lnSpc>
              <a:spcBef>
                <a:spcPts val="245"/>
              </a:spcBef>
            </a:pPr>
            <a:r>
              <a:rPr lang="es-ES" sz="1400" spc="-5"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FEMP</a:t>
            </a:r>
          </a:p>
        </p:txBody>
      </p:sp>
      <p:sp>
        <p:nvSpPr>
          <p:cNvPr id="74" name="CuadroTexto 73">
            <a:extLst>
              <a:ext uri="{FF2B5EF4-FFF2-40B4-BE49-F238E27FC236}">
                <a16:creationId xmlns:a16="http://schemas.microsoft.com/office/drawing/2014/main" id="{AEB41A6E-11B7-4C4F-FF85-68FBCEFB4237}"/>
              </a:ext>
            </a:extLst>
          </p:cNvPr>
          <p:cNvSpPr txBox="1"/>
          <p:nvPr/>
        </p:nvSpPr>
        <p:spPr>
          <a:xfrm>
            <a:off x="6532809" y="4627294"/>
            <a:ext cx="4564953" cy="548868"/>
          </a:xfrm>
          <a:prstGeom prst="rect">
            <a:avLst/>
          </a:prstGeom>
          <a:noFill/>
        </p:spPr>
        <p:txBody>
          <a:bodyPr wrap="square">
            <a:spAutoFit/>
          </a:bodyPr>
          <a:lstStyle/>
          <a:p>
            <a:pPr marR="294005">
              <a:lnSpc>
                <a:spcPct val="100000"/>
              </a:lnSpc>
              <a:spcBef>
                <a:spcPts val="245"/>
              </a:spcBef>
            </a:pPr>
            <a:r>
              <a:rPr lang="es-ES" sz="1400" spc="-5"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Espacio de participación de la</a:t>
            </a:r>
          </a:p>
          <a:p>
            <a:pPr marR="294005">
              <a:lnSpc>
                <a:spcPct val="100000"/>
              </a:lnSpc>
              <a:spcBef>
                <a:spcPts val="245"/>
              </a:spcBef>
            </a:pPr>
            <a:r>
              <a:rPr lang="es-ES" sz="1400" spc="-5"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Sociedad Civil</a:t>
            </a:r>
          </a:p>
        </p:txBody>
      </p:sp>
      <p:sp>
        <p:nvSpPr>
          <p:cNvPr id="75" name="CuadroTexto 74">
            <a:extLst>
              <a:ext uri="{FF2B5EF4-FFF2-40B4-BE49-F238E27FC236}">
                <a16:creationId xmlns:a16="http://schemas.microsoft.com/office/drawing/2014/main" id="{4C627716-DED9-6070-1176-8F1F7A800374}"/>
              </a:ext>
            </a:extLst>
          </p:cNvPr>
          <p:cNvSpPr txBox="1"/>
          <p:nvPr/>
        </p:nvSpPr>
        <p:spPr>
          <a:xfrm>
            <a:off x="6532809" y="5486425"/>
            <a:ext cx="4564953" cy="523220"/>
          </a:xfrm>
          <a:prstGeom prst="rect">
            <a:avLst/>
          </a:prstGeom>
          <a:noFill/>
        </p:spPr>
        <p:txBody>
          <a:bodyPr wrap="square">
            <a:spAutoFit/>
          </a:bodyPr>
          <a:lstStyle/>
          <a:p>
            <a:pPr marR="294005">
              <a:lnSpc>
                <a:spcPct val="100000"/>
              </a:lnSpc>
              <a:spcBef>
                <a:spcPts val="245"/>
              </a:spcBef>
            </a:pPr>
            <a:r>
              <a:rPr lang="es-ES" sz="1400" spc="-5"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t>Organizaciones sindicales y  asociaciones empresariales más  representativas</a:t>
            </a:r>
          </a:p>
        </p:txBody>
      </p:sp>
      <p:pic>
        <p:nvPicPr>
          <p:cNvPr id="69" name="Imagen 68" descr="2021-VICE3bis2.Gob"/>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6272" y="-1214"/>
            <a:ext cx="2876550" cy="733425"/>
          </a:xfrm>
          <a:prstGeom prst="rect">
            <a:avLst/>
          </a:prstGeom>
          <a:noFill/>
          <a:ln>
            <a:noFill/>
          </a:ln>
        </p:spPr>
      </p:pic>
    </p:spTree>
    <p:extLst>
      <p:ext uri="{BB962C8B-B14F-4D97-AF65-F5344CB8AC3E}">
        <p14:creationId xmlns:p14="http://schemas.microsoft.com/office/powerpoint/2010/main" val="412822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83">
            <a:extLst>
              <a:ext uri="{FF2B5EF4-FFF2-40B4-BE49-F238E27FC236}">
                <a16:creationId xmlns:a16="http://schemas.microsoft.com/office/drawing/2014/main" id="{97D93C53-CF71-F1E0-76CF-07E9B2398787}"/>
              </a:ext>
            </a:extLst>
          </p:cNvPr>
          <p:cNvSpPr/>
          <p:nvPr/>
        </p:nvSpPr>
        <p:spPr>
          <a:xfrm>
            <a:off x="1983816" y="4358385"/>
            <a:ext cx="9082581" cy="2146837"/>
          </a:xfrm>
          <a:prstGeom prst="roundRect">
            <a:avLst>
              <a:gd name="adj" fmla="val 50000"/>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5F5F5"/>
              </a:solidFill>
            </a:endParaRPr>
          </a:p>
        </p:txBody>
      </p:sp>
      <p:sp>
        <p:nvSpPr>
          <p:cNvPr id="56" name="Rectángulo 83">
            <a:extLst>
              <a:ext uri="{FF2B5EF4-FFF2-40B4-BE49-F238E27FC236}">
                <a16:creationId xmlns:a16="http://schemas.microsoft.com/office/drawing/2014/main" id="{2CB7FE90-EA94-11C4-AD4E-12B325F85EE7}"/>
              </a:ext>
            </a:extLst>
          </p:cNvPr>
          <p:cNvSpPr/>
          <p:nvPr/>
        </p:nvSpPr>
        <p:spPr>
          <a:xfrm>
            <a:off x="2028576" y="2100698"/>
            <a:ext cx="9082581" cy="2146837"/>
          </a:xfrm>
          <a:prstGeom prst="roundRect">
            <a:avLst>
              <a:gd name="adj" fmla="val 50000"/>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5F5F5"/>
              </a:solidFill>
            </a:endParaRPr>
          </a:p>
        </p:txBody>
      </p:sp>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nvGrpSpPr>
          <p:cNvPr id="30" name="Grupo 29">
            <a:extLst>
              <a:ext uri="{FF2B5EF4-FFF2-40B4-BE49-F238E27FC236}">
                <a16:creationId xmlns:a16="http://schemas.microsoft.com/office/drawing/2014/main" id="{9AD4F711-1B35-86EB-F2B3-E08246CBC236}"/>
              </a:ext>
            </a:extLst>
          </p:cNvPr>
          <p:cNvGrpSpPr/>
          <p:nvPr/>
        </p:nvGrpSpPr>
        <p:grpSpPr>
          <a:xfrm>
            <a:off x="7329212" y="300130"/>
            <a:ext cx="4210050" cy="492165"/>
            <a:chOff x="6210300" y="237327"/>
            <a:chExt cx="5838825" cy="603528"/>
          </a:xfrm>
        </p:grpSpPr>
        <p:pic>
          <p:nvPicPr>
            <p:cNvPr id="31" name="Imagen 30">
              <a:extLst>
                <a:ext uri="{FF2B5EF4-FFF2-40B4-BE49-F238E27FC236}">
                  <a16:creationId xmlns:a16="http://schemas.microsoft.com/office/drawing/2014/main" id="{1469381C-3FB4-3036-3150-A383737EF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3153" y="237327"/>
              <a:ext cx="757919" cy="603528"/>
            </a:xfrm>
            <a:prstGeom prst="rect">
              <a:avLst/>
            </a:prstGeom>
          </p:spPr>
        </p:pic>
        <p:pic>
          <p:nvPicPr>
            <p:cNvPr id="32" name="Imagen 31">
              <a:extLst>
                <a:ext uri="{FF2B5EF4-FFF2-40B4-BE49-F238E27FC236}">
                  <a16:creationId xmlns:a16="http://schemas.microsoft.com/office/drawing/2014/main" id="{E8568EC8-35A9-7936-79CF-0FA6B30C56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300" y="237327"/>
              <a:ext cx="2609850" cy="603528"/>
            </a:xfrm>
            <a:prstGeom prst="rect">
              <a:avLst/>
            </a:prstGeom>
          </p:spPr>
        </p:pic>
        <p:pic>
          <p:nvPicPr>
            <p:cNvPr id="33" name="Imagen 32">
              <a:extLst>
                <a:ext uri="{FF2B5EF4-FFF2-40B4-BE49-F238E27FC236}">
                  <a16:creationId xmlns:a16="http://schemas.microsoft.com/office/drawing/2014/main" id="{43464FAD-032A-1EAB-9B19-CA368E2FEF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400" y="237327"/>
              <a:ext cx="2251725" cy="596820"/>
            </a:xfrm>
            <a:prstGeom prst="rect">
              <a:avLst/>
            </a:prstGeom>
          </p:spPr>
        </p:pic>
      </p:gr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6816" y="346669"/>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Light" panose="020B0306030504020204" pitchFamily="34" charset="0"/>
                <a:cs typeface="Open Sans Light" panose="020B0306030504020204" pitchFamily="34" charset="0"/>
              </a:rPr>
              <a:t>2.1</a:t>
            </a:r>
            <a:endParaRPr lang="es-ES" sz="16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153BCC25-8BA4-2FD5-FDC0-32E2A4A6C4CF}"/>
              </a:ext>
            </a:extLst>
          </p:cNvPr>
          <p:cNvSpPr/>
          <p:nvPr/>
        </p:nvSpPr>
        <p:spPr>
          <a:xfrm>
            <a:off x="874562" y="1185760"/>
            <a:ext cx="10925178" cy="771343"/>
          </a:xfrm>
          <a:prstGeom prst="rect">
            <a:avLst/>
          </a:prstGeom>
          <a:solidFill>
            <a:srgbClr val="B7E9D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a:extLst>
              <a:ext uri="{FF2B5EF4-FFF2-40B4-BE49-F238E27FC236}">
                <a16:creationId xmlns:a16="http://schemas.microsoft.com/office/drawing/2014/main" id="{3B7B9824-BDB1-57AC-6557-9174125CCCE1}"/>
              </a:ext>
            </a:extLst>
          </p:cNvPr>
          <p:cNvSpPr txBox="1"/>
          <p:nvPr/>
        </p:nvSpPr>
        <p:spPr>
          <a:xfrm>
            <a:off x="1630426" y="1281376"/>
            <a:ext cx="9435971" cy="523220"/>
          </a:xfrm>
          <a:prstGeom prst="rect">
            <a:avLst/>
          </a:prstGeom>
          <a:noFill/>
        </p:spPr>
        <p:txBody>
          <a:bodyPr wrap="square">
            <a:spAutoFit/>
          </a:bodyPr>
          <a:lstStyle/>
          <a:p>
            <a:pPr algn="ctr"/>
            <a:r>
              <a:rPr lang="es-ES" sz="1400" b="1" dirty="0">
                <a:solidFill>
                  <a:srgbClr val="24475B"/>
                </a:solidFill>
                <a:latin typeface="+mj-lt"/>
                <a:ea typeface="Open Sans SemiBold" panose="020B0706030804020204" pitchFamily="34" charset="0"/>
                <a:cs typeface="Open Sans SemiBold" panose="020B0706030804020204" pitchFamily="34" charset="0"/>
              </a:rPr>
              <a:t>El Plan 130 como punto de partida de una nueva política pública para afrontar el reto demográfico, la cohesión y la vulnerabilidad territorial y social. </a:t>
            </a:r>
          </a:p>
        </p:txBody>
      </p:sp>
      <p:sp>
        <p:nvSpPr>
          <p:cNvPr id="29" name="CuadroTexto 28">
            <a:extLst>
              <a:ext uri="{FF2B5EF4-FFF2-40B4-BE49-F238E27FC236}">
                <a16:creationId xmlns:a16="http://schemas.microsoft.com/office/drawing/2014/main" id="{262ED758-4591-F417-471F-3D8B7B2AD5A7}"/>
              </a:ext>
            </a:extLst>
          </p:cNvPr>
          <p:cNvSpPr txBox="1"/>
          <p:nvPr/>
        </p:nvSpPr>
        <p:spPr>
          <a:xfrm>
            <a:off x="1101090" y="358205"/>
            <a:ext cx="6096000" cy="369332"/>
          </a:xfrm>
          <a:prstGeom prst="rect">
            <a:avLst/>
          </a:prstGeom>
          <a:noFill/>
        </p:spPr>
        <p:txBody>
          <a:bodyPr wrap="square">
            <a:spAutoFit/>
          </a:bodyPr>
          <a:lstStyle/>
          <a:p>
            <a:r>
              <a:rPr lang="es-ES"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Plan de 130 medidas frente al Reto Demográfico</a:t>
            </a:r>
            <a:endParaRPr lang="es-ES" sz="14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 name="Grupo 1">
            <a:extLst>
              <a:ext uri="{FF2B5EF4-FFF2-40B4-BE49-F238E27FC236}">
                <a16:creationId xmlns:a16="http://schemas.microsoft.com/office/drawing/2014/main" id="{E160C6AA-AC74-F417-41E8-356EEA51C2B0}"/>
              </a:ext>
            </a:extLst>
          </p:cNvPr>
          <p:cNvGrpSpPr/>
          <p:nvPr/>
        </p:nvGrpSpPr>
        <p:grpSpPr>
          <a:xfrm rot="16200000">
            <a:off x="1349402" y="2192707"/>
            <a:ext cx="1749375" cy="1923439"/>
            <a:chOff x="2318560" y="2052719"/>
            <a:chExt cx="2334466" cy="2532926"/>
          </a:xfrm>
        </p:grpSpPr>
        <p:sp>
          <p:nvSpPr>
            <p:cNvPr id="34" name="Elipse 33">
              <a:extLst>
                <a:ext uri="{FF2B5EF4-FFF2-40B4-BE49-F238E27FC236}">
                  <a16:creationId xmlns:a16="http://schemas.microsoft.com/office/drawing/2014/main" id="{BD518061-9D27-1861-CA6C-7EF1F98FD5FC}"/>
                </a:ext>
              </a:extLst>
            </p:cNvPr>
            <p:cNvSpPr/>
            <p:nvPr/>
          </p:nvSpPr>
          <p:spPr>
            <a:xfrm>
              <a:off x="2318560" y="2052719"/>
              <a:ext cx="2334466" cy="2334466"/>
            </a:xfrm>
            <a:prstGeom prst="ellipse">
              <a:avLst/>
            </a:prstGeom>
            <a:solidFill>
              <a:srgbClr val="B7E9D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5" name="Grupo 34">
              <a:extLst>
                <a:ext uri="{FF2B5EF4-FFF2-40B4-BE49-F238E27FC236}">
                  <a16:creationId xmlns:a16="http://schemas.microsoft.com/office/drawing/2014/main" id="{F4CDE4F3-952B-CA83-2C3A-553DFBD313CF}"/>
                </a:ext>
              </a:extLst>
            </p:cNvPr>
            <p:cNvGrpSpPr/>
            <p:nvPr/>
          </p:nvGrpSpPr>
          <p:grpSpPr>
            <a:xfrm rot="10800000">
              <a:off x="2357066" y="2079969"/>
              <a:ext cx="2248600" cy="2505676"/>
              <a:chOff x="8925264" y="4648050"/>
              <a:chExt cx="1880768" cy="2095793"/>
            </a:xfrm>
          </p:grpSpPr>
          <p:sp>
            <p:nvSpPr>
              <p:cNvPr id="37" name="Arco 36">
                <a:extLst>
                  <a:ext uri="{FF2B5EF4-FFF2-40B4-BE49-F238E27FC236}">
                    <a16:creationId xmlns:a16="http://schemas.microsoft.com/office/drawing/2014/main" id="{024953E3-3BCB-6CBB-8130-59033C7FE2B5}"/>
                  </a:ext>
                </a:extLst>
              </p:cNvPr>
              <p:cNvSpPr/>
              <p:nvPr/>
            </p:nvSpPr>
            <p:spPr>
              <a:xfrm rot="18000000">
                <a:off x="8925264" y="4863075"/>
                <a:ext cx="1880768" cy="1880768"/>
              </a:xfrm>
              <a:prstGeom prst="arc">
                <a:avLst>
                  <a:gd name="adj1" fmla="val 16200000"/>
                  <a:gd name="adj2" fmla="val 1609565"/>
                </a:avLst>
              </a:prstGeom>
              <a:solidFill>
                <a:srgbClr val="0DC38A"/>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9" name="Triángulo isósceles 38">
                <a:extLst>
                  <a:ext uri="{FF2B5EF4-FFF2-40B4-BE49-F238E27FC236}">
                    <a16:creationId xmlns:a16="http://schemas.microsoft.com/office/drawing/2014/main" id="{205FC66B-84DF-965F-2799-15618A83BFDD}"/>
                  </a:ext>
                </a:extLst>
              </p:cNvPr>
              <p:cNvSpPr/>
              <p:nvPr/>
            </p:nvSpPr>
            <p:spPr>
              <a:xfrm flipH="1">
                <a:off x="9716379" y="4648050"/>
                <a:ext cx="287522" cy="260662"/>
              </a:xfrm>
              <a:prstGeom prst="triangle">
                <a:avLst/>
              </a:prstGeom>
              <a:solidFill>
                <a:srgbClr val="0DC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Elipse 41">
                <a:extLst>
                  <a:ext uri="{FF2B5EF4-FFF2-40B4-BE49-F238E27FC236}">
                    <a16:creationId xmlns:a16="http://schemas.microsoft.com/office/drawing/2014/main" id="{496DC6E4-8003-5771-89BD-47509A156CD2}"/>
                  </a:ext>
                </a:extLst>
              </p:cNvPr>
              <p:cNvSpPr/>
              <p:nvPr/>
            </p:nvSpPr>
            <p:spPr>
              <a:xfrm rot="20700000">
                <a:off x="9081791" y="5026870"/>
                <a:ext cx="1561148" cy="1561148"/>
              </a:xfrm>
              <a:prstGeom prst="ellipse">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a:solidFill>
                    <a:prstClr val="white"/>
                  </a:solidFill>
                  <a:latin typeface="Calibri" panose="020F0502020204030204"/>
                </a:endParaRPr>
              </a:p>
            </p:txBody>
          </p:sp>
        </p:grpSp>
      </p:grpSp>
      <p:sp>
        <p:nvSpPr>
          <p:cNvPr id="54" name="CuadroTexto 53">
            <a:extLst>
              <a:ext uri="{FF2B5EF4-FFF2-40B4-BE49-F238E27FC236}">
                <a16:creationId xmlns:a16="http://schemas.microsoft.com/office/drawing/2014/main" id="{10078781-F859-7643-1762-093168A33C88}"/>
              </a:ext>
            </a:extLst>
          </p:cNvPr>
          <p:cNvSpPr txBox="1"/>
          <p:nvPr/>
        </p:nvSpPr>
        <p:spPr>
          <a:xfrm>
            <a:off x="1422350" y="2885043"/>
            <a:ext cx="1376101" cy="535531"/>
          </a:xfrm>
          <a:prstGeom prst="rect">
            <a:avLst/>
          </a:prstGeom>
          <a:noFill/>
        </p:spPr>
        <p:txBody>
          <a:bodyPr wrap="square">
            <a:spAutoFit/>
          </a:bodyPr>
          <a:lstStyle/>
          <a:p>
            <a:pPr algn="ctr" defTabSz="203153">
              <a:lnSpc>
                <a:spcPct val="90000"/>
              </a:lnSpc>
              <a:spcBef>
                <a:spcPct val="0"/>
              </a:spcBef>
              <a:spcAft>
                <a:spcPct val="35000"/>
              </a:spcAft>
            </a:pPr>
            <a:r>
              <a:rPr lang="es-ES" sz="16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Claves del Plan</a:t>
            </a:r>
          </a:p>
        </p:txBody>
      </p:sp>
      <p:sp>
        <p:nvSpPr>
          <p:cNvPr id="58" name="CuadroTexto 57">
            <a:extLst>
              <a:ext uri="{FF2B5EF4-FFF2-40B4-BE49-F238E27FC236}">
                <a16:creationId xmlns:a16="http://schemas.microsoft.com/office/drawing/2014/main" id="{90DFFB3D-6147-CECE-BB34-A6FF2771B50F}"/>
              </a:ext>
            </a:extLst>
          </p:cNvPr>
          <p:cNvSpPr txBox="1"/>
          <p:nvPr/>
        </p:nvSpPr>
        <p:spPr>
          <a:xfrm>
            <a:off x="3185810" y="2371085"/>
            <a:ext cx="7374685" cy="1785104"/>
          </a:xfrm>
          <a:prstGeom prst="rect">
            <a:avLst/>
          </a:prstGeom>
          <a:noFill/>
        </p:spPr>
        <p:txBody>
          <a:bodyPr wrap="square">
            <a:spAutoFit/>
          </a:bodyPr>
          <a:lstStyle/>
          <a:p>
            <a:pPr marL="271463" indent="-271463" algn="just">
              <a:buFont typeface="Arial" panose="020B0604020202020204" pitchFamily="34" charset="0"/>
              <a:buChar char="•"/>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Se trata de una  batería de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actuaciones que abordan el reto demográfico desde una perspectiva multisectorial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y como resultado de la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acción coordinada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de todos los Departamentos ministeriales. </a:t>
            </a:r>
          </a:p>
          <a:p>
            <a:pPr algn="just"/>
            <a:endPar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Es una prioridad dentro de la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política aceleradora de cohesión social y territorial</a:t>
            </a:r>
          </a:p>
          <a:p>
            <a:pPr algn="just"/>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lgn="just">
              <a:buFont typeface="Arial" panose="020B0604020202020204" pitchFamily="34" charset="0"/>
              <a:buChar char="•"/>
            </a:pP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Se trata de un plan que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ha conseguido articularse al Plan de Recuperación, Transformación y Resiliencia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(PRTR</a:t>
            </a:r>
          </a:p>
          <a:p>
            <a:pPr algn="just"/>
            <a:endPar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La Comisión Delegada del Gobierno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para el Reto Demográfico en la que están </a:t>
            </a:r>
            <a:r>
              <a:rPr lang="es-ES" sz="11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representados los 18 Departamentos Ministeriales </a:t>
            </a:r>
            <a:r>
              <a:rPr lang="es-ES" sz="1100" dirty="0">
                <a:solidFill>
                  <a:srgbClr val="24475B"/>
                </a:solidFill>
                <a:latin typeface="Open Sans" panose="020B0606030504020204" pitchFamily="34" charset="0"/>
                <a:ea typeface="Open Sans" panose="020B0606030504020204" pitchFamily="34" charset="0"/>
                <a:cs typeface="Open Sans" panose="020B0606030504020204" pitchFamily="34" charset="0"/>
              </a:rPr>
              <a:t>es la impulsora y la encargada del  seguimiento del Plan </a:t>
            </a:r>
          </a:p>
        </p:txBody>
      </p:sp>
      <p:cxnSp>
        <p:nvCxnSpPr>
          <p:cNvPr id="61" name="Conector recto 60">
            <a:extLst>
              <a:ext uri="{FF2B5EF4-FFF2-40B4-BE49-F238E27FC236}">
                <a16:creationId xmlns:a16="http://schemas.microsoft.com/office/drawing/2014/main" id="{19B9CBAF-AAC7-9468-B0A0-195C4F66AFAB}"/>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64" name="Marcador de número de diapositiva 37">
            <a:extLst>
              <a:ext uri="{FF2B5EF4-FFF2-40B4-BE49-F238E27FC236}">
                <a16:creationId xmlns:a16="http://schemas.microsoft.com/office/drawing/2014/main" id="{29AC93EB-9474-D733-8A8E-84A5F25CB384}"/>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8</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uadroTexto 2">
            <a:extLst>
              <a:ext uri="{FF2B5EF4-FFF2-40B4-BE49-F238E27FC236}">
                <a16:creationId xmlns:a16="http://schemas.microsoft.com/office/drawing/2014/main" id="{D5B0B9ED-5D1B-D12A-3D04-766513B25C05}"/>
              </a:ext>
            </a:extLst>
          </p:cNvPr>
          <p:cNvSpPr txBox="1"/>
          <p:nvPr/>
        </p:nvSpPr>
        <p:spPr>
          <a:xfrm>
            <a:off x="3548714" y="4830229"/>
            <a:ext cx="6929029" cy="1031051"/>
          </a:xfrm>
          <a:prstGeom prst="rect">
            <a:avLst/>
          </a:prstGeom>
          <a:noFill/>
        </p:spPr>
        <p:txBody>
          <a:bodyPr wrap="square">
            <a:spAutoFit/>
          </a:bodyPr>
          <a:lstStyle/>
          <a:p>
            <a:pPr algn="just"/>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El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gasto  comprometido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entre 2021 y 2022 ha sido de 8.015.395.812 € una vez aplicado el porcentaje de impacto recto estimado, lo que supone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un nivel de cumplimiento muy por encima del objetivo </a:t>
            </a:r>
            <a:r>
              <a:rPr lang="es-ES" sz="1200" dirty="0">
                <a:solidFill>
                  <a:srgbClr val="24475B"/>
                </a:solidFill>
                <a:latin typeface="Open Sans" panose="020B0606030504020204" pitchFamily="34" charset="0"/>
                <a:ea typeface="Open Sans" panose="020B0606030504020204" pitchFamily="34" charset="0"/>
                <a:cs typeface="Open Sans" panose="020B0606030504020204" pitchFamily="34" charset="0"/>
              </a:rPr>
              <a:t>marcado para el periodo de vigencia del plan (2021-2023). Si se le añade lo previsto para 2023, </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el importe global del Plan 130 </a:t>
            </a:r>
            <a:r>
              <a:rPr lang="es-ES" sz="1200" b="1" dirty="0" err="1">
                <a:solidFill>
                  <a:srgbClr val="24475B"/>
                </a:solidFill>
                <a:latin typeface="Open Sans" panose="020B0606030504020204" pitchFamily="34" charset="0"/>
                <a:ea typeface="Open Sans" panose="020B0606030504020204" pitchFamily="34" charset="0"/>
                <a:cs typeface="Open Sans" panose="020B0606030504020204" pitchFamily="34" charset="0"/>
              </a:rPr>
              <a:t>ascienderá</a:t>
            </a:r>
            <a:r>
              <a:rPr lang="es-ES" sz="12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 a 13.351.632.614,00€</a:t>
            </a:r>
          </a:p>
          <a:p>
            <a:pPr algn="just"/>
            <a:endParaRPr lang="es-ES" sz="1300" dirty="0">
              <a:solidFill>
                <a:srgbClr val="262C41"/>
              </a:solidFill>
            </a:endParaRPr>
          </a:p>
        </p:txBody>
      </p:sp>
      <p:grpSp>
        <p:nvGrpSpPr>
          <p:cNvPr id="8" name="Grupo 7">
            <a:extLst>
              <a:ext uri="{FF2B5EF4-FFF2-40B4-BE49-F238E27FC236}">
                <a16:creationId xmlns:a16="http://schemas.microsoft.com/office/drawing/2014/main" id="{90D6C327-FCB5-828C-688D-228EC7C04B16}"/>
              </a:ext>
            </a:extLst>
          </p:cNvPr>
          <p:cNvGrpSpPr/>
          <p:nvPr/>
        </p:nvGrpSpPr>
        <p:grpSpPr>
          <a:xfrm rot="16200000">
            <a:off x="1258730" y="4256853"/>
            <a:ext cx="1749375" cy="1923439"/>
            <a:chOff x="2318560" y="2052719"/>
            <a:chExt cx="2334466" cy="2532926"/>
          </a:xfrm>
        </p:grpSpPr>
        <p:sp>
          <p:nvSpPr>
            <p:cNvPr id="9" name="Elipse 8">
              <a:extLst>
                <a:ext uri="{FF2B5EF4-FFF2-40B4-BE49-F238E27FC236}">
                  <a16:creationId xmlns:a16="http://schemas.microsoft.com/office/drawing/2014/main" id="{BA0FF823-3280-FE21-9CCB-D1EDC2578A28}"/>
                </a:ext>
              </a:extLst>
            </p:cNvPr>
            <p:cNvSpPr/>
            <p:nvPr/>
          </p:nvSpPr>
          <p:spPr>
            <a:xfrm>
              <a:off x="2318560" y="2052719"/>
              <a:ext cx="2334466" cy="2334466"/>
            </a:xfrm>
            <a:prstGeom prst="ellipse">
              <a:avLst/>
            </a:prstGeom>
            <a:solidFill>
              <a:srgbClr val="B7E9D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0" name="Grupo 9">
              <a:extLst>
                <a:ext uri="{FF2B5EF4-FFF2-40B4-BE49-F238E27FC236}">
                  <a16:creationId xmlns:a16="http://schemas.microsoft.com/office/drawing/2014/main" id="{EA90B01D-72B5-EC47-0284-0D056252C2D2}"/>
                </a:ext>
              </a:extLst>
            </p:cNvPr>
            <p:cNvGrpSpPr/>
            <p:nvPr/>
          </p:nvGrpSpPr>
          <p:grpSpPr>
            <a:xfrm rot="10800000">
              <a:off x="2357066" y="2079969"/>
              <a:ext cx="2248600" cy="2505676"/>
              <a:chOff x="8925264" y="4648050"/>
              <a:chExt cx="1880768" cy="2095793"/>
            </a:xfrm>
          </p:grpSpPr>
          <p:sp>
            <p:nvSpPr>
              <p:cNvPr id="11" name="Arco 10">
                <a:extLst>
                  <a:ext uri="{FF2B5EF4-FFF2-40B4-BE49-F238E27FC236}">
                    <a16:creationId xmlns:a16="http://schemas.microsoft.com/office/drawing/2014/main" id="{261B1AA5-4187-7C87-5E70-DB1AD57FC8E9}"/>
                  </a:ext>
                </a:extLst>
              </p:cNvPr>
              <p:cNvSpPr/>
              <p:nvPr/>
            </p:nvSpPr>
            <p:spPr>
              <a:xfrm rot="18000000">
                <a:off x="8925264" y="4863075"/>
                <a:ext cx="1880768" cy="1880768"/>
              </a:xfrm>
              <a:prstGeom prst="arc">
                <a:avLst>
                  <a:gd name="adj1" fmla="val 16200000"/>
                  <a:gd name="adj2" fmla="val 1609565"/>
                </a:avLst>
              </a:prstGeom>
              <a:solidFill>
                <a:srgbClr val="0DC38A"/>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Triángulo isósceles 11">
                <a:extLst>
                  <a:ext uri="{FF2B5EF4-FFF2-40B4-BE49-F238E27FC236}">
                    <a16:creationId xmlns:a16="http://schemas.microsoft.com/office/drawing/2014/main" id="{77392EEC-49FE-14C1-3F1D-7CDE2FC6649C}"/>
                  </a:ext>
                </a:extLst>
              </p:cNvPr>
              <p:cNvSpPr/>
              <p:nvPr/>
            </p:nvSpPr>
            <p:spPr>
              <a:xfrm flipH="1">
                <a:off x="9716379" y="4648050"/>
                <a:ext cx="287522" cy="260662"/>
              </a:xfrm>
              <a:prstGeom prst="triangle">
                <a:avLst/>
              </a:prstGeom>
              <a:solidFill>
                <a:srgbClr val="0DC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Elipse 12">
                <a:extLst>
                  <a:ext uri="{FF2B5EF4-FFF2-40B4-BE49-F238E27FC236}">
                    <a16:creationId xmlns:a16="http://schemas.microsoft.com/office/drawing/2014/main" id="{C8AD8AC4-3E14-BBAD-1166-6D6D49F6FBBF}"/>
                  </a:ext>
                </a:extLst>
              </p:cNvPr>
              <p:cNvSpPr/>
              <p:nvPr/>
            </p:nvSpPr>
            <p:spPr>
              <a:xfrm rot="20700000">
                <a:off x="9081791" y="5026870"/>
                <a:ext cx="1561148" cy="1561148"/>
              </a:xfrm>
              <a:prstGeom prst="ellipse">
                <a:avLst/>
              </a:prstGeom>
              <a:solidFill>
                <a:schemeClr val="bg1"/>
              </a:solidFill>
              <a:ln>
                <a:noFill/>
              </a:ln>
              <a:effectLst>
                <a:outerShdw blurRad="304800" dist="38100" dir="27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a:solidFill>
                    <a:prstClr val="white"/>
                  </a:solidFill>
                  <a:latin typeface="Calibri" panose="020F0502020204030204"/>
                </a:endParaRPr>
              </a:p>
            </p:txBody>
          </p:sp>
        </p:grpSp>
      </p:grpSp>
      <p:sp>
        <p:nvSpPr>
          <p:cNvPr id="7" name="CuadroTexto 6">
            <a:extLst>
              <a:ext uri="{FF2B5EF4-FFF2-40B4-BE49-F238E27FC236}">
                <a16:creationId xmlns:a16="http://schemas.microsoft.com/office/drawing/2014/main" id="{1249E352-C8D8-DBB1-B31C-406AA664EABE}"/>
              </a:ext>
            </a:extLst>
          </p:cNvPr>
          <p:cNvSpPr txBox="1"/>
          <p:nvPr/>
        </p:nvSpPr>
        <p:spPr>
          <a:xfrm>
            <a:off x="1355776" y="4955345"/>
            <a:ext cx="1323941" cy="584775"/>
          </a:xfrm>
          <a:prstGeom prst="rect">
            <a:avLst/>
          </a:prstGeom>
          <a:noFill/>
        </p:spPr>
        <p:txBody>
          <a:bodyPr wrap="square">
            <a:spAutoFit/>
          </a:bodyPr>
          <a:lstStyle/>
          <a:p>
            <a:pPr algn="ctr"/>
            <a:r>
              <a:rPr lang="es-ES" sz="16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Gasto </a:t>
            </a:r>
          </a:p>
          <a:p>
            <a:pPr algn="ctr"/>
            <a:r>
              <a:rPr lang="es-ES" sz="1600" b="1" dirty="0">
                <a:solidFill>
                  <a:srgbClr val="24475B"/>
                </a:solidFill>
                <a:latin typeface="Open Sans" panose="020B0606030504020204" pitchFamily="34" charset="0"/>
                <a:ea typeface="Open Sans" panose="020B0606030504020204" pitchFamily="34" charset="0"/>
                <a:cs typeface="Open Sans" panose="020B0606030504020204" pitchFamily="34" charset="0"/>
              </a:rPr>
              <a:t>Movilizado</a:t>
            </a:r>
          </a:p>
        </p:txBody>
      </p:sp>
    </p:spTree>
    <p:extLst>
      <p:ext uri="{BB962C8B-B14F-4D97-AF65-F5344CB8AC3E}">
        <p14:creationId xmlns:p14="http://schemas.microsoft.com/office/powerpoint/2010/main" val="3660364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4464A8A6-F2A9-719E-E6DE-422CBE1F1C1D}"/>
              </a:ext>
            </a:extLst>
          </p:cNvPr>
          <p:cNvSpPr/>
          <p:nvPr/>
        </p:nvSpPr>
        <p:spPr>
          <a:xfrm>
            <a:off x="-1" y="0"/>
            <a:ext cx="885823"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8" name="Conector recto 27">
            <a:extLst>
              <a:ext uri="{FF2B5EF4-FFF2-40B4-BE49-F238E27FC236}">
                <a16:creationId xmlns:a16="http://schemas.microsoft.com/office/drawing/2014/main" id="{DF25AD97-3391-0F18-BEAF-6A8214A498A3}"/>
              </a:ext>
            </a:extLst>
          </p:cNvPr>
          <p:cNvCxnSpPr>
            <a:cxnSpLocks/>
          </p:cNvCxnSpPr>
          <p:nvPr/>
        </p:nvCxnSpPr>
        <p:spPr>
          <a:xfrm>
            <a:off x="6987398" y="0"/>
            <a:ext cx="0" cy="771343"/>
          </a:xfrm>
          <a:prstGeom prst="line">
            <a:avLst/>
          </a:prstGeom>
          <a:ln>
            <a:solidFill>
              <a:srgbClr val="24475B">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BB56E510-7B11-9D41-0B86-0782E5243C1E}"/>
              </a:ext>
            </a:extLst>
          </p:cNvPr>
          <p:cNvCxnSpPr>
            <a:cxnSpLocks/>
          </p:cNvCxnSpPr>
          <p:nvPr/>
        </p:nvCxnSpPr>
        <p:spPr>
          <a:xfrm>
            <a:off x="11191572" y="6386787"/>
            <a:ext cx="0" cy="271006"/>
          </a:xfrm>
          <a:prstGeom prst="line">
            <a:avLst/>
          </a:prstGeom>
          <a:ln>
            <a:solidFill>
              <a:srgbClr val="24475B"/>
            </a:solidFill>
          </a:ln>
        </p:spPr>
        <p:style>
          <a:lnRef idx="1">
            <a:schemeClr val="accent1"/>
          </a:lnRef>
          <a:fillRef idx="0">
            <a:schemeClr val="accent1"/>
          </a:fillRef>
          <a:effectRef idx="0">
            <a:schemeClr val="accent1"/>
          </a:effectRef>
          <a:fontRef idx="minor">
            <a:schemeClr val="tx1"/>
          </a:fontRef>
        </p:style>
      </p:cxnSp>
      <p:sp>
        <p:nvSpPr>
          <p:cNvPr id="38" name="Marcador de número de diapositiva 37">
            <a:extLst>
              <a:ext uri="{FF2B5EF4-FFF2-40B4-BE49-F238E27FC236}">
                <a16:creationId xmlns:a16="http://schemas.microsoft.com/office/drawing/2014/main" id="{2F9B8ABC-C48E-E19E-7BD9-C3BFEAB42FE2}"/>
              </a:ext>
            </a:extLst>
          </p:cNvPr>
          <p:cNvSpPr>
            <a:spLocks noGrp="1"/>
          </p:cNvSpPr>
          <p:nvPr>
            <p:ph type="sldNum" sz="quarter" idx="12"/>
          </p:nvPr>
        </p:nvSpPr>
        <p:spPr>
          <a:xfrm>
            <a:off x="11201382" y="6339727"/>
            <a:ext cx="394350" cy="365125"/>
          </a:xfrm>
        </p:spPr>
        <p:txBody>
          <a:bodyPr/>
          <a:lstStyle/>
          <a:p>
            <a:pPr algn="ctr"/>
            <a:fld id="{7DEB5027-B5D3-4AB1-BD23-3E9C6763010E}" type="slidenum">
              <a:rPr lang="es-ES" sz="1050" smtClean="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rPr>
              <a:pPr algn="ctr"/>
              <a:t>9</a:t>
            </a:fld>
            <a:endParaRPr lang="es-ES" sz="105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8" name="Grupo 47">
            <a:extLst>
              <a:ext uri="{FF2B5EF4-FFF2-40B4-BE49-F238E27FC236}">
                <a16:creationId xmlns:a16="http://schemas.microsoft.com/office/drawing/2014/main" id="{5B327E5F-3BC4-9F2C-10DD-65F5D5A40F7B}"/>
              </a:ext>
            </a:extLst>
          </p:cNvPr>
          <p:cNvGrpSpPr/>
          <p:nvPr/>
        </p:nvGrpSpPr>
        <p:grpSpPr>
          <a:xfrm>
            <a:off x="207304" y="303540"/>
            <a:ext cx="471212" cy="6604420"/>
            <a:chOff x="207304" y="303540"/>
            <a:chExt cx="471212" cy="6604420"/>
          </a:xfrm>
        </p:grpSpPr>
        <p:sp>
          <p:nvSpPr>
            <p:cNvPr id="26" name="Elipse 25">
              <a:extLst>
                <a:ext uri="{FF2B5EF4-FFF2-40B4-BE49-F238E27FC236}">
                  <a16:creationId xmlns:a16="http://schemas.microsoft.com/office/drawing/2014/main" id="{46550F2C-07BD-619B-8539-949C1D1C6961}"/>
                </a:ext>
              </a:extLst>
            </p:cNvPr>
            <p:cNvSpPr/>
            <p:nvPr/>
          </p:nvSpPr>
          <p:spPr>
            <a:xfrm>
              <a:off x="207304" y="303540"/>
              <a:ext cx="471212" cy="471212"/>
            </a:xfrm>
            <a:prstGeom prst="ellipse">
              <a:avLst/>
            </a:prstGeom>
            <a:noFill/>
            <a:ln w="12700">
              <a:solidFill>
                <a:srgbClr val="24475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B52F25C-11D3-1087-F9D4-8C065831E673}"/>
                </a:ext>
              </a:extLst>
            </p:cNvPr>
            <p:cNvCxnSpPr>
              <a:cxnSpLocks/>
            </p:cNvCxnSpPr>
            <p:nvPr/>
          </p:nvCxnSpPr>
          <p:spPr>
            <a:xfrm flipV="1">
              <a:off x="442910" y="792296"/>
              <a:ext cx="0" cy="6115664"/>
            </a:xfrm>
            <a:prstGeom prst="line">
              <a:avLst/>
            </a:prstGeom>
            <a:ln w="12700">
              <a:solidFill>
                <a:srgbClr val="24475B">
                  <a:alpha val="50000"/>
                </a:srgbClr>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B049BFF0-9B62-1D7B-4ADF-59CF6BDCFB8F}"/>
              </a:ext>
            </a:extLst>
          </p:cNvPr>
          <p:cNvSpPr txBox="1"/>
          <p:nvPr/>
        </p:nvSpPr>
        <p:spPr>
          <a:xfrm>
            <a:off x="118832" y="372161"/>
            <a:ext cx="652187" cy="338554"/>
          </a:xfrm>
          <a:prstGeom prst="rect">
            <a:avLst/>
          </a:prstGeom>
          <a:noFill/>
        </p:spPr>
        <p:txBody>
          <a:bodyPr wrap="square">
            <a:spAutoFit/>
          </a:bodyPr>
          <a:lstStyle/>
          <a:p>
            <a:pPr algn="ctr"/>
            <a:r>
              <a:rPr lang="es-ES" sz="1600"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2.2</a:t>
            </a:r>
            <a:endParaRPr lang="es-ES" sz="1600" dirty="0">
              <a:solidFill>
                <a:srgbClr val="24475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Rectángulo 59">
            <a:extLst>
              <a:ext uri="{FF2B5EF4-FFF2-40B4-BE49-F238E27FC236}">
                <a16:creationId xmlns:a16="http://schemas.microsoft.com/office/drawing/2014/main" id="{BBC2918F-1121-6B20-BBB1-CFA0FB28A819}"/>
              </a:ext>
            </a:extLst>
          </p:cNvPr>
          <p:cNvSpPr/>
          <p:nvPr/>
        </p:nvSpPr>
        <p:spPr>
          <a:xfrm>
            <a:off x="11811000" y="0"/>
            <a:ext cx="381000" cy="6857999"/>
          </a:xfrm>
          <a:prstGeom prst="rect">
            <a:avLst/>
          </a:prstGeom>
          <a:gradFill flip="none" rotWithShape="1">
            <a:gsLst>
              <a:gs pos="0">
                <a:srgbClr val="24475B"/>
              </a:gs>
              <a:gs pos="48000">
                <a:srgbClr val="1F5B67"/>
              </a:gs>
              <a:gs pos="100000">
                <a:srgbClr val="41727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CuadroTexto 73">
            <a:extLst>
              <a:ext uri="{FF2B5EF4-FFF2-40B4-BE49-F238E27FC236}">
                <a16:creationId xmlns:a16="http://schemas.microsoft.com/office/drawing/2014/main" id="{6ACE1070-7907-5453-3137-2018AA118A6B}"/>
              </a:ext>
            </a:extLst>
          </p:cNvPr>
          <p:cNvSpPr txBox="1"/>
          <p:nvPr/>
        </p:nvSpPr>
        <p:spPr>
          <a:xfrm>
            <a:off x="1101090" y="349738"/>
            <a:ext cx="5679001" cy="369332"/>
          </a:xfrm>
          <a:prstGeom prst="rect">
            <a:avLst/>
          </a:prstGeom>
          <a:noFill/>
        </p:spPr>
        <p:txBody>
          <a:bodyPr wrap="square">
            <a:spAutoFit/>
          </a:bodyPr>
          <a:lstStyle/>
          <a:p>
            <a:r>
              <a:rPr lang="es-ES" b="1" dirty="0">
                <a:solidFill>
                  <a:srgbClr val="24475B"/>
                </a:solidFill>
                <a:latin typeface="Open Sans SemiBold" panose="020B0706030804020204" pitchFamily="34" charset="0"/>
                <a:ea typeface="Open Sans SemiBold" panose="020B0706030804020204" pitchFamily="34" charset="0"/>
                <a:cs typeface="Open Sans SemiBold" panose="020B0706030804020204" pitchFamily="34" charset="0"/>
              </a:rPr>
              <a:t>Resumen Plan 130</a:t>
            </a:r>
          </a:p>
        </p:txBody>
      </p:sp>
      <p:pic>
        <p:nvPicPr>
          <p:cNvPr id="2" name="Imagen 1">
            <a:extLst>
              <a:ext uri="{FF2B5EF4-FFF2-40B4-BE49-F238E27FC236}">
                <a16:creationId xmlns:a16="http://schemas.microsoft.com/office/drawing/2014/main" id="{17B9B7E7-7B8D-AAF0-465E-40E2778AE46C}"/>
              </a:ext>
            </a:extLst>
          </p:cNvPr>
          <p:cNvPicPr>
            <a:picLocks noChangeAspect="1"/>
          </p:cNvPicPr>
          <p:nvPr/>
        </p:nvPicPr>
        <p:blipFill>
          <a:blip r:embed="rId2"/>
          <a:stretch>
            <a:fillRect/>
          </a:stretch>
        </p:blipFill>
        <p:spPr>
          <a:xfrm>
            <a:off x="947253" y="965007"/>
            <a:ext cx="10008455" cy="5629754"/>
          </a:xfrm>
          <a:prstGeom prst="rect">
            <a:avLst/>
          </a:prstGeom>
        </p:spPr>
      </p:pic>
      <p:grpSp>
        <p:nvGrpSpPr>
          <p:cNvPr id="3" name="Grupo 2">
            <a:extLst>
              <a:ext uri="{FF2B5EF4-FFF2-40B4-BE49-F238E27FC236}">
                <a16:creationId xmlns:a16="http://schemas.microsoft.com/office/drawing/2014/main" id="{08ED0E1F-FF02-E672-59E6-E6800E85727A}"/>
              </a:ext>
            </a:extLst>
          </p:cNvPr>
          <p:cNvGrpSpPr/>
          <p:nvPr/>
        </p:nvGrpSpPr>
        <p:grpSpPr>
          <a:xfrm>
            <a:off x="7340163" y="126078"/>
            <a:ext cx="4210050" cy="492165"/>
            <a:chOff x="6210300" y="237327"/>
            <a:chExt cx="5838825" cy="603528"/>
          </a:xfrm>
        </p:grpSpPr>
        <p:pic>
          <p:nvPicPr>
            <p:cNvPr id="4" name="Imagen 3">
              <a:extLst>
                <a:ext uri="{FF2B5EF4-FFF2-40B4-BE49-F238E27FC236}">
                  <a16:creationId xmlns:a16="http://schemas.microsoft.com/office/drawing/2014/main" id="{564C2BE7-0EDC-4401-6F2D-17051A362A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3153" y="237327"/>
              <a:ext cx="757919" cy="603528"/>
            </a:xfrm>
            <a:prstGeom prst="rect">
              <a:avLst/>
            </a:prstGeom>
          </p:spPr>
        </p:pic>
        <p:pic>
          <p:nvPicPr>
            <p:cNvPr id="5" name="Imagen 4">
              <a:extLst>
                <a:ext uri="{FF2B5EF4-FFF2-40B4-BE49-F238E27FC236}">
                  <a16:creationId xmlns:a16="http://schemas.microsoft.com/office/drawing/2014/main" id="{A10952FD-DFF8-ECE0-E83D-444007BBA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300" y="237327"/>
              <a:ext cx="2609850" cy="603528"/>
            </a:xfrm>
            <a:prstGeom prst="rect">
              <a:avLst/>
            </a:prstGeom>
          </p:spPr>
        </p:pic>
        <p:pic>
          <p:nvPicPr>
            <p:cNvPr id="6" name="Imagen 5">
              <a:extLst>
                <a:ext uri="{FF2B5EF4-FFF2-40B4-BE49-F238E27FC236}">
                  <a16:creationId xmlns:a16="http://schemas.microsoft.com/office/drawing/2014/main" id="{FC413A54-27E3-22FB-2856-E4E8B4FCA0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7400" y="237327"/>
              <a:ext cx="2251725" cy="596820"/>
            </a:xfrm>
            <a:prstGeom prst="rect">
              <a:avLst/>
            </a:prstGeom>
          </p:spPr>
        </p:pic>
      </p:grpSp>
    </p:spTree>
    <p:extLst>
      <p:ext uri="{BB962C8B-B14F-4D97-AF65-F5344CB8AC3E}">
        <p14:creationId xmlns:p14="http://schemas.microsoft.com/office/powerpoint/2010/main" val="3804765203"/>
      </p:ext>
    </p:extLst>
  </p:cSld>
  <p:clrMapOvr>
    <a:masterClrMapping/>
  </p:clrMapOvr>
</p:sld>
</file>

<file path=ppt/theme/theme1.xml><?xml version="1.0" encoding="utf-8"?>
<a:theme xmlns:a="http://schemas.openxmlformats.org/drawingml/2006/main" name="Tema de Office">
  <a:themeElements>
    <a:clrScheme name="IdenCity">
      <a:dk1>
        <a:sysClr val="windowText" lastClr="000000"/>
      </a:dk1>
      <a:lt1>
        <a:sysClr val="window" lastClr="FFFFFF"/>
      </a:lt1>
      <a:dk2>
        <a:srgbClr val="44546A"/>
      </a:dk2>
      <a:lt2>
        <a:srgbClr val="E7E6E6"/>
      </a:lt2>
      <a:accent1>
        <a:srgbClr val="4472C4"/>
      </a:accent1>
      <a:accent2>
        <a:srgbClr val="BFBFBF"/>
      </a:accent2>
      <a:accent3>
        <a:srgbClr val="BFBFBF"/>
      </a:accent3>
      <a:accent4>
        <a:srgbClr val="2C6074"/>
      </a:accent4>
      <a:accent5>
        <a:srgbClr val="4472C4"/>
      </a:accent5>
      <a:accent6>
        <a:srgbClr val="70AD47"/>
      </a:accent6>
      <a:hlink>
        <a:srgbClr val="002060"/>
      </a:hlink>
      <a:folHlink>
        <a:srgbClr val="954F72"/>
      </a:folHlink>
    </a:clrScheme>
    <a:fontScheme name="IdenCity">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EBB5444B99D8841877D17D62278B4EC" ma:contentTypeVersion="2" ma:contentTypeDescription="Crear nuevo documento." ma:contentTypeScope="" ma:versionID="8e43503e48bf3928b76d2ee47afe3530">
  <xsd:schema xmlns:xsd="http://www.w3.org/2001/XMLSchema" xmlns:xs="http://www.w3.org/2001/XMLSchema" xmlns:p="http://schemas.microsoft.com/office/2006/metadata/properties" xmlns:ns3="d9c88a77-4b2f-4d80-8e67-ef6d442abc3c" targetNamespace="http://schemas.microsoft.com/office/2006/metadata/properties" ma:root="true" ma:fieldsID="f577b80ffe3fe71ac7a4852f62cc92bf" ns3:_="">
    <xsd:import namespace="d9c88a77-4b2f-4d80-8e67-ef6d442abc3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c88a77-4b2f-4d80-8e67-ef6d442ab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DF6A70-67A2-4F9D-83A5-77D55524F18C}">
  <ds:schemaRefs>
    <ds:schemaRef ds:uri="http://schemas.microsoft.com/office/2006/metadata/contentType"/>
    <ds:schemaRef ds:uri="http://schemas.microsoft.com/office/2006/metadata/properties/metaAttributes"/>
    <ds:schemaRef ds:uri="http://www.w3.org/2000/xmlns/"/>
    <ds:schemaRef ds:uri="http://www.w3.org/2001/XMLSchema"/>
    <ds:schemaRef ds:uri="d9c88a77-4b2f-4d80-8e67-ef6d442abc3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234A53-1342-4589-B868-7EB8E45DDD42}">
  <ds:schemaRefs>
    <ds:schemaRef ds:uri="d9c88a77-4b2f-4d80-8e67-ef6d442abc3c"/>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B848D943-2663-489B-8AC6-A1CFC2EF24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TM10001105[[fn=Recorte]]</Template>
  <TotalTime>3207</TotalTime>
  <Words>4000</Words>
  <Application>Microsoft Office PowerPoint</Application>
  <PresentationFormat>Panorámica</PresentationFormat>
  <Paragraphs>488</Paragraphs>
  <Slides>22</Slides>
  <Notes>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22</vt:i4>
      </vt:variant>
    </vt:vector>
  </HeadingPairs>
  <TitlesOfParts>
    <vt:vector size="35" baseType="lpstr">
      <vt:lpstr>MS Gothic</vt:lpstr>
      <vt:lpstr>Arial</vt:lpstr>
      <vt:lpstr>Calibri</vt:lpstr>
      <vt:lpstr>Garamond</vt:lpstr>
      <vt:lpstr>Gill Sans MT</vt:lpstr>
      <vt:lpstr>Open Sans</vt:lpstr>
      <vt:lpstr>Open Sans </vt:lpstr>
      <vt:lpstr>Open Sans bold</vt:lpstr>
      <vt:lpstr>Open Sans ExtraBold</vt:lpstr>
      <vt:lpstr>Open Sans Light</vt:lpstr>
      <vt:lpstr>Open Sans SemiBold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Mariel Chiossone</dc:creator>
  <cp:lastModifiedBy>Juana Lopez Pagan</cp:lastModifiedBy>
  <cp:revision>156</cp:revision>
  <cp:lastPrinted>2023-04-20T17:15:40Z</cp:lastPrinted>
  <dcterms:created xsi:type="dcterms:W3CDTF">2022-07-14T09:55:22Z</dcterms:created>
  <dcterms:modified xsi:type="dcterms:W3CDTF">2023-10-26T12:23:50Z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0x010100AEBB5444B99D8841877D17D62278B4EC</vt:lpwstr>
  </property>
</Properties>
</file>