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 id="2147483668" r:id="rId4"/>
  </p:sldMasterIdLst>
  <p:notesMasterIdLst>
    <p:notesMasterId r:id="rId36"/>
  </p:notesMasterIdLst>
  <p:sldIdLst>
    <p:sldId id="260" r:id="rId5"/>
    <p:sldId id="262" r:id="rId6"/>
    <p:sldId id="261" r:id="rId7"/>
    <p:sldId id="269" r:id="rId8"/>
    <p:sldId id="263" r:id="rId9"/>
    <p:sldId id="270" r:id="rId10"/>
    <p:sldId id="264" r:id="rId11"/>
    <p:sldId id="271" r:id="rId12"/>
    <p:sldId id="272" r:id="rId13"/>
    <p:sldId id="265" r:id="rId14"/>
    <p:sldId id="273" r:id="rId15"/>
    <p:sldId id="266" r:id="rId16"/>
    <p:sldId id="275" r:id="rId17"/>
    <p:sldId id="274" r:id="rId18"/>
    <p:sldId id="291" r:id="rId19"/>
    <p:sldId id="267" r:id="rId20"/>
    <p:sldId id="278" r:id="rId21"/>
    <p:sldId id="277" r:id="rId22"/>
    <p:sldId id="279" r:id="rId23"/>
    <p:sldId id="280" r:id="rId24"/>
    <p:sldId id="281" r:id="rId25"/>
    <p:sldId id="282" r:id="rId26"/>
    <p:sldId id="284" r:id="rId27"/>
    <p:sldId id="283" r:id="rId28"/>
    <p:sldId id="285" r:id="rId29"/>
    <p:sldId id="286" r:id="rId30"/>
    <p:sldId id="287" r:id="rId31"/>
    <p:sldId id="288" r:id="rId32"/>
    <p:sldId id="268" r:id="rId33"/>
    <p:sldId id="289" r:id="rId34"/>
    <p:sldId id="290" r:id="rId35"/>
  </p:sldIdLst>
  <p:sldSz cx="9144000" cy="6858000" type="screen4x3"/>
  <p:notesSz cx="6792913" cy="99250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3668"/>
    <a:srgbClr val="1C2DAC"/>
    <a:srgbClr val="2F0EBA"/>
    <a:srgbClr val="3928A0"/>
    <a:srgbClr val="2867A0"/>
    <a:srgbClr val="1E4D78"/>
    <a:srgbClr val="221BA5"/>
    <a:srgbClr val="0D21B3"/>
    <a:srgbClr val="D2E2FA"/>
    <a:srgbClr val="3216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80" autoAdjust="0"/>
    <p:restoredTop sz="89699" autoAdjust="0"/>
  </p:normalViewPr>
  <p:slideViewPr>
    <p:cSldViewPr snapToGrid="0">
      <p:cViewPr>
        <p:scale>
          <a:sx n="100" d="100"/>
          <a:sy n="100" d="100"/>
        </p:scale>
        <p:origin x="1541" y="202"/>
      </p:cViewPr>
      <p:guideLst/>
    </p:cSldViewPr>
  </p:slideViewPr>
  <p:notesTextViewPr>
    <p:cViewPr>
      <p:scale>
        <a:sx n="1" d="1"/>
        <a:sy n="1" d="1"/>
      </p:scale>
      <p:origin x="0" y="-278"/>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slideMaster" Target="slideMasters/slideMaster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1"/>
            <a:ext cx="2943596" cy="497976"/>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47745" y="1"/>
            <a:ext cx="2943596" cy="497976"/>
          </a:xfrm>
          <a:prstGeom prst="rect">
            <a:avLst/>
          </a:prstGeom>
        </p:spPr>
        <p:txBody>
          <a:bodyPr vert="horz" lIns="91440" tIns="45720" rIns="91440" bIns="45720" rtlCol="0"/>
          <a:lstStyle>
            <a:lvl1pPr algn="r">
              <a:defRPr sz="1200"/>
            </a:lvl1pPr>
          </a:lstStyle>
          <a:p>
            <a:fld id="{80C845C0-F7F9-417E-B0DD-0A9E948E8C87}" type="datetimeFigureOut">
              <a:rPr lang="es-ES" smtClean="0"/>
              <a:t>22/10/2023</a:t>
            </a:fld>
            <a:endParaRPr lang="es-ES"/>
          </a:p>
        </p:txBody>
      </p:sp>
      <p:sp>
        <p:nvSpPr>
          <p:cNvPr id="4" name="Marcador de imagen de diapositiva 3"/>
          <p:cNvSpPr>
            <a:spLocks noGrp="1" noRot="1" noChangeAspect="1"/>
          </p:cNvSpPr>
          <p:nvPr>
            <p:ph type="sldImg" idx="2"/>
          </p:nvPr>
        </p:nvSpPr>
        <p:spPr>
          <a:xfrm>
            <a:off x="1165225" y="1241425"/>
            <a:ext cx="4462463" cy="3348038"/>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79292" y="4776432"/>
            <a:ext cx="5434330" cy="3907988"/>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9427076"/>
            <a:ext cx="2943596" cy="497976"/>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47745" y="9427076"/>
            <a:ext cx="2943596" cy="497976"/>
          </a:xfrm>
          <a:prstGeom prst="rect">
            <a:avLst/>
          </a:prstGeom>
        </p:spPr>
        <p:txBody>
          <a:bodyPr vert="horz" lIns="91440" tIns="45720" rIns="91440" bIns="45720" rtlCol="0" anchor="b"/>
          <a:lstStyle>
            <a:lvl1pPr algn="r">
              <a:defRPr sz="1200"/>
            </a:lvl1pPr>
          </a:lstStyle>
          <a:p>
            <a:fld id="{948015C8-A4E2-4908-B8A9-4ABA50E3A1EE}" type="slidenum">
              <a:rPr lang="es-ES" smtClean="0"/>
              <a:t>‹Nº›</a:t>
            </a:fld>
            <a:endParaRPr lang="es-ES"/>
          </a:p>
        </p:txBody>
      </p:sp>
    </p:spTree>
    <p:extLst>
      <p:ext uri="{BB962C8B-B14F-4D97-AF65-F5344CB8AC3E}">
        <p14:creationId xmlns:p14="http://schemas.microsoft.com/office/powerpoint/2010/main" val="2262921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948015C8-A4E2-4908-B8A9-4ABA50E3A1EE}" type="slidenum">
              <a:rPr lang="es-ES" smtClean="0"/>
              <a:t>1</a:t>
            </a:fld>
            <a:endParaRPr lang="es-ES"/>
          </a:p>
        </p:txBody>
      </p:sp>
    </p:spTree>
    <p:extLst>
      <p:ext uri="{BB962C8B-B14F-4D97-AF65-F5344CB8AC3E}">
        <p14:creationId xmlns:p14="http://schemas.microsoft.com/office/powerpoint/2010/main" val="3832435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Las orientaciones políticas de la Unión Europea se trasponen en la legislación y políticas forales. Para los informes de seguimiento de la Agenda 2030 se analizaron el alineamiento y nivel de apropiación en la mayoría de los planes y estrategias del Gobierno de Navarra existentes hasta el momento. A continuación, se particularizan algunas de las estrategias de los últimos años al considerarse que son claves en cuanto al avance en el desarrollo sostenible de la </a:t>
            </a:r>
            <a:r>
              <a:rPr lang="es-ES" sz="1200" kern="1200" dirty="0" smtClean="0">
                <a:solidFill>
                  <a:schemeClr val="tx1"/>
                </a:solidFill>
                <a:effectLst/>
                <a:latin typeface="+mn-lt"/>
                <a:ea typeface="+mn-ea"/>
                <a:cs typeface="+mn-cs"/>
              </a:rPr>
              <a:t>Comunidad Foral.</a:t>
            </a:r>
            <a:endParaRPr lang="es-ES"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Por cada una de las dimensiones de la sostenibilidad se podrían destacar algunas estrategias como:</a:t>
            </a:r>
            <a:endParaRPr lang="es-ES" dirty="0"/>
          </a:p>
        </p:txBody>
      </p:sp>
      <p:sp>
        <p:nvSpPr>
          <p:cNvPr id="4" name="Marcador de número de diapositiva 3"/>
          <p:cNvSpPr>
            <a:spLocks noGrp="1"/>
          </p:cNvSpPr>
          <p:nvPr>
            <p:ph type="sldNum" sz="quarter" idx="10"/>
          </p:nvPr>
        </p:nvSpPr>
        <p:spPr/>
        <p:txBody>
          <a:bodyPr/>
          <a:lstStyle/>
          <a:p>
            <a:fld id="{948015C8-A4E2-4908-B8A9-4ABA50E3A1EE}" type="slidenum">
              <a:rPr lang="es-ES" smtClean="0"/>
              <a:t>10</a:t>
            </a:fld>
            <a:endParaRPr lang="es-ES"/>
          </a:p>
        </p:txBody>
      </p:sp>
    </p:spTree>
    <p:extLst>
      <p:ext uri="{BB962C8B-B14F-4D97-AF65-F5344CB8AC3E}">
        <p14:creationId xmlns:p14="http://schemas.microsoft.com/office/powerpoint/2010/main" val="1370804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En tales circunstancias, la Estrategia Territorial de Navarra (ETN), actualmente en revisión, juega un papel trascendental,</a:t>
            </a:r>
            <a:r>
              <a:rPr lang="es-ES" sz="1200" kern="1200" baseline="0" dirty="0" smtClean="0">
                <a:solidFill>
                  <a:schemeClr val="tx1"/>
                </a:solidFill>
                <a:effectLst/>
                <a:latin typeface="+mn-lt"/>
                <a:ea typeface="+mn-ea"/>
                <a:cs typeface="+mn-cs"/>
              </a:rPr>
              <a:t> junto con estrategias como la S4, </a:t>
            </a:r>
            <a:r>
              <a:rPr lang="es-ES" sz="1200" dirty="0" smtClean="0">
                <a:latin typeface="Segoe UI Light" panose="020B0502040204020203" pitchFamily="34" charset="0"/>
                <a:cs typeface="Segoe UI Light" panose="020B0502040204020203" pitchFamily="34" charset="0"/>
              </a:rPr>
              <a:t>es la agenda de transformación económica regional para ser una región referente en Europa en economía sostenible, digital y comprometida con el territorio y las personas.</a:t>
            </a:r>
          </a:p>
          <a:p>
            <a:endParaRPr lang="es-ES" dirty="0"/>
          </a:p>
        </p:txBody>
      </p:sp>
      <p:sp>
        <p:nvSpPr>
          <p:cNvPr id="4" name="Marcador de número de diapositiva 3"/>
          <p:cNvSpPr>
            <a:spLocks noGrp="1"/>
          </p:cNvSpPr>
          <p:nvPr>
            <p:ph type="sldNum" sz="quarter" idx="10"/>
          </p:nvPr>
        </p:nvSpPr>
        <p:spPr/>
        <p:txBody>
          <a:bodyPr/>
          <a:lstStyle/>
          <a:p>
            <a:fld id="{948015C8-A4E2-4908-B8A9-4ABA50E3A1EE}" type="slidenum">
              <a:rPr lang="es-ES" smtClean="0"/>
              <a:t>11</a:t>
            </a:fld>
            <a:endParaRPr lang="es-ES"/>
          </a:p>
        </p:txBody>
      </p:sp>
    </p:spTree>
    <p:extLst>
      <p:ext uri="{BB962C8B-B14F-4D97-AF65-F5344CB8AC3E}">
        <p14:creationId xmlns:p14="http://schemas.microsoft.com/office/powerpoint/2010/main" val="3121187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En la imagen adjunta se ilustra el proceso de caracterización del concepto de desarrollo sostenible que, en este ponencia</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y en la propia ENS·2030·NEJ, se identifica con sostenibilidad. Fue Naciones Unidas la que promovió en 1997 el concepto y, curiosamente, lo vinculó a la administración local simplificando este alcance multinivel y multiescalar mediante un procedimiento concreto, las Agendas 21, y un conocido slogan “piensa en lo global, actúa en lo local”.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Navarra se alineo enseguida con estos procedimientos desde los años 2000.</a:t>
            </a:r>
            <a:r>
              <a:rPr lang="es-ES" sz="1200" kern="1200" baseline="0" dirty="0" smtClean="0">
                <a:solidFill>
                  <a:schemeClr val="tx1"/>
                </a:solidFill>
                <a:effectLst/>
                <a:latin typeface="+mn-lt"/>
                <a:ea typeface="+mn-ea"/>
                <a:cs typeface="+mn-cs"/>
              </a:rPr>
              <a:t> Formalizando su adhesión a la Agenda 2030 en el 2017.</a:t>
            </a:r>
            <a:endParaRPr lang="es-E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endParaRPr lang="es-ES_tradnl" dirty="0" smtClean="0"/>
          </a:p>
          <a:p>
            <a:endParaRPr lang="es-ES" dirty="0"/>
          </a:p>
        </p:txBody>
      </p:sp>
      <p:sp>
        <p:nvSpPr>
          <p:cNvPr id="4" name="Marcador de número de diapositiva 3"/>
          <p:cNvSpPr>
            <a:spLocks noGrp="1"/>
          </p:cNvSpPr>
          <p:nvPr>
            <p:ph type="sldNum" sz="quarter" idx="10"/>
          </p:nvPr>
        </p:nvSpPr>
        <p:spPr/>
        <p:txBody>
          <a:bodyPr/>
          <a:lstStyle/>
          <a:p>
            <a:fld id="{948015C8-A4E2-4908-B8A9-4ABA50E3A1EE}" type="slidenum">
              <a:rPr lang="es-ES" smtClean="0"/>
              <a:t>12</a:t>
            </a:fld>
            <a:endParaRPr lang="es-ES"/>
          </a:p>
        </p:txBody>
      </p:sp>
    </p:spTree>
    <p:extLst>
      <p:ext uri="{BB962C8B-B14F-4D97-AF65-F5344CB8AC3E}">
        <p14:creationId xmlns:p14="http://schemas.microsoft.com/office/powerpoint/2010/main" val="4162083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Por otro lado, la visión territorial estaba incorporada en la legislación territorial y urbanística, vinculada a las tres dimensiones del desarrollo territorial sostenible y las prioridades de la Estrategia Territorial Europea. La importancia de las características específicas de cada territorio, de su capital territorial, para promover su propio desarrollo, el uso de sus recursos y en relación a la correcta planificación de los usos respecto a las personas, su entorno y su prosperidad ordenada.</a:t>
            </a:r>
          </a:p>
          <a:p>
            <a:endParaRPr lang="es-ES_tradnl"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ETN como instrumento de planificación estratégica y territorial debe contener, además, un sistema de gobernanza, un MDTF y un aparato normativo con el objetivo de la cohesión territorial de la Comunidad Foral.)</a:t>
            </a:r>
          </a:p>
          <a:p>
            <a:endParaRPr lang="es-ES_tradnl"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finalidad de la ordenación territorial, en Navarra, es el desarrollo territorial sostenible (DFLOTU, artículo 2). En estas condiciones, podemos hacer equivalente esa finalidad al concepto de cohesión territorial. El carácter de sostenibilidad del desarrollo territorial se adquiere cuando de forma simultánea la acción evaluada es admisible, viable, equitativa y justa. Una afección territorial es justa cuando garantiza el compromiso intergeneracional del desarrollo sostenible: “la satisfacción de las necesidades de la generación presente sin comprometer la capacidad de las generaciones futuras” (Informe </a:t>
            </a:r>
            <a:r>
              <a:rPr lang="es-ES" sz="1200" kern="1200" dirty="0" err="1" smtClean="0">
                <a:solidFill>
                  <a:schemeClr val="tx1"/>
                </a:solidFill>
                <a:effectLst/>
                <a:latin typeface="+mn-lt"/>
                <a:ea typeface="+mn-ea"/>
                <a:cs typeface="+mn-cs"/>
              </a:rPr>
              <a:t>Brundtland</a:t>
            </a:r>
            <a:r>
              <a:rPr lang="es-ES" sz="1200" kern="1200" dirty="0" smtClean="0">
                <a:solidFill>
                  <a:schemeClr val="tx1"/>
                </a:solidFill>
                <a:effectLst/>
                <a:latin typeface="+mn-lt"/>
                <a:ea typeface="+mn-ea"/>
                <a:cs typeface="+mn-cs"/>
              </a:rPr>
              <a:t>, es decir, se constituye en Patrimonio para la sociedad que actúa es ese espacio geográfico.)</a:t>
            </a:r>
          </a:p>
          <a:p>
            <a:endParaRPr lang="es-ES" dirty="0"/>
          </a:p>
        </p:txBody>
      </p:sp>
      <p:sp>
        <p:nvSpPr>
          <p:cNvPr id="4" name="Marcador de número de diapositiva 3"/>
          <p:cNvSpPr>
            <a:spLocks noGrp="1"/>
          </p:cNvSpPr>
          <p:nvPr>
            <p:ph type="sldNum" sz="quarter" idx="10"/>
          </p:nvPr>
        </p:nvSpPr>
        <p:spPr/>
        <p:txBody>
          <a:bodyPr/>
          <a:lstStyle/>
          <a:p>
            <a:fld id="{948015C8-A4E2-4908-B8A9-4ABA50E3A1EE}" type="slidenum">
              <a:rPr lang="es-ES" smtClean="0"/>
              <a:t>13</a:t>
            </a:fld>
            <a:endParaRPr lang="es-ES"/>
          </a:p>
        </p:txBody>
      </p:sp>
    </p:spTree>
    <p:extLst>
      <p:ext uri="{BB962C8B-B14F-4D97-AF65-F5344CB8AC3E}">
        <p14:creationId xmlns:p14="http://schemas.microsoft.com/office/powerpoint/2010/main" val="3930893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Estrategia Territorial de Navarra (ETN) fue aprobada en el Parlamento de Navarra en 2005, fue considerada como un instrumento innovador y pionero en la aplicación de los principios vinculados al desarrollo sostenible y las recomendaciones descritas en la Estrategia Territorial Europea (ETE, 1999).</a:t>
            </a:r>
          </a:p>
          <a:p>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Después de quince años, en mayo de 2019, el Gobierno de Navarra acordó iniciar los trabajos de revisión de la ETN, a propuesta del Consejo Social de Política Territorial (CSPT)</a:t>
            </a:r>
            <a:endParaRPr lang="es-ES_tradnl" sz="1200" kern="1200" dirty="0" smtClean="0">
              <a:solidFill>
                <a:schemeClr val="tx1"/>
              </a:solidFill>
              <a:effectLst/>
              <a:latin typeface="+mn-lt"/>
              <a:ea typeface="+mn-ea"/>
              <a:cs typeface="+mn-cs"/>
            </a:endParaRPr>
          </a:p>
          <a:p>
            <a:endParaRPr lang="es-ES_tradnl"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 El Acuerdo de Gobierno describe que el contexto y las circunstancias socioeconómicas habían cambiado y se habían generado nuevas prioridades para la política territorial de Navarra, y a las que la ETN aprobada en 2005 no podía responder de forma adecuada. Retos como: ……………………………………….. suponen unos efectos en el territorio que no tenían reflejo en las directrices establecidas en la ETN.</a:t>
            </a:r>
          </a:p>
          <a:p>
            <a:endParaRPr lang="es-ES" dirty="0"/>
          </a:p>
        </p:txBody>
      </p:sp>
      <p:sp>
        <p:nvSpPr>
          <p:cNvPr id="4" name="Marcador de número de diapositiva 3"/>
          <p:cNvSpPr>
            <a:spLocks noGrp="1"/>
          </p:cNvSpPr>
          <p:nvPr>
            <p:ph type="sldNum" sz="quarter" idx="10"/>
          </p:nvPr>
        </p:nvSpPr>
        <p:spPr/>
        <p:txBody>
          <a:bodyPr/>
          <a:lstStyle/>
          <a:p>
            <a:fld id="{948015C8-A4E2-4908-B8A9-4ABA50E3A1EE}" type="slidenum">
              <a:rPr lang="es-ES" smtClean="0"/>
              <a:t>14</a:t>
            </a:fld>
            <a:endParaRPr lang="es-ES"/>
          </a:p>
        </p:txBody>
      </p:sp>
    </p:spTree>
    <p:extLst>
      <p:ext uri="{BB962C8B-B14F-4D97-AF65-F5344CB8AC3E}">
        <p14:creationId xmlns:p14="http://schemas.microsoft.com/office/powerpoint/2010/main" val="37385335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A día de hoy, momento en el que la práctica de la ordenación territorial se encuentra también en una transición, se debe considerar la revisión de la ETN como una nueva oportunidad para convertir un instrumento de ordenación territorial en una herramienta útil para el conjunto de las políticas sectoriales que convergen en el Desarrollo Regional, en los usos del suelo y la gestión del territorio.</a:t>
            </a:r>
          </a:p>
          <a:p>
            <a:endParaRPr lang="es-ES_tradnl"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Por tanto, la revisión de la ETN debe considerar prácticamente todas las competencias forales (políticas sectoriales) desde una visión estratégica y considerar su distribución por todo el territorio con visión de futuro, de forma que consolide el MDTF basado en el interés común y la calidad de vida de sus habitantes.</a:t>
            </a:r>
          </a:p>
          <a:p>
            <a:endParaRPr lang="es-ES_tradnl"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(En la escala europea la cohesión territorial tiene como objetivo ofrecer al conjunto de la ciudadanía unas condiciones de vida y oportunidades equivalentes, independientemente del lugar donde residen (desarrollo policéntrico). Se trata de asegurar la calidad de vida y bienestar de todos los individuos, reducir las disparidades y evitar la marginalidad. Por tanto, la cohesión territorial contiene, en sí misma, las dimensiones de la sostenibilidad.)</a:t>
            </a: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48015C8-A4E2-4908-B8A9-4ABA50E3A1EE}" type="slidenum">
              <a:rPr lang="es-ES" smtClean="0"/>
              <a:t>15</a:t>
            </a:fld>
            <a:endParaRPr lang="es-ES"/>
          </a:p>
        </p:txBody>
      </p:sp>
    </p:spTree>
    <p:extLst>
      <p:ext uri="{BB962C8B-B14F-4D97-AF65-F5344CB8AC3E}">
        <p14:creationId xmlns:p14="http://schemas.microsoft.com/office/powerpoint/2010/main" val="1596443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dirty="0" smtClean="0">
                <a:solidFill>
                  <a:schemeClr val="tx1"/>
                </a:solidFill>
                <a:effectLst/>
                <a:latin typeface="+mn-lt"/>
                <a:ea typeface="+mn-ea"/>
                <a:cs typeface="+mn-cs"/>
              </a:rPr>
              <a:t>En</a:t>
            </a:r>
            <a:r>
              <a:rPr lang="es-ES_tradnl" sz="1200" kern="1200" baseline="0" dirty="0" smtClean="0">
                <a:solidFill>
                  <a:schemeClr val="tx1"/>
                </a:solidFill>
                <a:effectLst/>
                <a:latin typeface="+mn-lt"/>
                <a:ea typeface="+mn-ea"/>
                <a:cs typeface="+mn-cs"/>
              </a:rPr>
              <a:t> ese proceso de adquisición de conocimiento, </a:t>
            </a:r>
            <a:r>
              <a:rPr lang="es-ES" sz="1200" kern="1200" dirty="0" smtClean="0">
                <a:solidFill>
                  <a:schemeClr val="tx1"/>
                </a:solidFill>
                <a:effectLst/>
                <a:latin typeface="+mn-lt"/>
                <a:ea typeface="+mn-ea"/>
                <a:cs typeface="+mn-cs"/>
              </a:rPr>
              <a:t>el ciclo de la implantación de la intervención pública debe considerar la evaluación en las distintas fases (ex ante, intermedia y ex post), tanto en el diseño como en la evaluación de los impactos, para garantizar así una evaluación integral, coherente con los objetivos y los efectos deseables</a:t>
            </a:r>
            <a:r>
              <a:rPr lang="es-ES" sz="1200" kern="1200" baseline="0" dirty="0" smtClean="0">
                <a:solidFill>
                  <a:schemeClr val="tx1"/>
                </a:solidFill>
                <a:effectLst/>
                <a:latin typeface="+mn-lt"/>
                <a:ea typeface="+mn-ea"/>
                <a:cs typeface="+mn-cs"/>
              </a:rPr>
              <a:t> en el territorio y en la sostenibilidad. </a:t>
            </a:r>
            <a:endParaRPr lang="es-ES" dirty="0"/>
          </a:p>
        </p:txBody>
      </p:sp>
      <p:sp>
        <p:nvSpPr>
          <p:cNvPr id="4" name="Marcador de número de diapositiva 3"/>
          <p:cNvSpPr>
            <a:spLocks noGrp="1"/>
          </p:cNvSpPr>
          <p:nvPr>
            <p:ph type="sldNum" sz="quarter" idx="10"/>
          </p:nvPr>
        </p:nvSpPr>
        <p:spPr/>
        <p:txBody>
          <a:bodyPr/>
          <a:lstStyle/>
          <a:p>
            <a:fld id="{948015C8-A4E2-4908-B8A9-4ABA50E3A1EE}" type="slidenum">
              <a:rPr lang="es-ES" smtClean="0"/>
              <a:t>16</a:t>
            </a:fld>
            <a:endParaRPr lang="es-ES"/>
          </a:p>
        </p:txBody>
      </p:sp>
    </p:spTree>
    <p:extLst>
      <p:ext uri="{BB962C8B-B14F-4D97-AF65-F5344CB8AC3E}">
        <p14:creationId xmlns:p14="http://schemas.microsoft.com/office/powerpoint/2010/main" val="36091221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Un mismo problema o necesidad puede tener aproximaciones distintas y su magnitud variará en función del enfoque del acercamiento, por ello, un acercamiento bajo distintos prismas garantiza un correcto diagnóstico y posibilita una solución holística al problema. Este es precisamente uno de los mayores retos, como se verá más adelante, a los que se enfrentó la ENS·2030·NEJ en su diseño, se trata de un equilibrio de todos los componentes de gestión política a muy alto nivel.</a:t>
            </a:r>
          </a:p>
          <a:p>
            <a:endParaRPr lang="es-ES_tradnl" sz="1200" kern="1200" dirty="0" smtClean="0">
              <a:solidFill>
                <a:schemeClr val="tx1"/>
              </a:solidFill>
              <a:effectLst/>
              <a:latin typeface="+mn-lt"/>
              <a:ea typeface="+mn-ea"/>
              <a:cs typeface="+mn-cs"/>
            </a:endParaRPr>
          </a:p>
          <a:p>
            <a:r>
              <a:rPr lang="es-ES" b="1" dirty="0" smtClean="0"/>
              <a:t>El enfoque sistémico desde el que ha sido abordada la Estrategia, permite comprender las transiciones complejas, como la de la sostenibilidad, en las que intervienen múltiples actividades, áreas de conocimiento, agentes y escalas territoriales. </a:t>
            </a:r>
            <a:endParaRPr lang="es-ES" sz="1200" b="1"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Como orientación para la acción de gobierno, esta lógica del ciclo de una intervención debe ser considerado desde un </a:t>
            </a:r>
            <a:r>
              <a:rPr lang="es-ES" sz="1200" b="1" kern="1200" dirty="0" smtClean="0">
                <a:solidFill>
                  <a:schemeClr val="tx1"/>
                </a:solidFill>
                <a:effectLst/>
                <a:latin typeface="+mn-lt"/>
                <a:ea typeface="+mn-ea"/>
                <a:cs typeface="+mn-cs"/>
              </a:rPr>
              <a:t>enfoque sistémico, es decir, con un enfoque multiescalar, multinivel y multidisciplinario</a:t>
            </a:r>
            <a:r>
              <a:rPr lang="es-ES" sz="1200" kern="1200" dirty="0" smtClean="0">
                <a:solidFill>
                  <a:schemeClr val="tx1"/>
                </a:solidFill>
                <a:effectLst/>
                <a:latin typeface="+mn-lt"/>
                <a:ea typeface="+mn-ea"/>
                <a:cs typeface="+mn-cs"/>
              </a:rPr>
              <a:t>. Desde la óptica del gobierno y la Administración pública, esto exige superar el trabajo desde una intervención en silos departamentales y abrirse a nuevas fórmulas de trabajo colaborativo, beneficiándose de sinergias y garantizando la coordinación y la coherencia horizontal.</a:t>
            </a:r>
          </a:p>
          <a:p>
            <a:endParaRPr lang="es-ES" sz="1200" kern="1200" dirty="0" smtClean="0">
              <a:solidFill>
                <a:schemeClr val="tx1"/>
              </a:solidFill>
              <a:effectLst/>
              <a:latin typeface="+mn-lt"/>
              <a:ea typeface="+mn-ea"/>
              <a:cs typeface="+mn-cs"/>
            </a:endParaRPr>
          </a:p>
          <a:p>
            <a:r>
              <a:rPr lang="es-ES" sz="1200" b="1" kern="1200" dirty="0" smtClean="0">
                <a:solidFill>
                  <a:schemeClr val="tx1"/>
                </a:solidFill>
                <a:effectLst/>
                <a:latin typeface="+mn-lt"/>
                <a:ea typeface="+mn-ea"/>
                <a:cs typeface="+mn-cs"/>
              </a:rPr>
              <a:t>El término </a:t>
            </a:r>
            <a:r>
              <a:rPr lang="es-ES" sz="1200" b="1" kern="1200" dirty="0" err="1" smtClean="0">
                <a:solidFill>
                  <a:schemeClr val="tx1"/>
                </a:solidFill>
                <a:effectLst/>
                <a:latin typeface="+mn-lt"/>
                <a:ea typeface="+mn-ea"/>
                <a:cs typeface="+mn-cs"/>
              </a:rPr>
              <a:t>multiescalaridad</a:t>
            </a:r>
            <a:r>
              <a:rPr lang="es-ES" sz="1200" b="1" kern="1200" dirty="0" smtClean="0">
                <a:solidFill>
                  <a:schemeClr val="tx1"/>
                </a:solidFill>
                <a:effectLst/>
                <a:latin typeface="+mn-lt"/>
                <a:ea typeface="+mn-ea"/>
                <a:cs typeface="+mn-cs"/>
              </a:rPr>
              <a:t>,</a:t>
            </a:r>
            <a:r>
              <a:rPr lang="es-ES" sz="1200" kern="1200" dirty="0" smtClean="0">
                <a:solidFill>
                  <a:schemeClr val="tx1"/>
                </a:solidFill>
                <a:effectLst/>
                <a:latin typeface="+mn-lt"/>
                <a:ea typeface="+mn-ea"/>
                <a:cs typeface="+mn-cs"/>
              </a:rPr>
              <a:t> para el desarrollo territorial y regional, implica la búsqueda de una visión más amplia que reconozca una problemática, su complejidad y la necesidad de considerarla de manera concurrente en las distintas escalas territoriales y sus relaciones. </a:t>
            </a:r>
          </a:p>
          <a:p>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De igual manera se aborda el enfoque de </a:t>
            </a:r>
            <a:r>
              <a:rPr lang="es-ES" sz="1200" b="1" kern="1200" dirty="0" smtClean="0">
                <a:solidFill>
                  <a:schemeClr val="tx1"/>
                </a:solidFill>
                <a:effectLst/>
                <a:latin typeface="+mn-lt"/>
                <a:ea typeface="+mn-ea"/>
                <a:cs typeface="+mn-cs"/>
              </a:rPr>
              <a:t>gobernanza multinivel, </a:t>
            </a:r>
            <a:r>
              <a:rPr lang="es-ES" sz="1200" kern="1200" dirty="0" smtClean="0">
                <a:solidFill>
                  <a:schemeClr val="tx1"/>
                </a:solidFill>
                <a:effectLst/>
                <a:latin typeface="+mn-lt"/>
                <a:ea typeface="+mn-ea"/>
                <a:cs typeface="+mn-cs"/>
              </a:rPr>
              <a:t>al diseñar una herramienta que pone el foco en los responsables de políticas regionales, pero que está pensada su aplicabilidad para todas las partes interesadas y agentes, tanto las autoridades locales y regionales, como la ciudadanía, las empresas, las universidades, las asociaciones y otras instituciones. Trata de convertirse en una acción coordinada entre las diferentes autoridades y partes interesadas, en ese camino hacia la responsabilidad compartida en los distintos niveles de gobierno.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kern="1200" dirty="0" smtClean="0">
                <a:solidFill>
                  <a:schemeClr val="tx1"/>
                </a:solidFill>
                <a:effectLst/>
                <a:latin typeface="+mn-lt"/>
                <a:ea typeface="+mn-ea"/>
                <a:cs typeface="+mn-cs"/>
              </a:rPr>
              <a:t>El enfoque multidisciplinario </a:t>
            </a:r>
            <a:r>
              <a:rPr lang="es-ES" sz="1200" kern="1200" dirty="0" smtClean="0">
                <a:solidFill>
                  <a:schemeClr val="tx1"/>
                </a:solidFill>
                <a:effectLst/>
                <a:latin typeface="+mn-lt"/>
                <a:ea typeface="+mn-ea"/>
                <a:cs typeface="+mn-cs"/>
              </a:rPr>
              <a:t>igualmente permite una aproximación más certera al problema o la realidad evitando los sesgos de aproximaciones que aumentan, reducen o normalizan el problema en función de las diferentes áreas temáticas desde la que se acometen.</a:t>
            </a:r>
          </a:p>
          <a:p>
            <a:endParaRPr lang="es-ES_tradnl" dirty="0" smtClean="0"/>
          </a:p>
          <a:p>
            <a:r>
              <a:rPr lang="es-ES" sz="1200" kern="1200" dirty="0" smtClean="0">
                <a:solidFill>
                  <a:schemeClr val="tx1"/>
                </a:solidFill>
                <a:effectLst/>
                <a:latin typeface="+mn-lt"/>
                <a:ea typeface="+mn-ea"/>
                <a:cs typeface="+mn-cs"/>
              </a:rPr>
              <a:t>La propia Agenda 2030 supone un ejemplo perfecto de una herramienta capaz de trabajar de manera multidimensional, a diferentes escales, múltiples niveles y distintas disciplinas</a:t>
            </a:r>
            <a:endParaRPr lang="es-ES" dirty="0"/>
          </a:p>
        </p:txBody>
      </p:sp>
      <p:sp>
        <p:nvSpPr>
          <p:cNvPr id="4" name="Marcador de número de diapositiva 3"/>
          <p:cNvSpPr>
            <a:spLocks noGrp="1"/>
          </p:cNvSpPr>
          <p:nvPr>
            <p:ph type="sldNum" sz="quarter" idx="10"/>
          </p:nvPr>
        </p:nvSpPr>
        <p:spPr/>
        <p:txBody>
          <a:bodyPr/>
          <a:lstStyle/>
          <a:p>
            <a:fld id="{948015C8-A4E2-4908-B8A9-4ABA50E3A1EE}" type="slidenum">
              <a:rPr lang="es-ES" smtClean="0"/>
              <a:t>17</a:t>
            </a:fld>
            <a:endParaRPr lang="es-ES"/>
          </a:p>
        </p:txBody>
      </p:sp>
    </p:spTree>
    <p:extLst>
      <p:ext uri="{BB962C8B-B14F-4D97-AF65-F5344CB8AC3E}">
        <p14:creationId xmlns:p14="http://schemas.microsoft.com/office/powerpoint/2010/main" val="42584997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Agenda 2030 ha resultado más imprescindible que nunca como hoja de ruta y herramienta de planificación estratégica que permite revisar los modelos de desarrollo y la manera de diseñar y hacer política, ante circunstancias normales y ante distintas crisis como la generada por la COVID-19. Esta apuesta por políticas coherentes resulta más necesaria que nunca para impulsar cambios profundos mediante respuestas integrales a desafíos comunes e interconectados.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u="sng" kern="1200" dirty="0" smtClean="0">
                <a:solidFill>
                  <a:schemeClr val="tx1"/>
                </a:solidFill>
                <a:effectLst/>
                <a:latin typeface="+mn-lt"/>
                <a:ea typeface="+mn-ea"/>
                <a:cs typeface="+mn-cs"/>
              </a:rPr>
              <a:t>La Coherencia de Políticas para el Desarrollo Sostenible (CPDS) debe tener como objetivo principal impulsar las transiciones esenciales hacia un modelo de desarrollo que priorice el bienestar común por encima de los intereses individuales. </a:t>
            </a:r>
            <a:r>
              <a:rPr lang="es-ES" sz="1200" kern="1200" dirty="0" smtClean="0">
                <a:solidFill>
                  <a:schemeClr val="tx1"/>
                </a:solidFill>
                <a:effectLst/>
                <a:latin typeface="+mn-lt"/>
                <a:ea typeface="+mn-ea"/>
                <a:cs typeface="+mn-cs"/>
              </a:rPr>
              <a:t>Adoptar este enfoque implica colocar al desarrollo sostenible en el centro de la acción política y llevar a cabo la implementación verdaderamente transformadora de la Agenda 2030, y así lo establece la meta 17.14 del ODS17.</a:t>
            </a:r>
          </a:p>
          <a:p>
            <a:endParaRPr lang="es-ES" dirty="0"/>
          </a:p>
        </p:txBody>
      </p:sp>
      <p:sp>
        <p:nvSpPr>
          <p:cNvPr id="4" name="Marcador de número de diapositiva 3"/>
          <p:cNvSpPr>
            <a:spLocks noGrp="1"/>
          </p:cNvSpPr>
          <p:nvPr>
            <p:ph type="sldNum" sz="quarter" idx="10"/>
          </p:nvPr>
        </p:nvSpPr>
        <p:spPr/>
        <p:txBody>
          <a:bodyPr/>
          <a:lstStyle/>
          <a:p>
            <a:fld id="{948015C8-A4E2-4908-B8A9-4ABA50E3A1EE}" type="slidenum">
              <a:rPr lang="es-ES" smtClean="0"/>
              <a:t>18</a:t>
            </a:fld>
            <a:endParaRPr lang="es-ES"/>
          </a:p>
        </p:txBody>
      </p:sp>
    </p:spTree>
    <p:extLst>
      <p:ext uri="{BB962C8B-B14F-4D97-AF65-F5344CB8AC3E}">
        <p14:creationId xmlns:p14="http://schemas.microsoft.com/office/powerpoint/2010/main" val="1392212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smtClean="0">
                <a:latin typeface="Segoe UI Light" panose="020B0502040204020203" pitchFamily="34" charset="0"/>
                <a:cs typeface="Segoe UI Light" panose="020B0502040204020203" pitchFamily="34" charset="0"/>
              </a:rPr>
              <a:t>Navarra vincula e implementa el enfoque CPDS a través de la definición de la ENS·2030·NEJ, puesto que cumple con gran parte de las recomendaciones de la OCDE en esta materia:</a:t>
            </a:r>
          </a:p>
          <a:p>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Más en detalle, la ENS·2030·NEJ promueve la visión hacia el futuro en la evaluación de las políticas elaboradas. Además, la propia estrategia, establece un mecanismo de supervisión a través de la ‘memoria anual de seguimiento’. Igualmente propone un sistema de gobernanza adaptado a la configuración de Gobierno.</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En paralelo, Navarra está trabajando en la elaboración de un novedoso plan formativo desarrollado para el Institutito Navarro de Administraciones Públicas (INAP), el cual tiene como objetivo la introducción de mecanismos que acompañen en el refuerzo de capacidades y de análisis, así como en la generación de herramientas y contenidos formativos dirigidos al personal de la administración pública.</a:t>
            </a:r>
          </a:p>
        </p:txBody>
      </p:sp>
      <p:sp>
        <p:nvSpPr>
          <p:cNvPr id="4" name="Marcador de número de diapositiva 3"/>
          <p:cNvSpPr>
            <a:spLocks noGrp="1"/>
          </p:cNvSpPr>
          <p:nvPr>
            <p:ph type="sldNum" sz="quarter" idx="10"/>
          </p:nvPr>
        </p:nvSpPr>
        <p:spPr/>
        <p:txBody>
          <a:bodyPr/>
          <a:lstStyle/>
          <a:p>
            <a:fld id="{948015C8-A4E2-4908-B8A9-4ABA50E3A1EE}" type="slidenum">
              <a:rPr lang="es-ES" smtClean="0"/>
              <a:t>19</a:t>
            </a:fld>
            <a:endParaRPr lang="es-ES"/>
          </a:p>
        </p:txBody>
      </p:sp>
    </p:spTree>
    <p:extLst>
      <p:ext uri="{BB962C8B-B14F-4D97-AF65-F5344CB8AC3E}">
        <p14:creationId xmlns:p14="http://schemas.microsoft.com/office/powerpoint/2010/main" val="2679292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948015C8-A4E2-4908-B8A9-4ABA50E3A1EE}" type="slidenum">
              <a:rPr lang="es-ES" smtClean="0"/>
              <a:t>2</a:t>
            </a:fld>
            <a:endParaRPr lang="es-ES"/>
          </a:p>
        </p:txBody>
      </p:sp>
    </p:spTree>
    <p:extLst>
      <p:ext uri="{BB962C8B-B14F-4D97-AF65-F5344CB8AC3E}">
        <p14:creationId xmlns:p14="http://schemas.microsoft.com/office/powerpoint/2010/main" val="1803170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La finalidad de la ENS·2030·NEJ, tal y como se ha ido dibujando durante esta ponencia, es materializar una herramienta útil para la evaluación de las iniciativas públicas en su contribución al desarrollo sostenible de Navarra. Se concibe como un documento marco y de traslación al ámbito regional y local de las resoluciones internacionales sobre desarrollo sostenible, específicamente la Agenda 2030 de Naciones Unidas.</a:t>
            </a:r>
          </a:p>
          <a:p>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Para recorrer la senda marcada por de los Objetivos de Desarrollo Sostenible (ODS) de la Agenda 2030 en Navarra, son necesarios espacios de coordinación, participación y decisión en varios niveles (multinivel), en diferentes ámbitos (</a:t>
            </a:r>
            <a:r>
              <a:rPr lang="es-ES" sz="1200" kern="1200" dirty="0" err="1" smtClean="0">
                <a:solidFill>
                  <a:schemeClr val="tx1"/>
                </a:solidFill>
                <a:effectLst/>
                <a:latin typeface="+mn-lt"/>
                <a:ea typeface="+mn-ea"/>
                <a:cs typeface="+mn-cs"/>
              </a:rPr>
              <a:t>multiescala</a:t>
            </a:r>
            <a:r>
              <a:rPr lang="es-ES" sz="1200" kern="1200" dirty="0" smtClean="0">
                <a:solidFill>
                  <a:schemeClr val="tx1"/>
                </a:solidFill>
                <a:effectLst/>
                <a:latin typeface="+mn-lt"/>
                <a:ea typeface="+mn-ea"/>
                <a:cs typeface="+mn-cs"/>
              </a:rPr>
              <a:t>) y de distintas disciplinas (multidisciplinario), incluyendo a la propia administración Foral y otros agentes clave implicados. </a:t>
            </a:r>
          </a:p>
          <a:p>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Por tanto, se requiere un sistema de gobernanza apropiado en todos los niveles de representación y para las diferentes fases de diseño y ejecución (ciclo de intervención pública). Un sistema que, partiendo de los diferentes órganos, vertebre un auténtico compromiso con el modelo de desarrollo sostenible promovido en la Agenda 2030.</a:t>
            </a:r>
          </a:p>
          <a:p>
            <a:endParaRPr lang="es-ES_tradnl"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48015C8-A4E2-4908-B8A9-4ABA50E3A1EE}" type="slidenum">
              <a:rPr lang="es-ES" smtClean="0"/>
              <a:t>20</a:t>
            </a:fld>
            <a:endParaRPr lang="es-ES"/>
          </a:p>
        </p:txBody>
      </p:sp>
    </p:spTree>
    <p:extLst>
      <p:ext uri="{BB962C8B-B14F-4D97-AF65-F5344CB8AC3E}">
        <p14:creationId xmlns:p14="http://schemas.microsoft.com/office/powerpoint/2010/main" val="263768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Por tanto, se requiere un sistema de gobernanza apropiado en todos los niveles de representación y para las diferentes fases de diseño y ejecución (ciclo de intervención pública). Un sistema que, partiendo de los diferentes órganos, vertebre un auténtico compromiso con el modelo de desarrollo sostenible promovido en la Agenda 2030.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Estrategia establece un sistema de gobernanza e implanta procedimientos adecuados de análisis del efecto que las iniciativas públicas tienen o pudieran tener en el desarrollo sostenible de la Comunidad Foral. Para diseñar estos procedimientos se conjugan los principios de gobernanza con las tres dimensiones de la sostenibilidad y/o los efectos en las 5P de la Agenda 2030: Personas, Planeta, Prosperidad, Paz y las Alianzas (</a:t>
            </a:r>
            <a:r>
              <a:rPr lang="es-ES" sz="1200" kern="1200" dirty="0" err="1" smtClean="0">
                <a:solidFill>
                  <a:schemeClr val="tx1"/>
                </a:solidFill>
                <a:effectLst/>
                <a:latin typeface="+mn-lt"/>
                <a:ea typeface="+mn-ea"/>
                <a:cs typeface="+mn-cs"/>
              </a:rPr>
              <a:t>Partnership</a:t>
            </a:r>
            <a:r>
              <a:rPr lang="es-ES" sz="1200" kern="1200" dirty="0" smtClean="0">
                <a:solidFill>
                  <a:schemeClr val="tx1"/>
                </a:solidFill>
                <a:effectLst/>
                <a:latin typeface="+mn-lt"/>
                <a:ea typeface="+mn-ea"/>
                <a:cs typeface="+mn-cs"/>
              </a:rPr>
              <a:t> en inglés). Las cinco esferas de la Agenda son “de importancia crítica para la humanidad y el planeta”, según fijó la ONU mediante Resolución (A/RES/70/1, de 25 de noviembre de 2015, de la ONU, pág. 1).</a:t>
            </a:r>
          </a:p>
          <a:p>
            <a:endParaRPr lang="es-ES" dirty="0"/>
          </a:p>
        </p:txBody>
      </p:sp>
      <p:sp>
        <p:nvSpPr>
          <p:cNvPr id="4" name="Marcador de número de diapositiva 3"/>
          <p:cNvSpPr>
            <a:spLocks noGrp="1"/>
          </p:cNvSpPr>
          <p:nvPr>
            <p:ph type="sldNum" sz="quarter" idx="10"/>
          </p:nvPr>
        </p:nvSpPr>
        <p:spPr/>
        <p:txBody>
          <a:bodyPr/>
          <a:lstStyle/>
          <a:p>
            <a:fld id="{948015C8-A4E2-4908-B8A9-4ABA50E3A1EE}" type="slidenum">
              <a:rPr lang="es-ES" smtClean="0"/>
              <a:t>21</a:t>
            </a:fld>
            <a:endParaRPr lang="es-ES"/>
          </a:p>
        </p:txBody>
      </p:sp>
    </p:spTree>
    <p:extLst>
      <p:ext uri="{BB962C8B-B14F-4D97-AF65-F5344CB8AC3E}">
        <p14:creationId xmlns:p14="http://schemas.microsoft.com/office/powerpoint/2010/main" val="11123616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De esta manera, la ENS·2030·NEJ asume los cuatro principios rectores de la gobernanza de la sostenibilidad (equidad, admisibilidad, viabilidad y justicia). Además, estos principios junto con el objetivo general de la Estrategia, permiten configurar seis áreas estratégicas, que aglutinan las políticas transformadoras, las cuales se desglosan en iniciativas palanca (entendida la iniciativa palanca como la intervención pública). El término se utiliza para hacer referencia a cualquier tipo de actuación pública: política, plan, programa, medida, actuación, etc. del Gobierno Foral. Para cada una de las áreas estratégicas, alineadas con las cinco esferas (5P), se definen una serie de cualidades que determinan la ENS·2030·NEJ y caracterizan los efectos en la sostenibilidad.</a:t>
            </a:r>
          </a:p>
          <a:p>
            <a:endParaRPr lang="es-ES" dirty="0"/>
          </a:p>
        </p:txBody>
      </p:sp>
      <p:sp>
        <p:nvSpPr>
          <p:cNvPr id="4" name="Marcador de número de diapositiva 3"/>
          <p:cNvSpPr>
            <a:spLocks noGrp="1"/>
          </p:cNvSpPr>
          <p:nvPr>
            <p:ph type="sldNum" sz="quarter" idx="10"/>
          </p:nvPr>
        </p:nvSpPr>
        <p:spPr/>
        <p:txBody>
          <a:bodyPr/>
          <a:lstStyle/>
          <a:p>
            <a:fld id="{948015C8-A4E2-4908-B8A9-4ABA50E3A1EE}" type="slidenum">
              <a:rPr lang="es-ES" smtClean="0"/>
              <a:t>22</a:t>
            </a:fld>
            <a:endParaRPr lang="es-ES"/>
          </a:p>
        </p:txBody>
      </p:sp>
    </p:spTree>
    <p:extLst>
      <p:ext uri="{BB962C8B-B14F-4D97-AF65-F5344CB8AC3E}">
        <p14:creationId xmlns:p14="http://schemas.microsoft.com/office/powerpoint/2010/main" val="1325780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Además, estos principios junto con el objetivo general de la Estrategia, permiten configurar seis áreas estratégicas, que aglutinan las políticas transformadoras, las cuales se desglosan en iniciativas palanca (entendida la iniciativa palanca como la intervención pública). El término se utiliza para hacer referencia a cualquier tipo de actuación pública: política, plan, programa, medida, actuación, etc. del Gobierno Foral. Para cada una de las áreas estratégicas, alineadas con las cinco esferas (5P), se definen una serie de cualidades que determinan la ENS·2030·NEJ y caracterizan los efectos en la sostenibilidad.</a:t>
            </a:r>
          </a:p>
          <a:p>
            <a:endParaRPr lang="es-ES" dirty="0"/>
          </a:p>
        </p:txBody>
      </p:sp>
      <p:sp>
        <p:nvSpPr>
          <p:cNvPr id="4" name="Marcador de número de diapositiva 3"/>
          <p:cNvSpPr>
            <a:spLocks noGrp="1"/>
          </p:cNvSpPr>
          <p:nvPr>
            <p:ph type="sldNum" sz="quarter" idx="10"/>
          </p:nvPr>
        </p:nvSpPr>
        <p:spPr/>
        <p:txBody>
          <a:bodyPr/>
          <a:lstStyle/>
          <a:p>
            <a:fld id="{948015C8-A4E2-4908-B8A9-4ABA50E3A1EE}" type="slidenum">
              <a:rPr lang="es-ES" smtClean="0"/>
              <a:t>23</a:t>
            </a:fld>
            <a:endParaRPr lang="es-ES"/>
          </a:p>
        </p:txBody>
      </p:sp>
    </p:spTree>
    <p:extLst>
      <p:ext uri="{BB962C8B-B14F-4D97-AF65-F5344CB8AC3E}">
        <p14:creationId xmlns:p14="http://schemas.microsoft.com/office/powerpoint/2010/main" val="17148852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948015C8-A4E2-4908-B8A9-4ABA50E3A1EE}" type="slidenum">
              <a:rPr lang="es-ES" smtClean="0"/>
              <a:t>24</a:t>
            </a:fld>
            <a:endParaRPr lang="es-ES"/>
          </a:p>
        </p:txBody>
      </p:sp>
    </p:spTree>
    <p:extLst>
      <p:ext uri="{BB962C8B-B14F-4D97-AF65-F5344CB8AC3E}">
        <p14:creationId xmlns:p14="http://schemas.microsoft.com/office/powerpoint/2010/main" val="41433786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Estas cualidades o valores sirven, tal y como se verá más adelante, como criterios de evaluación integral, es decir, como orientaciones hacia la sostenibilidad para la evaluación del diseño y aplicación de las nuevas iniciativas públicas. Las cualidades permiten establecer una previsión prospectiva de la evolución de sus efectos, y, además, sirven como criterios de evaluación de los impactos o efectos que la aplicación de las iniciativas ha tenido en la sostenibilidad, garantizando una evaluación integral del proceso. Estos valores de la ENS·2030·NEJ se definen en línea con las cinco esferas de la Agenda 2030 y el diagnóstico socio-económico y territorial de Navarra respecto a los ODS.</a:t>
            </a:r>
          </a:p>
          <a:p>
            <a:endParaRPr lang="es-ES" dirty="0"/>
          </a:p>
        </p:txBody>
      </p:sp>
      <p:sp>
        <p:nvSpPr>
          <p:cNvPr id="4" name="Marcador de número de diapositiva 3"/>
          <p:cNvSpPr>
            <a:spLocks noGrp="1"/>
          </p:cNvSpPr>
          <p:nvPr>
            <p:ph type="sldNum" sz="quarter" idx="10"/>
          </p:nvPr>
        </p:nvSpPr>
        <p:spPr/>
        <p:txBody>
          <a:bodyPr/>
          <a:lstStyle/>
          <a:p>
            <a:fld id="{948015C8-A4E2-4908-B8A9-4ABA50E3A1EE}" type="slidenum">
              <a:rPr lang="es-ES" smtClean="0"/>
              <a:t>25</a:t>
            </a:fld>
            <a:endParaRPr lang="es-ES"/>
          </a:p>
        </p:txBody>
      </p:sp>
    </p:spTree>
    <p:extLst>
      <p:ext uri="{BB962C8B-B14F-4D97-AF65-F5344CB8AC3E}">
        <p14:creationId xmlns:p14="http://schemas.microsoft.com/office/powerpoint/2010/main" val="42214108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El resultado de los procedimientos previstos en el sistema de gobernanza debe ser tanto un análisis en profundidad de los contextos sociales, económicos y ambientales regionales como de los efectos en la sostenibilidad que los distintos planes y estrategias tienen o pudieran tener, precisamente, en esos contextos, cuantificables en la evolución de los indicadores.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Por tanto, pueden darse dos casuísticas distintas y la ENS·2030·NEJ debe dar respuesta a ese doble reto para la consecución de una evaluación integral. Por un lado, </a:t>
            </a:r>
            <a:r>
              <a:rPr lang="es-ES" sz="1200" b="1" kern="1200" dirty="0" smtClean="0">
                <a:solidFill>
                  <a:schemeClr val="tx1"/>
                </a:solidFill>
                <a:effectLst/>
                <a:latin typeface="+mn-lt"/>
                <a:ea typeface="+mn-ea"/>
                <a:cs typeface="+mn-cs"/>
              </a:rPr>
              <a:t>el de hacer una evaluación ex post</a:t>
            </a:r>
            <a:r>
              <a:rPr lang="es-ES" sz="1200" kern="1200" dirty="0" smtClean="0">
                <a:solidFill>
                  <a:schemeClr val="tx1"/>
                </a:solidFill>
                <a:effectLst/>
                <a:latin typeface="+mn-lt"/>
                <a:ea typeface="+mn-ea"/>
                <a:cs typeface="+mn-cs"/>
              </a:rPr>
              <a:t>, una vez ejecutada la acción, plan, norma oportuna, y hacer una valoración de los efectos derivados de su aplicación en materia de sostenibilidad.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Por otro lado, a la hora de abordar el desarrollo de una determinada iniciativa pública o de su plan de acción, posibilitar la realización de </a:t>
            </a:r>
            <a:r>
              <a:rPr lang="es-ES" sz="1200" b="1" kern="1200" dirty="0" smtClean="0">
                <a:solidFill>
                  <a:schemeClr val="tx1"/>
                </a:solidFill>
                <a:effectLst/>
                <a:latin typeface="+mn-lt"/>
                <a:ea typeface="+mn-ea"/>
                <a:cs typeface="+mn-cs"/>
              </a:rPr>
              <a:t>una evaluación ex ante</a:t>
            </a:r>
            <a:r>
              <a:rPr lang="es-ES" sz="1200" kern="1200" dirty="0" smtClean="0">
                <a:solidFill>
                  <a:schemeClr val="tx1"/>
                </a:solidFill>
                <a:effectLst/>
                <a:latin typeface="+mn-lt"/>
                <a:ea typeface="+mn-ea"/>
                <a:cs typeface="+mn-cs"/>
              </a:rPr>
              <a:t>, caracterizar unas previsiones sobre los efectos, mediante las cualidades de la sostenibilidad o valores que rigen la ENS·2030·NEJ. Estas cualidades, facilitan el alineamiento con la Agenda 2030 pero también facilitan una previsión (a modo de orientaciones para la sostenibilidad o prospectiva estratégica) de la evolución de sus efectos. La evaluación en el diseño, facilita también el proceso de profesionalización e institucionalización de la evaluación de las iniciativas públicas. Recoge de esta manera todo el marco metodológico establecido en Navarra en el proceso de institucionalización de la evaluación de políticas públicas.</a:t>
            </a:r>
          </a:p>
          <a:p>
            <a:endParaRPr lang="es-ES" dirty="0"/>
          </a:p>
        </p:txBody>
      </p:sp>
      <p:sp>
        <p:nvSpPr>
          <p:cNvPr id="4" name="Marcador de número de diapositiva 3"/>
          <p:cNvSpPr>
            <a:spLocks noGrp="1"/>
          </p:cNvSpPr>
          <p:nvPr>
            <p:ph type="sldNum" sz="quarter" idx="10"/>
          </p:nvPr>
        </p:nvSpPr>
        <p:spPr/>
        <p:txBody>
          <a:bodyPr/>
          <a:lstStyle/>
          <a:p>
            <a:fld id="{948015C8-A4E2-4908-B8A9-4ABA50E3A1EE}" type="slidenum">
              <a:rPr lang="es-ES" smtClean="0"/>
              <a:t>26</a:t>
            </a:fld>
            <a:endParaRPr lang="es-ES"/>
          </a:p>
        </p:txBody>
      </p:sp>
    </p:spTree>
    <p:extLst>
      <p:ext uri="{BB962C8B-B14F-4D97-AF65-F5344CB8AC3E}">
        <p14:creationId xmlns:p14="http://schemas.microsoft.com/office/powerpoint/2010/main" val="27024829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Por otro lado, la ENS·2030·NEJ no se implanta sin procedimientos adecuados de diagnóstico del efecto que las iniciativas públicas tienen en el desarrollo sostenible, por ello, junto con la estrategia se desarrolla la «Guía de aplicación de la ENS·2030·NEJ para responsables del diseño y evaluación de políticas públicas»</a:t>
            </a:r>
          </a:p>
          <a:p>
            <a:endParaRPr lang="es-ES_tradnl" dirty="0" smtClean="0"/>
          </a:p>
          <a:p>
            <a:endParaRPr lang="es-ES_tradnl" dirty="0" smtClean="0"/>
          </a:p>
          <a:p>
            <a:endParaRPr lang="es-ES" dirty="0"/>
          </a:p>
        </p:txBody>
      </p:sp>
      <p:sp>
        <p:nvSpPr>
          <p:cNvPr id="4" name="Marcador de número de diapositiva 3"/>
          <p:cNvSpPr>
            <a:spLocks noGrp="1"/>
          </p:cNvSpPr>
          <p:nvPr>
            <p:ph type="sldNum" sz="quarter" idx="10"/>
          </p:nvPr>
        </p:nvSpPr>
        <p:spPr/>
        <p:txBody>
          <a:bodyPr/>
          <a:lstStyle/>
          <a:p>
            <a:fld id="{948015C8-A4E2-4908-B8A9-4ABA50E3A1EE}" type="slidenum">
              <a:rPr lang="es-ES" smtClean="0"/>
              <a:t>27</a:t>
            </a:fld>
            <a:endParaRPr lang="es-ES"/>
          </a:p>
        </p:txBody>
      </p:sp>
    </p:spTree>
    <p:extLst>
      <p:ext uri="{BB962C8B-B14F-4D97-AF65-F5344CB8AC3E}">
        <p14:creationId xmlns:p14="http://schemas.microsoft.com/office/powerpoint/2010/main" val="14079349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Este punto de vista permitirá no focalizar únicamente la evaluación en el “qué” se ha conseguido o materializado, sino también en sus consecuencias: el “cómo” y el “por qué”. De esta forma la evaluación obtiene utilidad fáctica y posibilita la orientación y el refuerzo de las acciones para aumentar su efecto en el desarrollo regional y la sostenibilidad.</a:t>
            </a:r>
          </a:p>
          <a:p>
            <a:endParaRPr lang="es-ES" dirty="0"/>
          </a:p>
        </p:txBody>
      </p:sp>
      <p:sp>
        <p:nvSpPr>
          <p:cNvPr id="4" name="Marcador de número de diapositiva 3"/>
          <p:cNvSpPr>
            <a:spLocks noGrp="1"/>
          </p:cNvSpPr>
          <p:nvPr>
            <p:ph type="sldNum" sz="quarter" idx="10"/>
          </p:nvPr>
        </p:nvSpPr>
        <p:spPr/>
        <p:txBody>
          <a:bodyPr/>
          <a:lstStyle/>
          <a:p>
            <a:fld id="{948015C8-A4E2-4908-B8A9-4ABA50E3A1EE}" type="slidenum">
              <a:rPr lang="es-ES" smtClean="0"/>
              <a:t>28</a:t>
            </a:fld>
            <a:endParaRPr lang="es-ES"/>
          </a:p>
        </p:txBody>
      </p:sp>
    </p:spTree>
    <p:extLst>
      <p:ext uri="{BB962C8B-B14F-4D97-AF65-F5344CB8AC3E}">
        <p14:creationId xmlns:p14="http://schemas.microsoft.com/office/powerpoint/2010/main" val="28742394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948015C8-A4E2-4908-B8A9-4ABA50E3A1EE}" type="slidenum">
              <a:rPr lang="es-ES" smtClean="0"/>
              <a:t>29</a:t>
            </a:fld>
            <a:endParaRPr lang="es-ES"/>
          </a:p>
        </p:txBody>
      </p:sp>
    </p:spTree>
    <p:extLst>
      <p:ext uri="{BB962C8B-B14F-4D97-AF65-F5344CB8AC3E}">
        <p14:creationId xmlns:p14="http://schemas.microsoft.com/office/powerpoint/2010/main" val="3587027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El conocimiento es la clave fundamental para fortalecer la gobernanza territorial y para su institución se vuelve imprescindible la cultura de la evaluación. En este sentido, la Estrategia Navarra Sostenible 2030 promueve la coordinación entre administraciones, mejorando la gobernanza territorial desde la perspectiva de la Agenda 2030,</a:t>
            </a:r>
            <a:endParaRPr lang="es-ES" dirty="0"/>
          </a:p>
        </p:txBody>
      </p:sp>
      <p:sp>
        <p:nvSpPr>
          <p:cNvPr id="4" name="Marcador de número de diapositiva 3"/>
          <p:cNvSpPr>
            <a:spLocks noGrp="1"/>
          </p:cNvSpPr>
          <p:nvPr>
            <p:ph type="sldNum" sz="quarter" idx="10"/>
          </p:nvPr>
        </p:nvSpPr>
        <p:spPr/>
        <p:txBody>
          <a:bodyPr/>
          <a:lstStyle/>
          <a:p>
            <a:fld id="{948015C8-A4E2-4908-B8A9-4ABA50E3A1EE}" type="slidenum">
              <a:rPr lang="es-ES" smtClean="0"/>
              <a:t>3</a:t>
            </a:fld>
            <a:endParaRPr lang="es-ES"/>
          </a:p>
        </p:txBody>
      </p:sp>
    </p:spTree>
    <p:extLst>
      <p:ext uri="{BB962C8B-B14F-4D97-AF65-F5344CB8AC3E}">
        <p14:creationId xmlns:p14="http://schemas.microsoft.com/office/powerpoint/2010/main" val="19698724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948015C8-A4E2-4908-B8A9-4ABA50E3A1EE}" type="slidenum">
              <a:rPr lang="es-ES" smtClean="0"/>
              <a:t>30</a:t>
            </a:fld>
            <a:endParaRPr lang="es-ES"/>
          </a:p>
        </p:txBody>
      </p:sp>
    </p:spTree>
    <p:extLst>
      <p:ext uri="{BB962C8B-B14F-4D97-AF65-F5344CB8AC3E}">
        <p14:creationId xmlns:p14="http://schemas.microsoft.com/office/powerpoint/2010/main" val="21551218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948015C8-A4E2-4908-B8A9-4ABA50E3A1EE}" type="slidenum">
              <a:rPr lang="es-ES" smtClean="0"/>
              <a:t>31</a:t>
            </a:fld>
            <a:endParaRPr lang="es-ES"/>
          </a:p>
        </p:txBody>
      </p:sp>
    </p:spTree>
    <p:extLst>
      <p:ext uri="{BB962C8B-B14F-4D97-AF65-F5344CB8AC3E}">
        <p14:creationId xmlns:p14="http://schemas.microsoft.com/office/powerpoint/2010/main" val="3084406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La Agenda 2030 se ha convertido en una herramienta útil para el diseño de estrategias nacionales y regionales de desarrollo sostenible. También para la administración local (evolución de las Agendas 21), y para las corporaciones privadas.</a:t>
            </a:r>
            <a:r>
              <a:rPr lang="es-ES" sz="1200" kern="1200" baseline="0" dirty="0" smtClean="0">
                <a:solidFill>
                  <a:schemeClr val="tx1"/>
                </a:solidFill>
                <a:effectLst/>
                <a:latin typeface="+mn-lt"/>
                <a:ea typeface="+mn-ea"/>
                <a:cs typeface="+mn-cs"/>
              </a:rPr>
              <a:t> </a:t>
            </a:r>
          </a:p>
          <a:p>
            <a:r>
              <a:rPr lang="es-ES" sz="1200" kern="1200" dirty="0" smtClean="0">
                <a:solidFill>
                  <a:schemeClr val="tx1"/>
                </a:solidFill>
                <a:effectLst/>
                <a:latin typeface="+mn-lt"/>
                <a:ea typeface="+mn-ea"/>
                <a:cs typeface="+mn-cs"/>
              </a:rPr>
              <a:t>Generalmente, se alinean las políticas a los objetivos de desarrollo sostenible (ODS) y sus metas mediante indicadores, es decir, se trata de establecer metas mediante parámetros de medida.</a:t>
            </a:r>
          </a:p>
          <a:p>
            <a:endParaRPr lang="es-ES_tradnl" dirty="0" smtClean="0"/>
          </a:p>
          <a:p>
            <a:r>
              <a:rPr lang="es-ES" sz="1200" kern="1200" dirty="0" smtClean="0">
                <a:solidFill>
                  <a:schemeClr val="tx1"/>
                </a:solidFill>
                <a:effectLst/>
                <a:latin typeface="+mn-lt"/>
                <a:ea typeface="+mn-ea"/>
                <a:cs typeface="+mn-cs"/>
              </a:rPr>
              <a:t>La nueva Estrategia de Gobierno de Navarra, ayuda en el análisis de la diversidad y la complejidad de la política regional recogiendo el enfoque sistémico de la Agenda 2030.</a:t>
            </a:r>
            <a:endParaRPr lang="es-ES" dirty="0"/>
          </a:p>
        </p:txBody>
      </p:sp>
      <p:sp>
        <p:nvSpPr>
          <p:cNvPr id="4" name="Marcador de número de diapositiva 3"/>
          <p:cNvSpPr>
            <a:spLocks noGrp="1"/>
          </p:cNvSpPr>
          <p:nvPr>
            <p:ph type="sldNum" sz="quarter" idx="10"/>
          </p:nvPr>
        </p:nvSpPr>
        <p:spPr/>
        <p:txBody>
          <a:bodyPr/>
          <a:lstStyle/>
          <a:p>
            <a:fld id="{948015C8-A4E2-4908-B8A9-4ABA50E3A1EE}" type="slidenum">
              <a:rPr lang="es-ES" smtClean="0"/>
              <a:t>4</a:t>
            </a:fld>
            <a:endParaRPr lang="es-ES"/>
          </a:p>
        </p:txBody>
      </p:sp>
    </p:spTree>
    <p:extLst>
      <p:ext uri="{BB962C8B-B14F-4D97-AF65-F5344CB8AC3E}">
        <p14:creationId xmlns:p14="http://schemas.microsoft.com/office/powerpoint/2010/main" val="2639329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En los siguientes epígrafes se describe brevemente la aplicación de estos marcos de trabajo en la Comunidad Foral de Navarra acompañado por otra experiencia en la que muestra la capacidad innovadora de Navarra: la legislación en materia de evaluación (Ley Foral 21/2005, de, de evaluación de las políticas públicas y de la calidad de los servicios públicos).</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48015C8-A4E2-4908-B8A9-4ABA50E3A1EE}" type="slidenum">
              <a:rPr lang="es-ES" smtClean="0"/>
              <a:t>5</a:t>
            </a:fld>
            <a:endParaRPr lang="es-ES"/>
          </a:p>
        </p:txBody>
      </p:sp>
    </p:spTree>
    <p:extLst>
      <p:ext uri="{BB962C8B-B14F-4D97-AF65-F5344CB8AC3E}">
        <p14:creationId xmlns:p14="http://schemas.microsoft.com/office/powerpoint/2010/main" val="2023895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Desde la escala regional y en el ejercicio de sus competencias, la evaluación de la intervención pública y su institucionalización se ha dado de manera intermitente en la Comunidad Foral. </a:t>
            </a:r>
            <a:endParaRPr lang="es-ES" dirty="0"/>
          </a:p>
        </p:txBody>
      </p:sp>
      <p:sp>
        <p:nvSpPr>
          <p:cNvPr id="4" name="Marcador de número de diapositiva 3"/>
          <p:cNvSpPr>
            <a:spLocks noGrp="1"/>
          </p:cNvSpPr>
          <p:nvPr>
            <p:ph type="sldNum" sz="quarter" idx="10"/>
          </p:nvPr>
        </p:nvSpPr>
        <p:spPr/>
        <p:txBody>
          <a:bodyPr/>
          <a:lstStyle/>
          <a:p>
            <a:fld id="{948015C8-A4E2-4908-B8A9-4ABA50E3A1EE}" type="slidenum">
              <a:rPr lang="es-ES" smtClean="0"/>
              <a:t>6</a:t>
            </a:fld>
            <a:endParaRPr lang="es-ES"/>
          </a:p>
        </p:txBody>
      </p:sp>
    </p:spTree>
    <p:extLst>
      <p:ext uri="{BB962C8B-B14F-4D97-AF65-F5344CB8AC3E}">
        <p14:creationId xmlns:p14="http://schemas.microsoft.com/office/powerpoint/2010/main" val="2972202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Esta Ley, en una primera fase de desarrollo, tuvo un amplio despliegue tanto en el marco normativo y organizativo.</a:t>
            </a:r>
            <a:r>
              <a:rPr lang="es-ES" sz="1200" kern="1200" baseline="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En un momento en el que la cultura de la evaluación era algo todavía emergente a nivel estatal, en este contexto poco propicio para la evaluación, esta fase expansiva no terminó de consolidarse en la Comunidad Foral.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En ese momento, en 2005, también la ETN incorporó un innovador capítulo de seguimiento como instrumento de ordenación, basado en órganos de supervisión e indicadores. </a:t>
            </a:r>
          </a:p>
          <a:p>
            <a:endParaRPr lang="es-ES" dirty="0"/>
          </a:p>
        </p:txBody>
      </p:sp>
      <p:sp>
        <p:nvSpPr>
          <p:cNvPr id="4" name="Marcador de número de diapositiva 3"/>
          <p:cNvSpPr>
            <a:spLocks noGrp="1"/>
          </p:cNvSpPr>
          <p:nvPr>
            <p:ph type="sldNum" sz="quarter" idx="10"/>
          </p:nvPr>
        </p:nvSpPr>
        <p:spPr/>
        <p:txBody>
          <a:bodyPr/>
          <a:lstStyle/>
          <a:p>
            <a:fld id="{948015C8-A4E2-4908-B8A9-4ABA50E3A1EE}" type="slidenum">
              <a:rPr lang="es-ES" smtClean="0"/>
              <a:t>7</a:t>
            </a:fld>
            <a:endParaRPr lang="es-ES"/>
          </a:p>
        </p:txBody>
      </p:sp>
    </p:spTree>
    <p:extLst>
      <p:ext uri="{BB962C8B-B14F-4D97-AF65-F5344CB8AC3E}">
        <p14:creationId xmlns:p14="http://schemas.microsoft.com/office/powerpoint/2010/main" val="848066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lgn="just">
              <a:buNone/>
            </a:pPr>
            <a:r>
              <a:rPr lang="es-ES" sz="1200" dirty="0" smtClean="0">
                <a:latin typeface="Segoe UI Light" panose="020B0502040204020203" pitchFamily="34" charset="0"/>
                <a:cs typeface="Segoe UI Light" panose="020B0502040204020203" pitchFamily="34" charset="0"/>
              </a:rPr>
              <a:t>A pesar de ello, dejó en Navarra un </a:t>
            </a:r>
            <a:r>
              <a:rPr lang="es-ES" sz="1200" b="1" dirty="0" smtClean="0">
                <a:latin typeface="Segoe UI Light" panose="020B0502040204020203" pitchFamily="34" charset="0"/>
                <a:cs typeface="Segoe UI Light" panose="020B0502040204020203" pitchFamily="34" charset="0"/>
              </a:rPr>
              <a:t>fuerte marco metodológico</a:t>
            </a:r>
            <a:r>
              <a:rPr lang="es-ES" sz="1200" dirty="0" smtClean="0">
                <a:latin typeface="Segoe UI Light" panose="020B0502040204020203" pitchFamily="34" charset="0"/>
                <a:cs typeface="Segoe UI Light" panose="020B0502040204020203" pitchFamily="34" charset="0"/>
              </a:rPr>
              <a:t>, además de las </a:t>
            </a:r>
            <a:r>
              <a:rPr lang="es-ES" sz="1200" b="1" dirty="0" smtClean="0">
                <a:latin typeface="Segoe UI Light" panose="020B0502040204020203" pitchFamily="34" charset="0"/>
                <a:cs typeface="Segoe UI Light" panose="020B0502040204020203" pitchFamily="34" charset="0"/>
              </a:rPr>
              <a:t>herramientas y recursos suficientes </a:t>
            </a:r>
            <a:r>
              <a:rPr lang="es-ES" sz="1200" dirty="0" smtClean="0">
                <a:latin typeface="Segoe UI Light" panose="020B0502040204020203" pitchFamily="34" charset="0"/>
                <a:cs typeface="Segoe UI Light" panose="020B0502040204020203" pitchFamily="34" charset="0"/>
              </a:rPr>
              <a:t>como para avanzar en esta materia, configurando un sistema integral de evaluación.</a:t>
            </a:r>
          </a:p>
          <a:p>
            <a:pPr marL="0" indent="0" algn="just">
              <a:buNone/>
            </a:pPr>
            <a:endParaRPr lang="es-ES" sz="1200" dirty="0" smtClean="0">
              <a:latin typeface="Segoe UI Light" panose="020B0502040204020203" pitchFamily="34" charset="0"/>
              <a:cs typeface="Segoe UI Light" panose="020B0502040204020203" pitchFamily="34" charset="0"/>
            </a:endParaRPr>
          </a:p>
          <a:p>
            <a:pPr marL="0" indent="0" algn="just">
              <a:buNone/>
            </a:pPr>
            <a:r>
              <a:rPr lang="es-ES" sz="1200" dirty="0" smtClean="0">
                <a:latin typeface="Segoe UI Light" panose="020B0502040204020203" pitchFamily="34" charset="0"/>
                <a:cs typeface="Segoe UI Light" panose="020B0502040204020203" pitchFamily="34" charset="0"/>
              </a:rPr>
              <a:t>Durante esta fase, sin embargo, se fueron implementando las </a:t>
            </a:r>
            <a:r>
              <a:rPr lang="es-ES" sz="1200" b="1" dirty="0" smtClean="0">
                <a:latin typeface="Segoe UI Light" panose="020B0502040204020203" pitchFamily="34" charset="0"/>
                <a:cs typeface="Segoe UI Light" panose="020B0502040204020203" pitchFamily="34" charset="0"/>
              </a:rPr>
              <a:t>propuestas</a:t>
            </a:r>
            <a:r>
              <a:rPr lang="es-ES" sz="1200" dirty="0" smtClean="0">
                <a:latin typeface="Segoe UI Light" panose="020B0502040204020203" pitchFamily="34" charset="0"/>
                <a:cs typeface="Segoe UI Light" panose="020B0502040204020203" pitchFamily="34" charset="0"/>
              </a:rPr>
              <a:t> del </a:t>
            </a:r>
            <a:r>
              <a:rPr lang="es-ES" sz="1200" b="1" dirty="0" smtClean="0">
                <a:latin typeface="Segoe UI Light" panose="020B0502040204020203" pitchFamily="34" charset="0"/>
                <a:cs typeface="Segoe UI Light" panose="020B0502040204020203" pitchFamily="34" charset="0"/>
              </a:rPr>
              <a:t>capítulo de seguimiento de la ETN</a:t>
            </a:r>
            <a:r>
              <a:rPr lang="es-ES" sz="1200" dirty="0" smtClean="0">
                <a:latin typeface="Segoe UI Light" panose="020B0502040204020203" pitchFamily="34" charset="0"/>
                <a:cs typeface="Segoe UI Light" panose="020B0502040204020203" pitchFamily="34" charset="0"/>
              </a:rPr>
              <a:t>, como instrumento de ordenación. Basado en el </a:t>
            </a:r>
            <a:r>
              <a:rPr lang="es-ES" sz="1200" b="1" dirty="0" smtClean="0">
                <a:latin typeface="Segoe UI Light" panose="020B0502040204020203" pitchFamily="34" charset="0"/>
                <a:cs typeface="Segoe UI Light" panose="020B0502040204020203" pitchFamily="34" charset="0"/>
              </a:rPr>
              <a:t>Consejo Social de Política Territorial </a:t>
            </a:r>
            <a:r>
              <a:rPr lang="es-ES" sz="1200" dirty="0" smtClean="0">
                <a:latin typeface="Segoe UI Light" panose="020B0502040204020203" pitchFamily="34" charset="0"/>
                <a:cs typeface="Segoe UI Light" panose="020B0502040204020203" pitchFamily="34" charset="0"/>
              </a:rPr>
              <a:t>como </a:t>
            </a:r>
            <a:r>
              <a:rPr lang="es-ES" sz="1200" b="1" dirty="0" smtClean="0">
                <a:latin typeface="Segoe UI Light" panose="020B0502040204020203" pitchFamily="34" charset="0"/>
                <a:cs typeface="Segoe UI Light" panose="020B0502040204020203" pitchFamily="34" charset="0"/>
              </a:rPr>
              <a:t>órgano de supervisión</a:t>
            </a:r>
            <a:r>
              <a:rPr lang="es-ES" sz="1200" dirty="0" smtClean="0">
                <a:latin typeface="Segoe UI Light" panose="020B0502040204020203" pitchFamily="34" charset="0"/>
                <a:cs typeface="Segoe UI Light" panose="020B0502040204020203" pitchFamily="34" charset="0"/>
              </a:rPr>
              <a:t>, se fueron elaborando informes de aplicación y seguimiento mediante indicadores</a:t>
            </a:r>
            <a:endParaRPr lang="es-ES" dirty="0"/>
          </a:p>
        </p:txBody>
      </p:sp>
      <p:sp>
        <p:nvSpPr>
          <p:cNvPr id="4" name="Marcador de número de diapositiva 3"/>
          <p:cNvSpPr>
            <a:spLocks noGrp="1"/>
          </p:cNvSpPr>
          <p:nvPr>
            <p:ph type="sldNum" sz="quarter" idx="10"/>
          </p:nvPr>
        </p:nvSpPr>
        <p:spPr/>
        <p:txBody>
          <a:bodyPr/>
          <a:lstStyle/>
          <a:p>
            <a:fld id="{948015C8-A4E2-4908-B8A9-4ABA50E3A1EE}" type="slidenum">
              <a:rPr lang="es-ES" smtClean="0"/>
              <a:t>8</a:t>
            </a:fld>
            <a:endParaRPr lang="es-ES"/>
          </a:p>
        </p:txBody>
      </p:sp>
    </p:spTree>
    <p:extLst>
      <p:ext uri="{BB962C8B-B14F-4D97-AF65-F5344CB8AC3E}">
        <p14:creationId xmlns:p14="http://schemas.microsoft.com/office/powerpoint/2010/main" val="3001458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dirty="0" smtClean="0">
                <a:solidFill>
                  <a:schemeClr val="tx1"/>
                </a:solidFill>
                <a:effectLst/>
                <a:latin typeface="+mn-lt"/>
                <a:ea typeface="+mn-ea"/>
                <a:cs typeface="+mn-cs"/>
              </a:rPr>
              <a:t>En</a:t>
            </a:r>
            <a:r>
              <a:rPr lang="es-ES_tradnl" sz="1200" kern="1200" baseline="0" dirty="0" smtClean="0">
                <a:solidFill>
                  <a:schemeClr val="tx1"/>
                </a:solidFill>
                <a:effectLst/>
                <a:latin typeface="+mn-lt"/>
                <a:ea typeface="+mn-ea"/>
                <a:cs typeface="+mn-cs"/>
              </a:rPr>
              <a:t> la actualidad, </a:t>
            </a:r>
            <a:r>
              <a:rPr lang="es-ES" sz="1200" dirty="0" smtClean="0">
                <a:latin typeface="Segoe UI Light" panose="020B0502040204020203" pitchFamily="34" charset="0"/>
                <a:cs typeface="Segoe UI Light" panose="020B0502040204020203" pitchFamily="34" charset="0"/>
              </a:rPr>
              <a:t>el </a:t>
            </a:r>
            <a:r>
              <a:rPr lang="es-ES" sz="1200" b="1" dirty="0" smtClean="0">
                <a:latin typeface="Segoe UI Light" panose="020B0502040204020203" pitchFamily="34" charset="0"/>
                <a:cs typeface="Segoe UI Light" panose="020B0502040204020203" pitchFamily="34" charset="0"/>
              </a:rPr>
              <a:t>intento de recuperación </a:t>
            </a:r>
            <a:r>
              <a:rPr lang="es-ES" sz="1200" dirty="0" smtClean="0">
                <a:latin typeface="Segoe UI Light" panose="020B0502040204020203" pitchFamily="34" charset="0"/>
                <a:cs typeface="Segoe UI Light" panose="020B0502040204020203" pitchFamily="34" charset="0"/>
              </a:rPr>
              <a:t>del papel de la evaluación de las políticas públicas y su institucionalización en Navarra se ha dado a manos del </a:t>
            </a:r>
            <a:r>
              <a:rPr lang="es-ES" sz="1200" b="1" dirty="0" smtClean="0">
                <a:latin typeface="Segoe UI Light" panose="020B0502040204020203" pitchFamily="34" charset="0"/>
                <a:cs typeface="Segoe UI Light" panose="020B0502040204020203" pitchFamily="34" charset="0"/>
              </a:rPr>
              <a:t>Observatorio de la Realidad Social de Navarra</a:t>
            </a:r>
            <a:r>
              <a:rPr lang="es-ES" sz="1200" dirty="0" smtClean="0">
                <a:latin typeface="Segoe UI Light" panose="020B0502040204020203" pitchFamily="34" charset="0"/>
                <a:cs typeface="Segoe UI Light" panose="020B0502040204020203" pitchFamily="34" charset="0"/>
              </a:rPr>
              <a:t>, con una mirada </a:t>
            </a:r>
            <a:r>
              <a:rPr lang="es-ES" sz="1200" b="1" dirty="0" smtClean="0">
                <a:latin typeface="Segoe UI Light" panose="020B0502040204020203" pitchFamily="34" charset="0"/>
                <a:cs typeface="Segoe UI Light" panose="020B0502040204020203" pitchFamily="34" charset="0"/>
              </a:rPr>
              <a:t>sectorial (políticas sociales) </a:t>
            </a:r>
            <a:r>
              <a:rPr lang="es-ES" sz="1200" dirty="0" smtClean="0">
                <a:latin typeface="Segoe UI Light" panose="020B0502040204020203" pitchFamily="34" charset="0"/>
                <a:cs typeface="Segoe UI Light" panose="020B0502040204020203" pitchFamily="34" charset="0"/>
              </a:rPr>
              <a:t>y de la mano de </a:t>
            </a:r>
            <a:r>
              <a:rPr lang="es-ES" sz="1200" b="1" dirty="0" smtClean="0">
                <a:latin typeface="Segoe UI Light" panose="020B0502040204020203" pitchFamily="34" charset="0"/>
                <a:cs typeface="Segoe UI Light" panose="020B0502040204020203" pitchFamily="34" charset="0"/>
              </a:rPr>
              <a:t>Lursarea-Agencia Navarra del Territorio y la Sostenibilidad</a:t>
            </a:r>
            <a:r>
              <a:rPr lang="es-ES" sz="1200" dirty="0" smtClean="0">
                <a:latin typeface="Segoe UI Light" panose="020B0502040204020203" pitchFamily="34" charset="0"/>
                <a:cs typeface="Segoe UI Light" panose="020B0502040204020203" pitchFamily="34" charset="0"/>
              </a:rPr>
              <a:t>, con una </a:t>
            </a:r>
            <a:r>
              <a:rPr lang="es-ES" sz="1200" b="1" dirty="0" smtClean="0">
                <a:latin typeface="Segoe UI Light" panose="020B0502040204020203" pitchFamily="34" charset="0"/>
                <a:cs typeface="Segoe UI Light" panose="020B0502040204020203" pitchFamily="34" charset="0"/>
              </a:rPr>
              <a:t>mirada más transversal</a:t>
            </a:r>
            <a:r>
              <a:rPr lang="es-ES" sz="1200" dirty="0" smtClean="0">
                <a:latin typeface="Segoe UI Light" panose="020B0502040204020203" pitchFamily="34" charset="0"/>
                <a:cs typeface="Segoe UI Light" panose="020B0502040204020203" pitchFamily="34" charset="0"/>
              </a:rPr>
              <a:t>, en la evaluación de las políticas públicas de Gobierno con </a:t>
            </a:r>
            <a:r>
              <a:rPr lang="es-ES" sz="1200" b="1" dirty="0" smtClean="0">
                <a:latin typeface="Segoe UI Light" panose="020B0502040204020203" pitchFamily="34" charset="0"/>
                <a:cs typeface="Segoe UI Light" panose="020B0502040204020203" pitchFamily="34" charset="0"/>
              </a:rPr>
              <a:t>impacto territorial y en la sostenibilidad</a:t>
            </a:r>
            <a:endParaRPr lang="es-E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Estrategia Navarra Sostenible continua con la tradición evaluadora iniciada por la ETN de 2005 y nace en una realidad en la que cada vez se espera más de los responsables de las políticas públicas, también que éstas asuman nuevas funciones para anticipar y orientar las respuestas a las necesidades emergentes en esa transición hacia la plena sostenibilidad, como paradigma del interés general.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48015C8-A4E2-4908-B8A9-4ABA50E3A1EE}" type="slidenum">
              <a:rPr lang="es-ES" smtClean="0"/>
              <a:t>9</a:t>
            </a:fld>
            <a:endParaRPr lang="es-ES"/>
          </a:p>
        </p:txBody>
      </p:sp>
    </p:spTree>
    <p:extLst>
      <p:ext uri="{BB962C8B-B14F-4D97-AF65-F5344CB8AC3E}">
        <p14:creationId xmlns:p14="http://schemas.microsoft.com/office/powerpoint/2010/main" val="2342970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PORTADA DE LA PRESENTACIÓN">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54A2169-EC4C-7129-BF62-4E2ADA345195}"/>
              </a:ext>
            </a:extLst>
          </p:cNvPr>
          <p:cNvSpPr>
            <a:spLocks noGrp="1"/>
          </p:cNvSpPr>
          <p:nvPr>
            <p:ph sz="quarter" idx="10" hasCustomPrompt="1"/>
          </p:nvPr>
        </p:nvSpPr>
        <p:spPr>
          <a:xfrm>
            <a:off x="938151" y="3499262"/>
            <a:ext cx="7532914" cy="1290226"/>
          </a:xfrm>
          <a:prstGeom prst="rect">
            <a:avLst/>
          </a:prstGeom>
        </p:spPr>
        <p:txBody>
          <a:bodyPr/>
          <a:lstStyle>
            <a:lvl1pPr marL="0" indent="0" algn="ctr">
              <a:lnSpc>
                <a:spcPts val="3000"/>
              </a:lnSpc>
              <a:spcBef>
                <a:spcPts val="300"/>
              </a:spcBef>
              <a:spcAft>
                <a:spcPts val="300"/>
              </a:spcAft>
              <a:buNone/>
              <a:defRPr sz="2200" b="1">
                <a:solidFill>
                  <a:schemeClr val="accent5">
                    <a:lumMod val="75000"/>
                  </a:schemeClr>
                </a:solidFill>
                <a:latin typeface="Segoe UI Semibold" panose="020B0702040204020203" pitchFamily="34" charset="0"/>
                <a:cs typeface="Segoe UI Semibold" panose="020B0702040204020203" pitchFamily="34" charset="0"/>
              </a:defRPr>
            </a:lvl1pPr>
          </a:lstStyle>
          <a:p>
            <a:pPr lvl="0"/>
            <a:r>
              <a:rPr lang="es-ES" dirty="0"/>
              <a:t>Haga clic para insertar el título de la ponencia. Si va a pegar el texto elija la opción de “Conservar solo texto”</a:t>
            </a:r>
          </a:p>
        </p:txBody>
      </p:sp>
      <p:sp>
        <p:nvSpPr>
          <p:cNvPr id="5" name="Marcador de texto 4">
            <a:extLst>
              <a:ext uri="{FF2B5EF4-FFF2-40B4-BE49-F238E27FC236}">
                <a16:creationId xmlns:a16="http://schemas.microsoft.com/office/drawing/2014/main" id="{FFD86063-33EA-F49B-80C7-F2420847DB55}"/>
              </a:ext>
            </a:extLst>
          </p:cNvPr>
          <p:cNvSpPr>
            <a:spLocks noGrp="1"/>
          </p:cNvSpPr>
          <p:nvPr>
            <p:ph type="body" sz="quarter" idx="11" hasCustomPrompt="1"/>
          </p:nvPr>
        </p:nvSpPr>
        <p:spPr>
          <a:xfrm>
            <a:off x="1919844" y="4944135"/>
            <a:ext cx="5153891" cy="1432585"/>
          </a:xfrm>
          <a:prstGeom prst="rect">
            <a:avLst/>
          </a:prstGeom>
        </p:spPr>
        <p:txBody>
          <a:bodyPr/>
          <a:lstStyle>
            <a:lvl1pPr marL="0" indent="0" algn="ctr">
              <a:lnSpc>
                <a:spcPct val="100000"/>
              </a:lnSpc>
              <a:spcBef>
                <a:spcPts val="300"/>
              </a:spcBef>
              <a:spcAft>
                <a:spcPts val="300"/>
              </a:spcAft>
              <a:buNone/>
              <a:defRPr sz="1400" i="1">
                <a:solidFill>
                  <a:schemeClr val="tx1">
                    <a:lumMod val="65000"/>
                    <a:lumOff val="35000"/>
                  </a:schemeClr>
                </a:solidFill>
                <a:latin typeface="Segoe UI Semibold" panose="020B0702040204020203" pitchFamily="34" charset="0"/>
                <a:cs typeface="Segoe UI Semibold" panose="020B0702040204020203" pitchFamily="34" charset="0"/>
              </a:defRPr>
            </a:lvl1pPr>
          </a:lstStyle>
          <a:p>
            <a:pPr lvl="0"/>
            <a:r>
              <a:rPr lang="es-ES" dirty="0"/>
              <a:t>Haga clic para insertar los nombres de l@s </a:t>
            </a:r>
            <a:r>
              <a:rPr lang="es-ES" dirty="0" err="1"/>
              <a:t>autor@s</a:t>
            </a:r>
            <a:r>
              <a:rPr lang="es-ES" dirty="0"/>
              <a:t>. Si va a pegar el texto elija la opción de “Conservar solo texto”</a:t>
            </a:r>
          </a:p>
        </p:txBody>
      </p:sp>
    </p:spTree>
    <p:extLst>
      <p:ext uri="{BB962C8B-B14F-4D97-AF65-F5344CB8AC3E}">
        <p14:creationId xmlns:p14="http://schemas.microsoft.com/office/powerpoint/2010/main" val="3200270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ido de título y text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AD8BAC-748E-DD22-A366-6BFC9A422DAF}"/>
              </a:ext>
            </a:extLst>
          </p:cNvPr>
          <p:cNvSpPr>
            <a:spLocks noGrp="1"/>
          </p:cNvSpPr>
          <p:nvPr>
            <p:ph type="title"/>
          </p:nvPr>
        </p:nvSpPr>
        <p:spPr/>
        <p:txBody>
          <a:bodyPr/>
          <a:lstStyle>
            <a:lvl1pPr>
              <a:defRPr>
                <a:solidFill>
                  <a:schemeClr val="accent5">
                    <a:lumMod val="75000"/>
                  </a:schemeClr>
                </a:solidFill>
              </a:defRPr>
            </a:lvl1pPr>
          </a:lstStyle>
          <a:p>
            <a:r>
              <a:rPr lang="es-ES" dirty="0"/>
              <a:t>Haga clic para modificar el estilo de título del patrón</a:t>
            </a:r>
          </a:p>
        </p:txBody>
      </p:sp>
      <p:sp>
        <p:nvSpPr>
          <p:cNvPr id="3" name="Marcador de pie de página 2">
            <a:extLst>
              <a:ext uri="{FF2B5EF4-FFF2-40B4-BE49-F238E27FC236}">
                <a16:creationId xmlns:a16="http://schemas.microsoft.com/office/drawing/2014/main" id="{4A4C97DE-2B51-CD48-C8A7-0492A53527A1}"/>
              </a:ext>
            </a:extLst>
          </p:cNvPr>
          <p:cNvSpPr>
            <a:spLocks noGrp="1"/>
          </p:cNvSpPr>
          <p:nvPr>
            <p:ph type="ftr" sz="quarter" idx="10"/>
          </p:nvPr>
        </p:nvSpPr>
        <p:spPr/>
        <p:txBody>
          <a:bodyPr/>
          <a:lstStyle/>
          <a:p>
            <a:endParaRPr lang="es-ES"/>
          </a:p>
        </p:txBody>
      </p:sp>
      <p:sp>
        <p:nvSpPr>
          <p:cNvPr id="4" name="Marcador de número de diapositiva 3">
            <a:extLst>
              <a:ext uri="{FF2B5EF4-FFF2-40B4-BE49-F238E27FC236}">
                <a16:creationId xmlns:a16="http://schemas.microsoft.com/office/drawing/2014/main" id="{DECBC498-1A41-FAB9-0017-792EC82CEAB9}"/>
              </a:ext>
            </a:extLst>
          </p:cNvPr>
          <p:cNvSpPr>
            <a:spLocks noGrp="1"/>
          </p:cNvSpPr>
          <p:nvPr>
            <p:ph type="sldNum" sz="quarter" idx="11"/>
          </p:nvPr>
        </p:nvSpPr>
        <p:spPr/>
        <p:txBody>
          <a:bodyPr/>
          <a:lstStyle/>
          <a:p>
            <a:fld id="{EC25D0F0-B03E-4925-8692-BF4762B68B4E}" type="slidenum">
              <a:rPr lang="es-ES" smtClean="0"/>
              <a:t>‹Nº›</a:t>
            </a:fld>
            <a:endParaRPr lang="es-ES"/>
          </a:p>
        </p:txBody>
      </p:sp>
      <p:sp>
        <p:nvSpPr>
          <p:cNvPr id="6" name="Marcador de contenido 5">
            <a:extLst>
              <a:ext uri="{FF2B5EF4-FFF2-40B4-BE49-F238E27FC236}">
                <a16:creationId xmlns:a16="http://schemas.microsoft.com/office/drawing/2014/main" id="{2DF08452-BA6F-251D-7E98-52044F49A036}"/>
              </a:ext>
            </a:extLst>
          </p:cNvPr>
          <p:cNvSpPr>
            <a:spLocks noGrp="1"/>
          </p:cNvSpPr>
          <p:nvPr>
            <p:ph sz="quarter" idx="12"/>
          </p:nvPr>
        </p:nvSpPr>
        <p:spPr>
          <a:xfrm>
            <a:off x="593725" y="2263775"/>
            <a:ext cx="7921625" cy="3903663"/>
          </a:xfrm>
          <a:prstGeom prst="rect">
            <a:avLst/>
          </a:prstGeom>
        </p:spPr>
        <p:txBody>
          <a:bodyPr>
            <a:normAutofit/>
          </a:bodyPr>
          <a:lstStyle>
            <a:lvl1pPr marL="0" indent="0">
              <a:buNone/>
              <a:defRPr sz="2000"/>
            </a:lvl1pPr>
          </a:lstStyle>
          <a:p>
            <a:pPr lvl="0"/>
            <a:r>
              <a:rPr lang="es-ES" dirty="0"/>
              <a:t>Haga clic para modificar los estilos de texto del patrón</a:t>
            </a:r>
          </a:p>
        </p:txBody>
      </p:sp>
    </p:spTree>
    <p:extLst>
      <p:ext uri="{BB962C8B-B14F-4D97-AF65-F5344CB8AC3E}">
        <p14:creationId xmlns:p14="http://schemas.microsoft.com/office/powerpoint/2010/main" val="2090270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ido con título y nivele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5D9E2A-A7A1-0F79-C2B6-089F3D2BB740}"/>
              </a:ext>
            </a:extLst>
          </p:cNvPr>
          <p:cNvSpPr>
            <a:spLocks noGrp="1"/>
          </p:cNvSpPr>
          <p:nvPr>
            <p:ph type="title"/>
          </p:nvPr>
        </p:nvSpPr>
        <p:spPr/>
        <p:txBody>
          <a:bodyPr/>
          <a:lstStyle>
            <a:lvl1pPr>
              <a:defRPr>
                <a:solidFill>
                  <a:schemeClr val="accent5">
                    <a:lumMod val="75000"/>
                  </a:schemeClr>
                </a:solidFill>
              </a:defRPr>
            </a:lvl1pPr>
          </a:lstStyle>
          <a:p>
            <a:r>
              <a:rPr lang="es-ES" dirty="0"/>
              <a:t>Haga clic para modificar el estilo de título del patrón</a:t>
            </a:r>
          </a:p>
        </p:txBody>
      </p:sp>
      <p:sp>
        <p:nvSpPr>
          <p:cNvPr id="3" name="Marcador de pie de página 2">
            <a:extLst>
              <a:ext uri="{FF2B5EF4-FFF2-40B4-BE49-F238E27FC236}">
                <a16:creationId xmlns:a16="http://schemas.microsoft.com/office/drawing/2014/main" id="{DF0557F8-28A3-E43D-58AF-6368C4D0E519}"/>
              </a:ext>
            </a:extLst>
          </p:cNvPr>
          <p:cNvSpPr>
            <a:spLocks noGrp="1"/>
          </p:cNvSpPr>
          <p:nvPr>
            <p:ph type="ftr" sz="quarter" idx="10"/>
          </p:nvPr>
        </p:nvSpPr>
        <p:spPr/>
        <p:txBody>
          <a:bodyPr/>
          <a:lstStyle/>
          <a:p>
            <a:endParaRPr lang="es-ES"/>
          </a:p>
        </p:txBody>
      </p:sp>
      <p:sp>
        <p:nvSpPr>
          <p:cNvPr id="4" name="Marcador de número de diapositiva 3">
            <a:extLst>
              <a:ext uri="{FF2B5EF4-FFF2-40B4-BE49-F238E27FC236}">
                <a16:creationId xmlns:a16="http://schemas.microsoft.com/office/drawing/2014/main" id="{CA1034D9-07C5-8956-2E47-02010392F5E0}"/>
              </a:ext>
            </a:extLst>
          </p:cNvPr>
          <p:cNvSpPr>
            <a:spLocks noGrp="1"/>
          </p:cNvSpPr>
          <p:nvPr>
            <p:ph type="sldNum" sz="quarter" idx="11"/>
          </p:nvPr>
        </p:nvSpPr>
        <p:spPr/>
        <p:txBody>
          <a:bodyPr/>
          <a:lstStyle/>
          <a:p>
            <a:fld id="{EC25D0F0-B03E-4925-8692-BF4762B68B4E}" type="slidenum">
              <a:rPr lang="es-ES" smtClean="0"/>
              <a:t>‹Nº›</a:t>
            </a:fld>
            <a:endParaRPr lang="es-ES"/>
          </a:p>
        </p:txBody>
      </p:sp>
      <p:sp>
        <p:nvSpPr>
          <p:cNvPr id="10" name="Marcador de texto 9">
            <a:extLst>
              <a:ext uri="{FF2B5EF4-FFF2-40B4-BE49-F238E27FC236}">
                <a16:creationId xmlns:a16="http://schemas.microsoft.com/office/drawing/2014/main" id="{E86FCCF3-6864-F9B8-4658-50F4ECAB47AF}"/>
              </a:ext>
            </a:extLst>
          </p:cNvPr>
          <p:cNvSpPr>
            <a:spLocks noGrp="1"/>
          </p:cNvSpPr>
          <p:nvPr>
            <p:ph type="body" sz="quarter" idx="12"/>
          </p:nvPr>
        </p:nvSpPr>
        <p:spPr>
          <a:xfrm>
            <a:off x="593725" y="2149475"/>
            <a:ext cx="7921625" cy="3946525"/>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extLst>
      <p:ext uri="{BB962C8B-B14F-4D97-AF65-F5344CB8AC3E}">
        <p14:creationId xmlns:p14="http://schemas.microsoft.com/office/powerpoint/2010/main" val="4158802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ido a doble colummn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C43227-6102-4524-A7A7-E36B89E24F68}"/>
              </a:ext>
            </a:extLst>
          </p:cNvPr>
          <p:cNvSpPr>
            <a:spLocks noGrp="1"/>
          </p:cNvSpPr>
          <p:nvPr>
            <p:ph type="title"/>
          </p:nvPr>
        </p:nvSpPr>
        <p:spPr>
          <a:xfrm>
            <a:off x="629842" y="988042"/>
            <a:ext cx="2949178" cy="1200853"/>
          </a:xfrm>
        </p:spPr>
        <p:txBody>
          <a:bodyPr anchor="b"/>
          <a:lstStyle>
            <a:lvl1pPr>
              <a:defRPr sz="2400">
                <a:solidFill>
                  <a:schemeClr val="accent5">
                    <a:lumMod val="75000"/>
                  </a:schemeClr>
                </a:solidFill>
              </a:defRPr>
            </a:lvl1pPr>
          </a:lstStyle>
          <a:p>
            <a:r>
              <a:rPr lang="es-ES" dirty="0"/>
              <a:t>Haga clic para modificar el estilo de título del patrón</a:t>
            </a:r>
          </a:p>
        </p:txBody>
      </p:sp>
      <p:sp>
        <p:nvSpPr>
          <p:cNvPr id="3" name="Marcador de contenido 2">
            <a:extLst>
              <a:ext uri="{FF2B5EF4-FFF2-40B4-BE49-F238E27FC236}">
                <a16:creationId xmlns:a16="http://schemas.microsoft.com/office/drawing/2014/main" id="{67AC36DA-8420-44F7-A298-77B76B7E8E50}"/>
              </a:ext>
            </a:extLst>
          </p:cNvPr>
          <p:cNvSpPr>
            <a:spLocks noGrp="1"/>
          </p:cNvSpPr>
          <p:nvPr>
            <p:ph idx="1"/>
          </p:nvPr>
        </p:nvSpPr>
        <p:spPr>
          <a:xfrm>
            <a:off x="3885008" y="1245484"/>
            <a:ext cx="4629150" cy="4873625"/>
          </a:xfrm>
          <a:prstGeom prst="rect">
            <a:avLst/>
          </a:prstGeom>
        </p:spPr>
        <p:txBody>
          <a:bodyPr/>
          <a:lstStyle>
            <a:lvl1pPr>
              <a:defRPr sz="2400"/>
            </a:lvl1pPr>
            <a:lvl2pPr>
              <a:defRPr sz="2101"/>
            </a:lvl2pPr>
            <a:lvl3pPr>
              <a:defRPr sz="1800"/>
            </a:lvl3pPr>
            <a:lvl4pPr>
              <a:defRPr sz="1501"/>
            </a:lvl4pPr>
            <a:lvl5pPr>
              <a:defRPr sz="1501"/>
            </a:lvl5pPr>
            <a:lvl6pPr>
              <a:defRPr sz="1501"/>
            </a:lvl6pPr>
            <a:lvl7pPr>
              <a:defRPr sz="1501"/>
            </a:lvl7pPr>
            <a:lvl8pPr>
              <a:defRPr sz="1501"/>
            </a:lvl8pPr>
            <a:lvl9pPr>
              <a:defRPr sz="1501"/>
            </a:lvl9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texto 3">
            <a:extLst>
              <a:ext uri="{FF2B5EF4-FFF2-40B4-BE49-F238E27FC236}">
                <a16:creationId xmlns:a16="http://schemas.microsoft.com/office/drawing/2014/main" id="{287D1694-9687-4933-B38B-0143F1F52306}"/>
              </a:ext>
            </a:extLst>
          </p:cNvPr>
          <p:cNvSpPr>
            <a:spLocks noGrp="1"/>
          </p:cNvSpPr>
          <p:nvPr>
            <p:ph type="body" sz="half" idx="2"/>
          </p:nvPr>
        </p:nvSpPr>
        <p:spPr>
          <a:xfrm>
            <a:off x="629842" y="2307521"/>
            <a:ext cx="2949178" cy="3811588"/>
          </a:xfrm>
          <a:prstGeom prst="rect">
            <a:avLst/>
          </a:prstGeom>
        </p:spPr>
        <p:txBody>
          <a:bodyPr/>
          <a:lstStyle>
            <a:lvl1pPr marL="0" indent="0">
              <a:buNone/>
              <a:defRPr sz="1200"/>
            </a:lvl1pPr>
            <a:lvl2pPr marL="342909" indent="0">
              <a:buNone/>
              <a:defRPr sz="1050"/>
            </a:lvl2pPr>
            <a:lvl3pPr marL="685815" indent="0">
              <a:buNone/>
              <a:defRPr sz="901"/>
            </a:lvl3pPr>
            <a:lvl4pPr marL="1028724" indent="0">
              <a:buNone/>
              <a:defRPr sz="750"/>
            </a:lvl4pPr>
            <a:lvl5pPr marL="1371632" indent="0">
              <a:buNone/>
              <a:defRPr sz="750"/>
            </a:lvl5pPr>
            <a:lvl6pPr marL="1714539" indent="0">
              <a:buNone/>
              <a:defRPr sz="750"/>
            </a:lvl6pPr>
            <a:lvl7pPr marL="2057447" indent="0">
              <a:buNone/>
              <a:defRPr sz="750"/>
            </a:lvl7pPr>
            <a:lvl8pPr marL="2400355" indent="0">
              <a:buNone/>
              <a:defRPr sz="750"/>
            </a:lvl8pPr>
            <a:lvl9pPr marL="2743263" indent="0">
              <a:buNone/>
              <a:defRPr sz="750"/>
            </a:lvl9pPr>
          </a:lstStyle>
          <a:p>
            <a:pPr lvl="0"/>
            <a:r>
              <a:rPr lang="es-ES" dirty="0"/>
              <a:t>Haga clic para modificar los estilos de texto del patrón</a:t>
            </a:r>
          </a:p>
        </p:txBody>
      </p:sp>
      <p:sp>
        <p:nvSpPr>
          <p:cNvPr id="5" name="Marcador de fecha 4">
            <a:extLst>
              <a:ext uri="{FF2B5EF4-FFF2-40B4-BE49-F238E27FC236}">
                <a16:creationId xmlns:a16="http://schemas.microsoft.com/office/drawing/2014/main" id="{F223C078-8FBE-46EF-B424-AA7B3CAE5AF1}"/>
              </a:ext>
            </a:extLst>
          </p:cNvPr>
          <p:cNvSpPr>
            <a:spLocks noGrp="1"/>
          </p:cNvSpPr>
          <p:nvPr>
            <p:ph type="dt" sz="half" idx="10"/>
          </p:nvPr>
        </p:nvSpPr>
        <p:spPr>
          <a:xfrm>
            <a:off x="628651" y="6356359"/>
            <a:ext cx="2057400" cy="365125"/>
          </a:xfrm>
          <a:prstGeom prst="rect">
            <a:avLst/>
          </a:prstGeom>
        </p:spPr>
        <p:txBody>
          <a:bodyPr vert="horz" lIns="91440" tIns="45720" rIns="91440" bIns="45720" rtlCol="0" anchor="ctr"/>
          <a:lstStyle>
            <a:defPPr>
              <a:defRPr lang="en-US"/>
            </a:defPPr>
            <a:lvl1pPr marL="0" algn="l" defTabSz="457200" rtl="0" eaLnBrk="1" latinLnBrk="0" hangingPunct="1">
              <a:defRPr sz="901"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E3D959-4EAF-437B-836C-B8655F4A61C7}" type="datetimeFigureOut">
              <a:rPr lang="es-ES" smtClean="0"/>
              <a:pPr/>
              <a:t>20/10/2023</a:t>
            </a:fld>
            <a:endParaRPr lang="es-ES"/>
          </a:p>
        </p:txBody>
      </p:sp>
      <p:sp>
        <p:nvSpPr>
          <p:cNvPr id="6" name="Marcador de pie de página 5">
            <a:extLst>
              <a:ext uri="{FF2B5EF4-FFF2-40B4-BE49-F238E27FC236}">
                <a16:creationId xmlns:a16="http://schemas.microsoft.com/office/drawing/2014/main" id="{540D9600-49C0-41C1-A539-92205C657EC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4C9227D-B733-42CA-9D0A-BC77BA32DD3B}"/>
              </a:ext>
            </a:extLst>
          </p:cNvPr>
          <p:cNvSpPr>
            <a:spLocks noGrp="1"/>
          </p:cNvSpPr>
          <p:nvPr>
            <p:ph type="sldNum" sz="quarter" idx="12"/>
          </p:nvPr>
        </p:nvSpPr>
        <p:spPr/>
        <p:txBody>
          <a:bodyPr/>
          <a:lstStyle/>
          <a:p>
            <a:fld id="{087060C4-1177-469D-87B8-F9983F5B81E1}" type="slidenum">
              <a:rPr lang="es-ES" smtClean="0"/>
              <a:t>‹Nº›</a:t>
            </a:fld>
            <a:endParaRPr lang="es-ES"/>
          </a:p>
        </p:txBody>
      </p:sp>
    </p:spTree>
    <p:extLst>
      <p:ext uri="{BB962C8B-B14F-4D97-AF65-F5344CB8AC3E}">
        <p14:creationId xmlns:p14="http://schemas.microsoft.com/office/powerpoint/2010/main" val="2199653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theme" Target="../theme/theme2.xml"/><Relationship Id="rId9" Type="http://schemas.openxmlformats.org/officeDocument/2006/relationships/image" Target="../media/image9.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FF2EAC82-3392-F541-C486-A3E69213C311}"/>
              </a:ext>
            </a:extLst>
          </p:cNvPr>
          <p:cNvPicPr>
            <a:picLocks noChangeAspect="1"/>
          </p:cNvPicPr>
          <p:nvPr userDrawn="1"/>
        </p:nvPicPr>
        <p:blipFill rotWithShape="1">
          <a:blip r:embed="rId3"/>
          <a:srcRect t="1842"/>
          <a:stretch/>
        </p:blipFill>
        <p:spPr>
          <a:xfrm>
            <a:off x="935806" y="1174750"/>
            <a:ext cx="7477944" cy="5230958"/>
          </a:xfrm>
          <a:prstGeom prst="rect">
            <a:avLst/>
          </a:prstGeom>
        </p:spPr>
      </p:pic>
      <p:sp>
        <p:nvSpPr>
          <p:cNvPr id="7" name="Rectángulo 6">
            <a:extLst>
              <a:ext uri="{FF2B5EF4-FFF2-40B4-BE49-F238E27FC236}">
                <a16:creationId xmlns:a16="http://schemas.microsoft.com/office/drawing/2014/main" id="{D0032709-1CE7-6688-2459-EFDEF77D975C}"/>
              </a:ext>
            </a:extLst>
          </p:cNvPr>
          <p:cNvSpPr/>
          <p:nvPr userDrawn="1"/>
        </p:nvSpPr>
        <p:spPr>
          <a:xfrm>
            <a:off x="396875" y="990600"/>
            <a:ext cx="8350250" cy="5727700"/>
          </a:xfrm>
          <a:prstGeom prst="rect">
            <a:avLst/>
          </a:prstGeom>
          <a:solidFill>
            <a:schemeClr val="bg1">
              <a:alpha val="8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Diagrama de flujo: documento 3">
            <a:extLst>
              <a:ext uri="{FF2B5EF4-FFF2-40B4-BE49-F238E27FC236}">
                <a16:creationId xmlns:a16="http://schemas.microsoft.com/office/drawing/2014/main" id="{3C883696-72E7-81EA-0C3F-B07473B66BF0}"/>
              </a:ext>
            </a:extLst>
          </p:cNvPr>
          <p:cNvSpPr/>
          <p:nvPr userDrawn="1"/>
        </p:nvSpPr>
        <p:spPr>
          <a:xfrm>
            <a:off x="0" y="88900"/>
            <a:ext cx="9144000" cy="96895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2 w 21612"/>
              <a:gd name="connsiteY0" fmla="*/ 0 h 24687"/>
              <a:gd name="connsiteX1" fmla="*/ 21612 w 21612"/>
              <a:gd name="connsiteY1" fmla="*/ 0 h 24687"/>
              <a:gd name="connsiteX2" fmla="*/ 21612 w 21612"/>
              <a:gd name="connsiteY2" fmla="*/ 17322 h 24687"/>
              <a:gd name="connsiteX3" fmla="*/ 0 w 21612"/>
              <a:gd name="connsiteY3" fmla="*/ 23865 h 24687"/>
              <a:gd name="connsiteX4" fmla="*/ 12 w 21612"/>
              <a:gd name="connsiteY4" fmla="*/ 0 h 24687"/>
              <a:gd name="connsiteX0" fmla="*/ 12 w 21612"/>
              <a:gd name="connsiteY0" fmla="*/ 0 h 24554"/>
              <a:gd name="connsiteX1" fmla="*/ 21612 w 21612"/>
              <a:gd name="connsiteY1" fmla="*/ 0 h 24554"/>
              <a:gd name="connsiteX2" fmla="*/ 21580 w 21612"/>
              <a:gd name="connsiteY2" fmla="*/ 14849 h 24554"/>
              <a:gd name="connsiteX3" fmla="*/ 0 w 21612"/>
              <a:gd name="connsiteY3" fmla="*/ 23865 h 24554"/>
              <a:gd name="connsiteX4" fmla="*/ 12 w 21612"/>
              <a:gd name="connsiteY4" fmla="*/ 0 h 24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2" h="24554">
                <a:moveTo>
                  <a:pt x="12" y="0"/>
                </a:moveTo>
                <a:lnTo>
                  <a:pt x="21612" y="0"/>
                </a:lnTo>
                <a:cubicBezTo>
                  <a:pt x="21601" y="4950"/>
                  <a:pt x="21591" y="9899"/>
                  <a:pt x="21580" y="14849"/>
                </a:cubicBezTo>
                <a:cubicBezTo>
                  <a:pt x="10780" y="14849"/>
                  <a:pt x="10800" y="27615"/>
                  <a:pt x="0" y="23865"/>
                </a:cubicBezTo>
                <a:lnTo>
                  <a:pt x="12" y="0"/>
                </a:lnTo>
                <a:close/>
              </a:path>
            </a:pathLst>
          </a:custGeom>
          <a:solidFill>
            <a:srgbClr val="EFE5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350"/>
          </a:p>
        </p:txBody>
      </p:sp>
      <p:pic>
        <p:nvPicPr>
          <p:cNvPr id="10" name="Imagen 9">
            <a:extLst>
              <a:ext uri="{FF2B5EF4-FFF2-40B4-BE49-F238E27FC236}">
                <a16:creationId xmlns:a16="http://schemas.microsoft.com/office/drawing/2014/main" id="{4840C01B-2E33-103D-20EC-64C1EB00315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0643" y="163785"/>
            <a:ext cx="1657865" cy="555576"/>
          </a:xfrm>
          <a:prstGeom prst="rect">
            <a:avLst/>
          </a:prstGeom>
        </p:spPr>
      </p:pic>
      <p:sp>
        <p:nvSpPr>
          <p:cNvPr id="2" name="Rectángulo 1">
            <a:extLst>
              <a:ext uri="{FF2B5EF4-FFF2-40B4-BE49-F238E27FC236}">
                <a16:creationId xmlns:a16="http://schemas.microsoft.com/office/drawing/2014/main" id="{E4BC6590-BC50-7E5B-9B71-693C2744837D}"/>
              </a:ext>
            </a:extLst>
          </p:cNvPr>
          <p:cNvSpPr/>
          <p:nvPr userDrawn="1"/>
        </p:nvSpPr>
        <p:spPr>
          <a:xfrm>
            <a:off x="95491" y="1132735"/>
            <a:ext cx="8953018" cy="2025650"/>
          </a:xfrm>
          <a:prstGeom prst="rect">
            <a:avLst/>
          </a:prstGeom>
          <a:solidFill>
            <a:srgbClr val="D2E2FA">
              <a:alpha val="2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4" name="Imagen 13">
            <a:extLst>
              <a:ext uri="{FF2B5EF4-FFF2-40B4-BE49-F238E27FC236}">
                <a16:creationId xmlns:a16="http://schemas.microsoft.com/office/drawing/2014/main" id="{A5CD7422-190F-EA73-D013-7F76688BC9BA}"/>
              </a:ext>
            </a:extLst>
          </p:cNvPr>
          <p:cNvPicPr>
            <a:picLocks noChangeAspect="1"/>
          </p:cNvPicPr>
          <p:nvPr userDrawn="1"/>
        </p:nvPicPr>
        <p:blipFill>
          <a:blip r:embed="rId5"/>
          <a:stretch>
            <a:fillRect/>
          </a:stretch>
        </p:blipFill>
        <p:spPr>
          <a:xfrm>
            <a:off x="270684" y="1480337"/>
            <a:ext cx="4662000" cy="1330446"/>
          </a:xfrm>
          <a:prstGeom prst="rect">
            <a:avLst/>
          </a:prstGeom>
        </p:spPr>
      </p:pic>
      <p:pic>
        <p:nvPicPr>
          <p:cNvPr id="16" name="Imagen 15">
            <a:extLst>
              <a:ext uri="{FF2B5EF4-FFF2-40B4-BE49-F238E27FC236}">
                <a16:creationId xmlns:a16="http://schemas.microsoft.com/office/drawing/2014/main" id="{C9A27DB1-7CC8-D17D-4912-340D029F0CF7}"/>
              </a:ext>
            </a:extLst>
          </p:cNvPr>
          <p:cNvPicPr>
            <a:picLocks noChangeAspect="1"/>
          </p:cNvPicPr>
          <p:nvPr userDrawn="1"/>
        </p:nvPicPr>
        <p:blipFill rotWithShape="1">
          <a:blip r:embed="rId6"/>
          <a:srcRect r="20342"/>
          <a:stretch/>
        </p:blipFill>
        <p:spPr>
          <a:xfrm>
            <a:off x="4932684" y="1497350"/>
            <a:ext cx="4353372" cy="1153665"/>
          </a:xfrm>
          <a:prstGeom prst="rect">
            <a:avLst/>
          </a:prstGeom>
        </p:spPr>
      </p:pic>
      <p:sp>
        <p:nvSpPr>
          <p:cNvPr id="18" name="CuadroTexto 17">
            <a:extLst>
              <a:ext uri="{FF2B5EF4-FFF2-40B4-BE49-F238E27FC236}">
                <a16:creationId xmlns:a16="http://schemas.microsoft.com/office/drawing/2014/main" id="{06B00058-F415-0282-E3B0-5C06CB3322BB}"/>
              </a:ext>
            </a:extLst>
          </p:cNvPr>
          <p:cNvSpPr txBox="1"/>
          <p:nvPr userDrawn="1"/>
        </p:nvSpPr>
        <p:spPr>
          <a:xfrm>
            <a:off x="5815899" y="2497126"/>
            <a:ext cx="2586942" cy="307777"/>
          </a:xfrm>
          <a:prstGeom prst="rect">
            <a:avLst/>
          </a:prstGeom>
          <a:noFill/>
        </p:spPr>
        <p:txBody>
          <a:bodyPr wrap="square" rtlCol="0">
            <a:spAutoFit/>
          </a:bodyPr>
          <a:lstStyle/>
          <a:p>
            <a:r>
              <a:rPr lang="es-ES" sz="1400" dirty="0">
                <a:solidFill>
                  <a:srgbClr val="C00000"/>
                </a:solidFill>
              </a:rPr>
              <a:t>Gijón, 25-27 de octubre de 2023</a:t>
            </a:r>
          </a:p>
        </p:txBody>
      </p:sp>
      <p:pic>
        <p:nvPicPr>
          <p:cNvPr id="3" name="Imagen 2">
            <a:extLst>
              <a:ext uri="{FF2B5EF4-FFF2-40B4-BE49-F238E27FC236}">
                <a16:creationId xmlns:a16="http://schemas.microsoft.com/office/drawing/2014/main" id="{844C059A-58E7-728A-AC19-9D69A5018F9B}"/>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2223076" y="134829"/>
            <a:ext cx="3328178" cy="549732"/>
          </a:xfrm>
          <a:prstGeom prst="rect">
            <a:avLst/>
          </a:prstGeom>
        </p:spPr>
      </p:pic>
    </p:spTree>
    <p:extLst>
      <p:ext uri="{BB962C8B-B14F-4D97-AF65-F5344CB8AC3E}">
        <p14:creationId xmlns:p14="http://schemas.microsoft.com/office/powerpoint/2010/main" val="494255057"/>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34000"/>
          </a:schemeClr>
        </a:solidFill>
        <a:effectLst/>
      </p:bgPr>
    </p:bg>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404476C4-CB41-D9CD-866A-3753BF5586D8}"/>
              </a:ext>
            </a:extLst>
          </p:cNvPr>
          <p:cNvPicPr>
            <a:picLocks noChangeAspect="1"/>
          </p:cNvPicPr>
          <p:nvPr userDrawn="1"/>
        </p:nvPicPr>
        <p:blipFill>
          <a:blip r:embed="rId5">
            <a:extLst>
              <a:ext uri="{BEBA8EAE-BF5A-486C-A8C5-ECC9F3942E4B}">
                <a14:imgProps xmlns:a14="http://schemas.microsoft.com/office/drawing/2010/main">
                  <a14:imgLayer r:embed="rId6">
                    <a14:imgEffect>
                      <a14:sharpenSoften amount="-35000"/>
                    </a14:imgEffect>
                    <a14:imgEffect>
                      <a14:saturation sat="64000"/>
                    </a14:imgEffect>
                  </a14:imgLayer>
                </a14:imgProps>
              </a:ext>
              <a:ext uri="{28A0092B-C50C-407E-A947-70E740481C1C}">
                <a14:useLocalDpi xmlns:a14="http://schemas.microsoft.com/office/drawing/2010/main" val="0"/>
              </a:ext>
            </a:extLst>
          </a:blip>
          <a:stretch>
            <a:fillRect/>
          </a:stretch>
        </p:blipFill>
        <p:spPr>
          <a:xfrm>
            <a:off x="1" y="1"/>
            <a:ext cx="9144000" cy="6858000"/>
          </a:xfrm>
          <a:prstGeom prst="rect">
            <a:avLst/>
          </a:prstGeom>
        </p:spPr>
      </p:pic>
      <p:sp>
        <p:nvSpPr>
          <p:cNvPr id="7" name="Diagrama de flujo: documento 3">
            <a:extLst>
              <a:ext uri="{FF2B5EF4-FFF2-40B4-BE49-F238E27FC236}">
                <a16:creationId xmlns:a16="http://schemas.microsoft.com/office/drawing/2014/main" id="{9AE966B1-D887-94F4-5E47-282B81C5750C}"/>
              </a:ext>
            </a:extLst>
          </p:cNvPr>
          <p:cNvSpPr/>
          <p:nvPr userDrawn="1"/>
        </p:nvSpPr>
        <p:spPr>
          <a:xfrm>
            <a:off x="0" y="88900"/>
            <a:ext cx="9144000" cy="60049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2 w 21612"/>
              <a:gd name="connsiteY0" fmla="*/ 0 h 24687"/>
              <a:gd name="connsiteX1" fmla="*/ 21612 w 21612"/>
              <a:gd name="connsiteY1" fmla="*/ 0 h 24687"/>
              <a:gd name="connsiteX2" fmla="*/ 21612 w 21612"/>
              <a:gd name="connsiteY2" fmla="*/ 17322 h 24687"/>
              <a:gd name="connsiteX3" fmla="*/ 0 w 21612"/>
              <a:gd name="connsiteY3" fmla="*/ 23865 h 24687"/>
              <a:gd name="connsiteX4" fmla="*/ 12 w 21612"/>
              <a:gd name="connsiteY4" fmla="*/ 0 h 24687"/>
              <a:gd name="connsiteX0" fmla="*/ 12 w 21612"/>
              <a:gd name="connsiteY0" fmla="*/ 0 h 24554"/>
              <a:gd name="connsiteX1" fmla="*/ 21612 w 21612"/>
              <a:gd name="connsiteY1" fmla="*/ 0 h 24554"/>
              <a:gd name="connsiteX2" fmla="*/ 21580 w 21612"/>
              <a:gd name="connsiteY2" fmla="*/ 14849 h 24554"/>
              <a:gd name="connsiteX3" fmla="*/ 0 w 21612"/>
              <a:gd name="connsiteY3" fmla="*/ 23865 h 24554"/>
              <a:gd name="connsiteX4" fmla="*/ 12 w 21612"/>
              <a:gd name="connsiteY4" fmla="*/ 0 h 24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2" h="24554">
                <a:moveTo>
                  <a:pt x="12" y="0"/>
                </a:moveTo>
                <a:lnTo>
                  <a:pt x="21612" y="0"/>
                </a:lnTo>
                <a:cubicBezTo>
                  <a:pt x="21601" y="4950"/>
                  <a:pt x="21591" y="9899"/>
                  <a:pt x="21580" y="14849"/>
                </a:cubicBezTo>
                <a:cubicBezTo>
                  <a:pt x="10780" y="14849"/>
                  <a:pt x="10800" y="27615"/>
                  <a:pt x="0" y="23865"/>
                </a:cubicBezTo>
                <a:lnTo>
                  <a:pt x="12" y="0"/>
                </a:lnTo>
                <a:close/>
              </a:path>
            </a:pathLst>
          </a:custGeom>
          <a:solidFill>
            <a:srgbClr val="EFE5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350"/>
          </a:p>
        </p:txBody>
      </p:sp>
      <p:pic>
        <p:nvPicPr>
          <p:cNvPr id="8" name="Imagen 7">
            <a:extLst>
              <a:ext uri="{FF2B5EF4-FFF2-40B4-BE49-F238E27FC236}">
                <a16:creationId xmlns:a16="http://schemas.microsoft.com/office/drawing/2014/main" id="{BE2728AB-4E35-2A0B-44B1-7BEE01F8686D}"/>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311183" y="163784"/>
            <a:ext cx="1077620" cy="361127"/>
          </a:xfrm>
          <a:prstGeom prst="rect">
            <a:avLst/>
          </a:prstGeom>
        </p:spPr>
      </p:pic>
      <p:pic>
        <p:nvPicPr>
          <p:cNvPr id="11" name="Imagen 10">
            <a:extLst>
              <a:ext uri="{FF2B5EF4-FFF2-40B4-BE49-F238E27FC236}">
                <a16:creationId xmlns:a16="http://schemas.microsoft.com/office/drawing/2014/main" id="{745D6A4C-7893-01F4-ABD0-73A0E0FAA0A8}"/>
              </a:ext>
            </a:extLst>
          </p:cNvPr>
          <p:cNvPicPr>
            <a:picLocks noChangeAspect="1"/>
          </p:cNvPicPr>
          <p:nvPr userDrawn="1"/>
        </p:nvPicPr>
        <p:blipFill rotWithShape="1">
          <a:blip r:embed="rId8"/>
          <a:srcRect r="21798"/>
          <a:stretch/>
        </p:blipFill>
        <p:spPr>
          <a:xfrm>
            <a:off x="6419949" y="203714"/>
            <a:ext cx="2060331" cy="642393"/>
          </a:xfrm>
          <a:prstGeom prst="rect">
            <a:avLst/>
          </a:prstGeom>
        </p:spPr>
      </p:pic>
      <p:pic>
        <p:nvPicPr>
          <p:cNvPr id="12" name="Imagen 11">
            <a:extLst>
              <a:ext uri="{FF2B5EF4-FFF2-40B4-BE49-F238E27FC236}">
                <a16:creationId xmlns:a16="http://schemas.microsoft.com/office/drawing/2014/main" id="{93F41FA2-4109-BA59-401E-22C76691EE41}"/>
              </a:ext>
            </a:extLst>
          </p:cNvPr>
          <p:cNvPicPr>
            <a:picLocks noChangeAspect="1"/>
          </p:cNvPicPr>
          <p:nvPr userDrawn="1"/>
        </p:nvPicPr>
        <p:blipFill rotWithShape="1">
          <a:blip r:embed="rId9"/>
          <a:srcRect l="11979" t="4873" b="86188"/>
          <a:stretch/>
        </p:blipFill>
        <p:spPr>
          <a:xfrm>
            <a:off x="6419949" y="795147"/>
            <a:ext cx="2060331" cy="165774"/>
          </a:xfrm>
          <a:prstGeom prst="rect">
            <a:avLst/>
          </a:prstGeom>
        </p:spPr>
      </p:pic>
      <p:sp>
        <p:nvSpPr>
          <p:cNvPr id="16" name="Rectángulo 15">
            <a:extLst>
              <a:ext uri="{FF2B5EF4-FFF2-40B4-BE49-F238E27FC236}">
                <a16:creationId xmlns:a16="http://schemas.microsoft.com/office/drawing/2014/main" id="{80436DD0-C684-CAFB-EC87-69F88215BC5B}"/>
              </a:ext>
            </a:extLst>
          </p:cNvPr>
          <p:cNvSpPr/>
          <p:nvPr userDrawn="1"/>
        </p:nvSpPr>
        <p:spPr>
          <a:xfrm>
            <a:off x="0" y="689391"/>
            <a:ext cx="9190299" cy="6181380"/>
          </a:xfrm>
          <a:prstGeom prst="rect">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a:extLst>
              <a:ext uri="{FF2B5EF4-FFF2-40B4-BE49-F238E27FC236}">
                <a16:creationId xmlns:a16="http://schemas.microsoft.com/office/drawing/2014/main" id="{6DB02043-3100-F8FD-3AAD-0E8680581B1C}"/>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938068" y="139246"/>
            <a:ext cx="2334882" cy="385664"/>
          </a:xfrm>
          <a:prstGeom prst="rect">
            <a:avLst/>
          </a:prstGeom>
        </p:spPr>
      </p:pic>
      <p:sp>
        <p:nvSpPr>
          <p:cNvPr id="3" name="Marcador de título 2">
            <a:extLst>
              <a:ext uri="{FF2B5EF4-FFF2-40B4-BE49-F238E27FC236}">
                <a16:creationId xmlns:a16="http://schemas.microsoft.com/office/drawing/2014/main" id="{B9C54719-EF4C-2828-8277-8A2CC62A39F7}"/>
              </a:ext>
            </a:extLst>
          </p:cNvPr>
          <p:cNvSpPr>
            <a:spLocks noGrp="1"/>
          </p:cNvSpPr>
          <p:nvPr>
            <p:ph type="title"/>
          </p:nvPr>
        </p:nvSpPr>
        <p:spPr>
          <a:xfrm>
            <a:off x="593580" y="951863"/>
            <a:ext cx="7886700" cy="1054737"/>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4" name="Marcador de texto 3">
            <a:extLst>
              <a:ext uri="{FF2B5EF4-FFF2-40B4-BE49-F238E27FC236}">
                <a16:creationId xmlns:a16="http://schemas.microsoft.com/office/drawing/2014/main" id="{A6D7E86A-0823-385F-A9A4-F5CEC1ECDABB}"/>
              </a:ext>
            </a:extLst>
          </p:cNvPr>
          <p:cNvSpPr>
            <a:spLocks noGrp="1"/>
          </p:cNvSpPr>
          <p:nvPr>
            <p:ph type="body" idx="1"/>
          </p:nvPr>
        </p:nvSpPr>
        <p:spPr>
          <a:xfrm>
            <a:off x="593580" y="2018183"/>
            <a:ext cx="78867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 Tercer nivel</a:t>
            </a:r>
          </a:p>
          <a:p>
            <a:pPr lvl="3"/>
            <a:r>
              <a:rPr lang="es-ES" dirty="0"/>
              <a:t>Cuarto nivel</a:t>
            </a:r>
          </a:p>
          <a:p>
            <a:pPr lvl="4"/>
            <a:r>
              <a:rPr lang="es-ES" dirty="0"/>
              <a:t>Quinto nivel</a:t>
            </a:r>
          </a:p>
        </p:txBody>
      </p:sp>
      <p:sp>
        <p:nvSpPr>
          <p:cNvPr id="5" name="Marcador de pie de página 4">
            <a:extLst>
              <a:ext uri="{FF2B5EF4-FFF2-40B4-BE49-F238E27FC236}">
                <a16:creationId xmlns:a16="http://schemas.microsoft.com/office/drawing/2014/main" id="{54AB8C7B-4861-1A8E-71C1-95C0F838E74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1E635811-BD33-886B-2D47-FE9DCF85A711}"/>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25D0F0-B03E-4925-8692-BF4762B68B4E}" type="slidenum">
              <a:rPr lang="es-ES" smtClean="0"/>
              <a:t>‹Nº›</a:t>
            </a:fld>
            <a:endParaRPr lang="es-ES"/>
          </a:p>
        </p:txBody>
      </p:sp>
    </p:spTree>
    <p:extLst>
      <p:ext uri="{BB962C8B-B14F-4D97-AF65-F5344CB8AC3E}">
        <p14:creationId xmlns:p14="http://schemas.microsoft.com/office/powerpoint/2010/main" val="422251748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6" r:id="rId3"/>
  </p:sldLayoutIdLst>
  <p:txStyles>
    <p:titleStyle>
      <a:lvl1pPr algn="ctr" defTabSz="914400" rtl="0" eaLnBrk="1" latinLnBrk="0" hangingPunct="1">
        <a:lnSpc>
          <a:spcPct val="90000"/>
        </a:lnSpc>
        <a:spcBef>
          <a:spcPct val="0"/>
        </a:spcBef>
        <a:buNone/>
        <a:defRPr lang="es-ES" sz="2800" kern="1200" dirty="0">
          <a:solidFill>
            <a:schemeClr val="accent5">
              <a:lumMod val="75000"/>
            </a:schemeClr>
          </a:solidFill>
          <a:latin typeface="Segoe UI Semibold" panose="020B0702040204020203" pitchFamily="34" charset="0"/>
          <a:ea typeface="+mj-ea"/>
          <a:cs typeface="Segoe UI Semibold" panose="020B0702040204020203" pitchFamily="34" charset="0"/>
        </a:defRPr>
      </a:lvl1pPr>
    </p:titleStyle>
    <p:bodyStyle>
      <a:lvl1pPr marL="342900" indent="-342900" algn="l" defTabSz="914400" rtl="0" eaLnBrk="1" latinLnBrk="0" hangingPunct="1">
        <a:lnSpc>
          <a:spcPct val="90000"/>
        </a:lnSpc>
        <a:spcBef>
          <a:spcPts val="1000"/>
        </a:spcBef>
        <a:buFont typeface="Wingdings" panose="05000000000000000000" pitchFamily="2" charset="2"/>
        <a:buChar char="v"/>
        <a:defRPr lang="es-ES" sz="2400" kern="1200" dirty="0" smtClean="0">
          <a:solidFill>
            <a:schemeClr val="tx1"/>
          </a:solidFill>
          <a:latin typeface="Segoe UI Semibold" panose="020B0702040204020203" pitchFamily="34" charset="0"/>
          <a:ea typeface="+mn-ea"/>
          <a:cs typeface="Segoe UI Semibold" panose="020B0702040204020203" pitchFamily="34" charset="0"/>
        </a:defRPr>
      </a:lvl1pPr>
      <a:lvl2pPr marL="800100" indent="-342900" algn="l" defTabSz="914400" rtl="0" eaLnBrk="1" latinLnBrk="0" hangingPunct="1">
        <a:lnSpc>
          <a:spcPct val="90000"/>
        </a:lnSpc>
        <a:spcBef>
          <a:spcPts val="500"/>
        </a:spcBef>
        <a:buFont typeface="Wingdings" panose="05000000000000000000" pitchFamily="2" charset="2"/>
        <a:buChar char="§"/>
        <a:defRPr lang="es-ES" sz="2200" kern="1200" dirty="0" smtClean="0">
          <a:solidFill>
            <a:schemeClr val="tx1"/>
          </a:solidFill>
          <a:latin typeface="Segoe UI Semibold" panose="020B0702040204020203" pitchFamily="34" charset="0"/>
          <a:ea typeface="+mn-ea"/>
          <a:cs typeface="Segoe UI Semibold" panose="020B07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lang="es-ES" sz="2200" kern="1200" dirty="0" smtClean="0">
          <a:solidFill>
            <a:schemeClr val="tx1"/>
          </a:solidFill>
          <a:latin typeface="Segoe UI Semibold" panose="020B0702040204020203" pitchFamily="34" charset="0"/>
          <a:ea typeface="+mn-ea"/>
          <a:cs typeface="Segoe UI Semibold" panose="020B07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s-ES" sz="2000" kern="1200" dirty="0" smtClean="0">
          <a:solidFill>
            <a:schemeClr val="tx1"/>
          </a:solidFill>
          <a:latin typeface="Segoe UI Semibold" panose="020B0702040204020203" pitchFamily="34" charset="0"/>
          <a:ea typeface="+mn-ea"/>
          <a:cs typeface="Segoe UI Semibold" panose="020B07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s-ES" sz="2000" kern="1200" dirty="0">
          <a:solidFill>
            <a:schemeClr val="tx1"/>
          </a:solidFill>
          <a:latin typeface="Segoe UI Semibold" panose="020B0702040204020203" pitchFamily="34" charset="0"/>
          <a:ea typeface="+mn-ea"/>
          <a:cs typeface="Segoe UI Semibold" panose="020B07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gonilez@nasuvinsa.es"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dmunarrg@nasuvinsa.es"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gif"/><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mailto:agonilez@nasuvinsa.es"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763006A-1E65-9AAD-0652-158A070D7100}"/>
              </a:ext>
            </a:extLst>
          </p:cNvPr>
          <p:cNvSpPr>
            <a:spLocks noGrp="1"/>
          </p:cNvSpPr>
          <p:nvPr>
            <p:ph sz="quarter" idx="10"/>
          </p:nvPr>
        </p:nvSpPr>
        <p:spPr/>
        <p:txBody>
          <a:bodyPr/>
          <a:lstStyle/>
          <a:p>
            <a:r>
              <a:rPr lang="es-ES" dirty="0"/>
              <a:t>La transición hacia una nueva cultura evaluativa: Navarra innova en los procedimientos de evaluación de los efectos en la sostenibilidad </a:t>
            </a:r>
          </a:p>
          <a:p>
            <a:endParaRPr lang="es-ES" dirty="0"/>
          </a:p>
        </p:txBody>
      </p:sp>
      <p:sp>
        <p:nvSpPr>
          <p:cNvPr id="3" name="Marcador de texto 2">
            <a:extLst>
              <a:ext uri="{FF2B5EF4-FFF2-40B4-BE49-F238E27FC236}">
                <a16:creationId xmlns:a16="http://schemas.microsoft.com/office/drawing/2014/main" id="{81762062-6597-5BFC-CE4F-F97A5016DAE0}"/>
              </a:ext>
            </a:extLst>
          </p:cNvPr>
          <p:cNvSpPr>
            <a:spLocks noGrp="1"/>
          </p:cNvSpPr>
          <p:nvPr>
            <p:ph type="body" sz="quarter" idx="11"/>
          </p:nvPr>
        </p:nvSpPr>
        <p:spPr>
          <a:xfrm>
            <a:off x="1919844" y="4944135"/>
            <a:ext cx="6401196" cy="1432585"/>
          </a:xfrm>
        </p:spPr>
        <p:txBody>
          <a:bodyPr/>
          <a:lstStyle/>
          <a:p>
            <a:r>
              <a:rPr lang="es-ES" b="1" dirty="0"/>
              <a:t>Andrea Goñi Lezaun</a:t>
            </a:r>
            <a:r>
              <a:rPr lang="es-ES" baseline="30000" dirty="0"/>
              <a:t>	</a:t>
            </a:r>
            <a:endParaRPr lang="es-ES" dirty="0"/>
          </a:p>
          <a:p>
            <a:r>
              <a:rPr lang="es-ES" dirty="0"/>
              <a:t>Arquitecta urbanista, </a:t>
            </a:r>
            <a:r>
              <a:rPr lang="es-ES" dirty="0" smtClean="0"/>
              <a:t>técnico </a:t>
            </a:r>
            <a:r>
              <a:rPr lang="es-ES" dirty="0"/>
              <a:t>en </a:t>
            </a:r>
            <a:r>
              <a:rPr lang="es-ES" dirty="0" smtClean="0"/>
              <a:t>el Observatorio Territorial de Navarra, </a:t>
            </a:r>
            <a:r>
              <a:rPr lang="es-ES" u="sng" dirty="0">
                <a:hlinkClick r:id="rId3"/>
              </a:rPr>
              <a:t>agonilez@nasuvinsa.es</a:t>
            </a:r>
            <a:endParaRPr lang="es-ES" dirty="0"/>
          </a:p>
          <a:p>
            <a:r>
              <a:rPr lang="es-ES" b="1" dirty="0"/>
              <a:t>Dámaso Munarriz Guezala</a:t>
            </a:r>
            <a:endParaRPr lang="es-ES" dirty="0"/>
          </a:p>
          <a:p>
            <a:r>
              <a:rPr lang="es-ES" dirty="0"/>
              <a:t>Geógrafo, </a:t>
            </a:r>
            <a:r>
              <a:rPr lang="es-ES" dirty="0"/>
              <a:t>técnico en el </a:t>
            </a:r>
            <a:r>
              <a:rPr lang="es-ES" dirty="0" smtClean="0"/>
              <a:t>Observatorio Territorial </a:t>
            </a:r>
            <a:r>
              <a:rPr lang="es-ES" dirty="0"/>
              <a:t>de Navarra</a:t>
            </a:r>
            <a:r>
              <a:rPr lang="es-ES" dirty="0" smtClean="0"/>
              <a:t>, </a:t>
            </a:r>
            <a:r>
              <a:rPr lang="es-ES" u="sng" dirty="0">
                <a:hlinkClick r:id="rId4"/>
              </a:rPr>
              <a:t>dmunarrg@nasuvinsa.es</a:t>
            </a:r>
            <a:endParaRPr lang="es-ES" dirty="0"/>
          </a:p>
        </p:txBody>
      </p:sp>
    </p:spTree>
    <p:extLst>
      <p:ext uri="{BB962C8B-B14F-4D97-AF65-F5344CB8AC3E}">
        <p14:creationId xmlns:p14="http://schemas.microsoft.com/office/powerpoint/2010/main" val="26831669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Los efectos de las políticas públicas</a:t>
            </a:r>
            <a:endParaRPr lang="es-ES" dirty="0"/>
          </a:p>
        </p:txBody>
      </p:sp>
      <p:pic>
        <p:nvPicPr>
          <p:cNvPr id="4" name="Imagen 3"/>
          <p:cNvPicPr>
            <a:picLocks noChangeAspect="1"/>
          </p:cNvPicPr>
          <p:nvPr/>
        </p:nvPicPr>
        <p:blipFill rotWithShape="1">
          <a:blip r:embed="rId3"/>
          <a:srcRect l="1876" t="1123" r="-1876" b="43974"/>
          <a:stretch/>
        </p:blipFill>
        <p:spPr>
          <a:xfrm>
            <a:off x="2490905" y="2006600"/>
            <a:ext cx="2165877" cy="1488440"/>
          </a:xfrm>
          <a:prstGeom prst="rect">
            <a:avLst/>
          </a:prstGeom>
          <a:ln>
            <a:noFill/>
          </a:ln>
          <a:effectLst>
            <a:outerShdw blurRad="190500" algn="tl" rotWithShape="0">
              <a:srgbClr val="000000">
                <a:alpha val="70000"/>
              </a:srgbClr>
            </a:outerShdw>
          </a:effectLst>
        </p:spPr>
      </p:pic>
      <p:pic>
        <p:nvPicPr>
          <p:cNvPr id="5" name="Imagen 4"/>
          <p:cNvPicPr>
            <a:picLocks noChangeAspect="1"/>
          </p:cNvPicPr>
          <p:nvPr/>
        </p:nvPicPr>
        <p:blipFill rotWithShape="1">
          <a:blip r:embed="rId4"/>
          <a:srcRect l="5377" r="2770" b="42253"/>
          <a:stretch/>
        </p:blipFill>
        <p:spPr>
          <a:xfrm>
            <a:off x="4738570" y="1998753"/>
            <a:ext cx="2126789" cy="1496287"/>
          </a:xfrm>
          <a:prstGeom prst="rect">
            <a:avLst/>
          </a:prstGeom>
          <a:ln>
            <a:noFill/>
          </a:ln>
          <a:effectLst>
            <a:outerShdw blurRad="190500" algn="tl" rotWithShape="0">
              <a:srgbClr val="000000">
                <a:alpha val="70000"/>
              </a:srgbClr>
            </a:outerShdw>
          </a:effectLst>
        </p:spPr>
      </p:pic>
      <p:pic>
        <p:nvPicPr>
          <p:cNvPr id="6" name="Imagen 5"/>
          <p:cNvPicPr>
            <a:picLocks noChangeAspect="1"/>
          </p:cNvPicPr>
          <p:nvPr/>
        </p:nvPicPr>
        <p:blipFill rotWithShape="1">
          <a:blip r:embed="rId5"/>
          <a:srcRect b="46035"/>
          <a:stretch/>
        </p:blipFill>
        <p:spPr>
          <a:xfrm>
            <a:off x="6992295" y="2006601"/>
            <a:ext cx="2041446" cy="1447800"/>
          </a:xfrm>
          <a:prstGeom prst="rect">
            <a:avLst/>
          </a:prstGeom>
          <a:ln>
            <a:noFill/>
          </a:ln>
          <a:effectLst>
            <a:outerShdw blurRad="190500" algn="tl" rotWithShape="0">
              <a:srgbClr val="000000">
                <a:alpha val="70000"/>
              </a:srgbClr>
            </a:outerShdw>
          </a:effectLst>
        </p:spPr>
      </p:pic>
      <p:pic>
        <p:nvPicPr>
          <p:cNvPr id="7" name="Imagen 6"/>
          <p:cNvPicPr>
            <a:picLocks noChangeAspect="1"/>
          </p:cNvPicPr>
          <p:nvPr/>
        </p:nvPicPr>
        <p:blipFill rotWithShape="1">
          <a:blip r:embed="rId6"/>
          <a:srcRect b="44706"/>
          <a:stretch/>
        </p:blipFill>
        <p:spPr>
          <a:xfrm>
            <a:off x="156200" y="2006600"/>
            <a:ext cx="2167602" cy="1478280"/>
          </a:xfrm>
          <a:prstGeom prst="rect">
            <a:avLst/>
          </a:prstGeom>
          <a:ln>
            <a:noFill/>
          </a:ln>
          <a:effectLst>
            <a:outerShdw blurRad="190500" algn="tl" rotWithShape="0">
              <a:srgbClr val="000000">
                <a:alpha val="70000"/>
              </a:srgbClr>
            </a:outerShdw>
          </a:effectLst>
        </p:spPr>
      </p:pic>
      <p:pic>
        <p:nvPicPr>
          <p:cNvPr id="8" name="Imagen 7"/>
          <p:cNvPicPr>
            <a:picLocks noChangeAspect="1"/>
          </p:cNvPicPr>
          <p:nvPr/>
        </p:nvPicPr>
        <p:blipFill>
          <a:blip r:embed="rId7"/>
          <a:stretch>
            <a:fillRect/>
          </a:stretch>
        </p:blipFill>
        <p:spPr>
          <a:xfrm>
            <a:off x="2793236" y="4338321"/>
            <a:ext cx="1561213" cy="1989136"/>
          </a:xfrm>
          <a:prstGeom prst="rect">
            <a:avLst/>
          </a:prstGeom>
        </p:spPr>
      </p:pic>
      <p:pic>
        <p:nvPicPr>
          <p:cNvPr id="9" name="Imagen 8"/>
          <p:cNvPicPr>
            <a:picLocks noChangeAspect="1"/>
          </p:cNvPicPr>
          <p:nvPr/>
        </p:nvPicPr>
        <p:blipFill>
          <a:blip r:embed="rId8"/>
          <a:stretch>
            <a:fillRect/>
          </a:stretch>
        </p:blipFill>
        <p:spPr>
          <a:xfrm>
            <a:off x="4874529" y="4338321"/>
            <a:ext cx="1627871" cy="2149183"/>
          </a:xfrm>
          <a:prstGeom prst="rect">
            <a:avLst/>
          </a:prstGeom>
        </p:spPr>
      </p:pic>
      <p:pic>
        <p:nvPicPr>
          <p:cNvPr id="10" name="Imagen 9"/>
          <p:cNvPicPr>
            <a:picLocks noChangeAspect="1"/>
          </p:cNvPicPr>
          <p:nvPr/>
        </p:nvPicPr>
        <p:blipFill>
          <a:blip r:embed="rId9"/>
          <a:stretch>
            <a:fillRect/>
          </a:stretch>
        </p:blipFill>
        <p:spPr>
          <a:xfrm>
            <a:off x="169214" y="4338321"/>
            <a:ext cx="1584792" cy="2017008"/>
          </a:xfrm>
          <a:prstGeom prst="rect">
            <a:avLst/>
          </a:prstGeom>
        </p:spPr>
      </p:pic>
      <p:pic>
        <p:nvPicPr>
          <p:cNvPr id="11" name="Imagen 10"/>
          <p:cNvPicPr>
            <a:picLocks noChangeAspect="1"/>
          </p:cNvPicPr>
          <p:nvPr/>
        </p:nvPicPr>
        <p:blipFill>
          <a:blip r:embed="rId10"/>
          <a:stretch>
            <a:fillRect/>
          </a:stretch>
        </p:blipFill>
        <p:spPr>
          <a:xfrm>
            <a:off x="7200244" y="4385351"/>
            <a:ext cx="1625547" cy="2055121"/>
          </a:xfrm>
          <a:prstGeom prst="rect">
            <a:avLst/>
          </a:prstGeom>
        </p:spPr>
      </p:pic>
      <p:sp>
        <p:nvSpPr>
          <p:cNvPr id="12" name="Flecha abajo 11"/>
          <p:cNvSpPr/>
          <p:nvPr/>
        </p:nvSpPr>
        <p:spPr>
          <a:xfrm>
            <a:off x="839690" y="3596642"/>
            <a:ext cx="243840" cy="741679"/>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13" name="Flecha abajo 12"/>
          <p:cNvSpPr/>
          <p:nvPr/>
        </p:nvSpPr>
        <p:spPr>
          <a:xfrm>
            <a:off x="3454484" y="3545841"/>
            <a:ext cx="243840" cy="741679"/>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14" name="Flecha abajo 13"/>
          <p:cNvSpPr/>
          <p:nvPr/>
        </p:nvSpPr>
        <p:spPr>
          <a:xfrm>
            <a:off x="5513894" y="3535680"/>
            <a:ext cx="243840" cy="741679"/>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15" name="Flecha abajo 14"/>
          <p:cNvSpPr/>
          <p:nvPr/>
        </p:nvSpPr>
        <p:spPr>
          <a:xfrm>
            <a:off x="7891097" y="3545841"/>
            <a:ext cx="243840" cy="741679"/>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39389352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Los efectos de las políticas públicas</a:t>
            </a:r>
            <a:endParaRPr lang="es-ES" dirty="0"/>
          </a:p>
        </p:txBody>
      </p:sp>
      <p:pic>
        <p:nvPicPr>
          <p:cNvPr id="3" name="Imagen 2"/>
          <p:cNvPicPr>
            <a:picLocks noChangeAspect="1"/>
          </p:cNvPicPr>
          <p:nvPr/>
        </p:nvPicPr>
        <p:blipFill>
          <a:blip r:embed="rId3"/>
          <a:stretch>
            <a:fillRect/>
          </a:stretch>
        </p:blipFill>
        <p:spPr>
          <a:xfrm>
            <a:off x="4220700" y="2006600"/>
            <a:ext cx="2613449" cy="2819400"/>
          </a:xfrm>
          <a:prstGeom prst="rect">
            <a:avLst/>
          </a:prstGeom>
          <a:ln>
            <a:noFill/>
          </a:ln>
          <a:effectLst>
            <a:outerShdw blurRad="292100" dist="139700" dir="2700000" algn="tl" rotWithShape="0">
              <a:srgbClr val="333333">
                <a:alpha val="65000"/>
              </a:srgbClr>
            </a:outerShdw>
          </a:effectLst>
        </p:spPr>
      </p:pic>
      <p:pic>
        <p:nvPicPr>
          <p:cNvPr id="17" name="Imagen 16"/>
          <p:cNvPicPr>
            <a:picLocks noChangeAspect="1"/>
          </p:cNvPicPr>
          <p:nvPr/>
        </p:nvPicPr>
        <p:blipFill>
          <a:blip r:embed="rId4"/>
          <a:stretch>
            <a:fillRect/>
          </a:stretch>
        </p:blipFill>
        <p:spPr>
          <a:xfrm>
            <a:off x="516646" y="2138680"/>
            <a:ext cx="2744714" cy="3883526"/>
          </a:xfrm>
          <a:prstGeom prst="rect">
            <a:avLst/>
          </a:prstGeom>
          <a:ln>
            <a:noFill/>
          </a:ln>
          <a:effectLst>
            <a:outerShdw blurRad="190500" algn="tl" rotWithShape="0">
              <a:srgbClr val="000000">
                <a:alpha val="70000"/>
              </a:srgbClr>
            </a:outerShdw>
          </a:effectLst>
        </p:spPr>
      </p:pic>
      <p:sp>
        <p:nvSpPr>
          <p:cNvPr id="18" name="Rectángulo 17"/>
          <p:cNvSpPr/>
          <p:nvPr/>
        </p:nvSpPr>
        <p:spPr>
          <a:xfrm>
            <a:off x="3774365" y="5191209"/>
            <a:ext cx="3855796" cy="830997"/>
          </a:xfrm>
          <a:prstGeom prst="rect">
            <a:avLst/>
          </a:prstGeom>
        </p:spPr>
        <p:txBody>
          <a:bodyPr wrap="square">
            <a:spAutoFit/>
          </a:bodyPr>
          <a:lstStyle/>
          <a:p>
            <a:r>
              <a:rPr lang="es-ES" sz="1200" dirty="0">
                <a:latin typeface="Segoe UI Light" panose="020B0502040204020203" pitchFamily="34" charset="0"/>
                <a:cs typeface="Segoe UI Light" panose="020B0502040204020203" pitchFamily="34" charset="0"/>
              </a:rPr>
              <a:t>La S4 es la agenda de transformación </a:t>
            </a:r>
            <a:r>
              <a:rPr lang="es-ES" sz="1200" dirty="0" smtClean="0">
                <a:latin typeface="Segoe UI Light" panose="020B0502040204020203" pitchFamily="34" charset="0"/>
                <a:cs typeface="Segoe UI Light" panose="020B0502040204020203" pitchFamily="34" charset="0"/>
              </a:rPr>
              <a:t>económica regional </a:t>
            </a:r>
            <a:r>
              <a:rPr lang="es-ES" sz="1200" dirty="0">
                <a:latin typeface="Segoe UI Light" panose="020B0502040204020203" pitchFamily="34" charset="0"/>
                <a:cs typeface="Segoe UI Light" panose="020B0502040204020203" pitchFamily="34" charset="0"/>
              </a:rPr>
              <a:t>para ser una región referente en </a:t>
            </a:r>
            <a:r>
              <a:rPr lang="es-ES" sz="1200" dirty="0" smtClean="0">
                <a:latin typeface="Segoe UI Light" panose="020B0502040204020203" pitchFamily="34" charset="0"/>
                <a:cs typeface="Segoe UI Light" panose="020B0502040204020203" pitchFamily="34" charset="0"/>
              </a:rPr>
              <a:t>Europa en </a:t>
            </a:r>
            <a:r>
              <a:rPr lang="es-ES" sz="1200" dirty="0">
                <a:latin typeface="Segoe UI Light" panose="020B0502040204020203" pitchFamily="34" charset="0"/>
                <a:cs typeface="Segoe UI Light" panose="020B0502040204020203" pitchFamily="34" charset="0"/>
              </a:rPr>
              <a:t>economía sostenible, </a:t>
            </a:r>
            <a:r>
              <a:rPr lang="es-ES" sz="1200" dirty="0" smtClean="0">
                <a:latin typeface="Segoe UI Light" panose="020B0502040204020203" pitchFamily="34" charset="0"/>
                <a:cs typeface="Segoe UI Light" panose="020B0502040204020203" pitchFamily="34" charset="0"/>
              </a:rPr>
              <a:t>digital y comprometida con </a:t>
            </a:r>
            <a:r>
              <a:rPr lang="es-ES" sz="1200" dirty="0">
                <a:latin typeface="Segoe UI Light" panose="020B0502040204020203" pitchFamily="34" charset="0"/>
                <a:cs typeface="Segoe UI Light" panose="020B0502040204020203" pitchFamily="34" charset="0"/>
              </a:rPr>
              <a:t>el territorio y las personas.</a:t>
            </a:r>
          </a:p>
        </p:txBody>
      </p:sp>
    </p:spTree>
    <p:extLst>
      <p:ext uri="{BB962C8B-B14F-4D97-AF65-F5344CB8AC3E}">
        <p14:creationId xmlns:p14="http://schemas.microsoft.com/office/powerpoint/2010/main" val="2923103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El Desarrollo Sostenible en Navarra</a:t>
            </a:r>
            <a:endParaRPr lang="es-ES" dirty="0"/>
          </a:p>
        </p:txBody>
      </p:sp>
      <p:sp>
        <p:nvSpPr>
          <p:cNvPr id="3" name="Marcador de contenido 2"/>
          <p:cNvSpPr>
            <a:spLocks noGrp="1"/>
          </p:cNvSpPr>
          <p:nvPr>
            <p:ph sz="quarter" idx="12"/>
          </p:nvPr>
        </p:nvSpPr>
        <p:spPr/>
        <p:txBody>
          <a:bodyPr/>
          <a:lstStyle/>
          <a:p>
            <a:endParaRPr lang="es-ES"/>
          </a:p>
        </p:txBody>
      </p:sp>
      <p:pic>
        <p:nvPicPr>
          <p:cNvPr id="4" name="Imagen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007" y="2006600"/>
            <a:ext cx="8428673" cy="4160838"/>
          </a:xfrm>
          <a:prstGeom prst="rect">
            <a:avLst/>
          </a:prstGeom>
          <a:noFill/>
          <a:ln>
            <a:noFill/>
          </a:ln>
        </p:spPr>
      </p:pic>
    </p:spTree>
    <p:extLst>
      <p:ext uri="{BB962C8B-B14F-4D97-AF65-F5344CB8AC3E}">
        <p14:creationId xmlns:p14="http://schemas.microsoft.com/office/powerpoint/2010/main" val="1556847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El Desarrollo Sostenible en Navarra</a:t>
            </a:r>
            <a:endParaRPr lang="es-ES" dirty="0"/>
          </a:p>
        </p:txBody>
      </p:sp>
      <p:sp>
        <p:nvSpPr>
          <p:cNvPr id="5" name="Cerrar llave 4"/>
          <p:cNvSpPr/>
          <p:nvPr/>
        </p:nvSpPr>
        <p:spPr>
          <a:xfrm>
            <a:off x="5382555" y="1999619"/>
            <a:ext cx="309979" cy="4141403"/>
          </a:xfrm>
          <a:prstGeom prst="rightBrac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pic>
        <p:nvPicPr>
          <p:cNvPr id="6" name="6 Imagen" descr="POT Sostenible 2.bmp"/>
          <p:cNvPicPr/>
          <p:nvPr/>
        </p:nvPicPr>
        <p:blipFill>
          <a:blip r:embed="rId3" cstate="print">
            <a:extLst>
              <a:ext uri="{28A0092B-C50C-407E-A947-70E740481C1C}">
                <a14:useLocalDpi xmlns:a14="http://schemas.microsoft.com/office/drawing/2010/main" val="0"/>
              </a:ext>
            </a:extLst>
          </a:blip>
          <a:srcRect l="7802" t="3125" r="5080" b="44237"/>
          <a:stretch>
            <a:fillRect/>
          </a:stretch>
        </p:blipFill>
        <p:spPr bwMode="auto">
          <a:xfrm>
            <a:off x="6040814" y="2516610"/>
            <a:ext cx="2826486" cy="2376878"/>
          </a:xfrm>
          <a:prstGeom prst="rect">
            <a:avLst/>
          </a:prstGeom>
          <a:noFill/>
          <a:ln>
            <a:noFill/>
          </a:ln>
          <a:extLst/>
        </p:spPr>
      </p:pic>
      <p:sp>
        <p:nvSpPr>
          <p:cNvPr id="7" name="CuadroTexto 6"/>
          <p:cNvSpPr txBox="1"/>
          <p:nvPr/>
        </p:nvSpPr>
        <p:spPr>
          <a:xfrm>
            <a:off x="6443335" y="1926085"/>
            <a:ext cx="3494806" cy="523220"/>
          </a:xfrm>
          <a:prstGeom prst="rect">
            <a:avLst/>
          </a:prstGeom>
          <a:noFill/>
        </p:spPr>
        <p:txBody>
          <a:bodyPr wrap="square" rtlCol="0">
            <a:spAutoFit/>
          </a:bodyPr>
          <a:lstStyle/>
          <a:p>
            <a:r>
              <a:rPr lang="es-ES_tradnl" sz="2800" dirty="0" smtClean="0">
                <a:latin typeface="Segoe UI Semibold" panose="020B0702040204020203" pitchFamily="34" charset="0"/>
                <a:cs typeface="Segoe UI Semibold" panose="020B0702040204020203" pitchFamily="34" charset="0"/>
              </a:rPr>
              <a:t>ETN-2005</a:t>
            </a:r>
            <a:endParaRPr lang="es-ES" sz="2800" b="1" dirty="0">
              <a:latin typeface="Segoe UI Semibold" panose="020B0702040204020203" pitchFamily="34" charset="0"/>
              <a:cs typeface="Segoe UI Semibold" panose="020B0702040204020203" pitchFamily="34" charset="0"/>
            </a:endParaRPr>
          </a:p>
        </p:txBody>
      </p:sp>
      <p:grpSp>
        <p:nvGrpSpPr>
          <p:cNvPr id="9" name="Grupo 8"/>
          <p:cNvGrpSpPr/>
          <p:nvPr/>
        </p:nvGrpSpPr>
        <p:grpSpPr>
          <a:xfrm>
            <a:off x="223024" y="1744421"/>
            <a:ext cx="5643913" cy="4948743"/>
            <a:chOff x="825644" y="1432241"/>
            <a:chExt cx="5643913" cy="4948743"/>
          </a:xfrm>
        </p:grpSpPr>
        <p:pic>
          <p:nvPicPr>
            <p:cNvPr id="10" name="Imagen 9"/>
            <p:cNvPicPr>
              <a:picLocks noChangeAspect="1"/>
            </p:cNvPicPr>
            <p:nvPr/>
          </p:nvPicPr>
          <p:blipFill>
            <a:blip r:embed="rId4"/>
            <a:stretch>
              <a:fillRect/>
            </a:stretch>
          </p:blipFill>
          <p:spPr>
            <a:xfrm>
              <a:off x="931552" y="4954303"/>
              <a:ext cx="1878757" cy="1426681"/>
            </a:xfrm>
            <a:prstGeom prst="rect">
              <a:avLst/>
            </a:prstGeom>
          </p:spPr>
        </p:pic>
        <p:sp>
          <p:nvSpPr>
            <p:cNvPr id="11" name="CuadroTexto 10"/>
            <p:cNvSpPr txBox="1"/>
            <p:nvPr/>
          </p:nvSpPr>
          <p:spPr>
            <a:xfrm>
              <a:off x="973142" y="4512553"/>
              <a:ext cx="3494806" cy="523220"/>
            </a:xfrm>
            <a:prstGeom prst="rect">
              <a:avLst/>
            </a:prstGeom>
            <a:noFill/>
          </p:spPr>
          <p:txBody>
            <a:bodyPr wrap="square" rtlCol="0">
              <a:spAutoFit/>
            </a:bodyPr>
            <a:lstStyle/>
            <a:p>
              <a:r>
                <a:rPr lang="es-ES_tradnl" sz="2800" dirty="0" smtClean="0"/>
                <a:t>ETE-1999</a:t>
              </a:r>
              <a:endParaRPr lang="es-ES" sz="2800" b="1" dirty="0"/>
            </a:p>
          </p:txBody>
        </p:sp>
        <p:sp>
          <p:nvSpPr>
            <p:cNvPr id="12" name="CuadroTexto 11"/>
            <p:cNvSpPr txBox="1"/>
            <p:nvPr/>
          </p:nvSpPr>
          <p:spPr>
            <a:xfrm>
              <a:off x="3221475" y="4412357"/>
              <a:ext cx="3248082" cy="369332"/>
            </a:xfrm>
            <a:prstGeom prst="rect">
              <a:avLst/>
            </a:prstGeom>
            <a:noFill/>
          </p:spPr>
          <p:txBody>
            <a:bodyPr wrap="square" rtlCol="0">
              <a:spAutoFit/>
            </a:bodyPr>
            <a:lstStyle/>
            <a:p>
              <a:pPr marL="285750" indent="-285750">
                <a:buFont typeface="Wingdings" panose="05000000000000000000" pitchFamily="2" charset="2"/>
                <a:buChar char=""/>
              </a:pPr>
              <a:r>
                <a:rPr lang="es-ES_tradnl" b="1" dirty="0" smtClean="0">
                  <a:latin typeface="Segoe UI Semibold" panose="020B0702040204020203" pitchFamily="34" charset="0"/>
                  <a:cs typeface="Segoe UI Semibold" panose="020B0702040204020203" pitchFamily="34" charset="0"/>
                </a:rPr>
                <a:t>Desarrollo Policéntrico</a:t>
              </a:r>
              <a:endParaRPr lang="es-ES" b="1" dirty="0">
                <a:latin typeface="Segoe UI Semibold" panose="020B0702040204020203" pitchFamily="34" charset="0"/>
                <a:cs typeface="Segoe UI Semibold" panose="020B0702040204020203" pitchFamily="34" charset="0"/>
              </a:endParaRPr>
            </a:p>
          </p:txBody>
        </p:sp>
        <p:sp>
          <p:nvSpPr>
            <p:cNvPr id="13" name="CuadroTexto 12"/>
            <p:cNvSpPr txBox="1"/>
            <p:nvPr/>
          </p:nvSpPr>
          <p:spPr>
            <a:xfrm>
              <a:off x="3221475" y="4765127"/>
              <a:ext cx="2735274" cy="1477328"/>
            </a:xfrm>
            <a:prstGeom prst="rect">
              <a:avLst/>
            </a:prstGeom>
            <a:noFill/>
          </p:spPr>
          <p:txBody>
            <a:bodyPr wrap="square" rtlCol="0">
              <a:spAutoFit/>
            </a:bodyPr>
            <a:lstStyle/>
            <a:p>
              <a:pPr marL="285750" indent="-285750">
                <a:buFont typeface="Wingdings" panose="05000000000000000000" pitchFamily="2" charset="2"/>
                <a:buChar char="à"/>
              </a:pPr>
              <a:r>
                <a:rPr lang="es-ES_tradnl" b="1" dirty="0" smtClean="0">
                  <a:latin typeface="Segoe UI Semibold" panose="020B0702040204020203" pitchFamily="34" charset="0"/>
                  <a:cs typeface="Segoe UI Semibold" panose="020B0702040204020203" pitchFamily="34" charset="0"/>
                </a:rPr>
                <a:t>Accesibilidad</a:t>
              </a:r>
              <a:r>
                <a:rPr lang="es-ES_tradnl" dirty="0" smtClean="0">
                  <a:latin typeface="Segoe UI Semibold" panose="020B0702040204020203" pitchFamily="34" charset="0"/>
                  <a:cs typeface="Segoe UI Semibold" panose="020B0702040204020203" pitchFamily="34" charset="0"/>
                </a:rPr>
                <a:t> (acceso equivalente) </a:t>
              </a:r>
            </a:p>
            <a:p>
              <a:pPr marL="285750" indent="-285750">
                <a:buFont typeface="Wingdings" panose="05000000000000000000" pitchFamily="2" charset="2"/>
                <a:buChar char="à"/>
              </a:pPr>
              <a:r>
                <a:rPr lang="es-ES_tradnl" b="1" dirty="0" smtClean="0">
                  <a:latin typeface="Segoe UI Semibold" panose="020B0702040204020203" pitchFamily="34" charset="0"/>
                  <a:cs typeface="Segoe UI Semibold" panose="020B0702040204020203" pitchFamily="34" charset="0"/>
                </a:rPr>
                <a:t>Gestión inteligente del patrimonio </a:t>
              </a:r>
              <a:r>
                <a:rPr lang="es-ES_tradnl" dirty="0" smtClean="0">
                  <a:latin typeface="Segoe UI Semibold" panose="020B0702040204020203" pitchFamily="34" charset="0"/>
                  <a:cs typeface="Segoe UI Semibold" panose="020B0702040204020203" pitchFamily="34" charset="0"/>
                </a:rPr>
                <a:t>natural y cultural</a:t>
              </a:r>
              <a:endParaRPr lang="es-ES" b="1" dirty="0">
                <a:latin typeface="Segoe UI Semibold" panose="020B0702040204020203" pitchFamily="34" charset="0"/>
                <a:cs typeface="Segoe UI Semibold" panose="020B0702040204020203" pitchFamily="34" charset="0"/>
              </a:endParaRPr>
            </a:p>
          </p:txBody>
        </p:sp>
        <p:pic>
          <p:nvPicPr>
            <p:cNvPr id="15" name="Imagen 14"/>
            <p:cNvPicPr>
              <a:picLocks noChangeAspect="1"/>
            </p:cNvPicPr>
            <p:nvPr/>
          </p:nvPicPr>
          <p:blipFill>
            <a:blip r:embed="rId5"/>
            <a:stretch>
              <a:fillRect/>
            </a:stretch>
          </p:blipFill>
          <p:spPr>
            <a:xfrm>
              <a:off x="825644" y="2125372"/>
              <a:ext cx="3038903" cy="2034411"/>
            </a:xfrm>
            <a:prstGeom prst="rect">
              <a:avLst/>
            </a:prstGeom>
          </p:spPr>
        </p:pic>
        <p:sp>
          <p:nvSpPr>
            <p:cNvPr id="16" name="CuadroTexto 15"/>
            <p:cNvSpPr txBox="1"/>
            <p:nvPr/>
          </p:nvSpPr>
          <p:spPr>
            <a:xfrm>
              <a:off x="903249" y="1432241"/>
              <a:ext cx="3494806" cy="400110"/>
            </a:xfrm>
            <a:prstGeom prst="rect">
              <a:avLst/>
            </a:prstGeom>
            <a:noFill/>
          </p:spPr>
          <p:txBody>
            <a:bodyPr wrap="square" rtlCol="0">
              <a:spAutoFit/>
            </a:bodyPr>
            <a:lstStyle/>
            <a:p>
              <a:r>
                <a:rPr lang="es-ES_tradnl" sz="2000" dirty="0" smtClean="0">
                  <a:latin typeface="Segoe UI Semibold" panose="020B0702040204020203" pitchFamily="34" charset="0"/>
                  <a:cs typeface="Segoe UI Semibold" panose="020B0702040204020203" pitchFamily="34" charset="0"/>
                </a:rPr>
                <a:t>Desarrollo Sostenible-1987</a:t>
              </a:r>
              <a:endParaRPr lang="es-ES" sz="2000" b="1" dirty="0">
                <a:latin typeface="Segoe UI Semibold" panose="020B0702040204020203" pitchFamily="34" charset="0"/>
                <a:cs typeface="Segoe UI Semibold" panose="020B0702040204020203" pitchFamily="34" charset="0"/>
              </a:endParaRPr>
            </a:p>
          </p:txBody>
        </p:sp>
        <p:sp>
          <p:nvSpPr>
            <p:cNvPr id="17" name="CuadroTexto 16"/>
            <p:cNvSpPr txBox="1"/>
            <p:nvPr/>
          </p:nvSpPr>
          <p:spPr>
            <a:xfrm>
              <a:off x="903249" y="1703995"/>
              <a:ext cx="3494806" cy="369332"/>
            </a:xfrm>
            <a:prstGeom prst="rect">
              <a:avLst/>
            </a:prstGeom>
            <a:noFill/>
          </p:spPr>
          <p:txBody>
            <a:bodyPr wrap="square" rtlCol="0">
              <a:spAutoFit/>
            </a:bodyPr>
            <a:lstStyle/>
            <a:p>
              <a:r>
                <a:rPr lang="es-ES" dirty="0">
                  <a:solidFill>
                    <a:schemeClr val="bg1">
                      <a:lumMod val="65000"/>
                    </a:schemeClr>
                  </a:solidFill>
                  <a:latin typeface="Segoe UI Light" panose="020B0502040204020203" pitchFamily="34" charset="0"/>
                  <a:cs typeface="Segoe UI Light" panose="020B0502040204020203" pitchFamily="34" charset="0"/>
                </a:rPr>
                <a:t>Informe Brundtland</a:t>
              </a:r>
              <a:endParaRPr lang="es-ES" sz="2000" b="1" dirty="0">
                <a:solidFill>
                  <a:schemeClr val="bg1">
                    <a:lumMod val="65000"/>
                  </a:schemeClr>
                </a:solidFill>
                <a:latin typeface="Segoe UI Light" panose="020B0502040204020203" pitchFamily="34" charset="0"/>
                <a:cs typeface="Segoe UI Light" panose="020B0502040204020203" pitchFamily="34" charset="0"/>
              </a:endParaRPr>
            </a:p>
          </p:txBody>
        </p:sp>
        <p:sp>
          <p:nvSpPr>
            <p:cNvPr id="18" name="CuadroTexto 17"/>
            <p:cNvSpPr txBox="1"/>
            <p:nvPr/>
          </p:nvSpPr>
          <p:spPr>
            <a:xfrm>
              <a:off x="3735740" y="2139739"/>
              <a:ext cx="2147522" cy="923330"/>
            </a:xfrm>
            <a:prstGeom prst="rect">
              <a:avLst/>
            </a:prstGeom>
            <a:noFill/>
          </p:spPr>
          <p:txBody>
            <a:bodyPr wrap="square" rtlCol="0">
              <a:spAutoFit/>
            </a:bodyPr>
            <a:lstStyle/>
            <a:p>
              <a:pPr marL="285750" indent="-285750">
                <a:buFont typeface="Wingdings" panose="05000000000000000000" pitchFamily="2" charset="2"/>
                <a:buChar char=""/>
              </a:pPr>
              <a:r>
                <a:rPr lang="es-ES_tradnl" b="1" dirty="0" smtClean="0">
                  <a:latin typeface="Segoe UI Semibold" panose="020B0702040204020203" pitchFamily="34" charset="0"/>
                  <a:cs typeface="Segoe UI Semibold" panose="020B0702040204020203" pitchFamily="34" charset="0"/>
                </a:rPr>
                <a:t>Cohesión social</a:t>
              </a:r>
            </a:p>
            <a:p>
              <a:pPr marL="285750" indent="-285750">
                <a:buFont typeface="Wingdings" panose="05000000000000000000" pitchFamily="2" charset="2"/>
                <a:buChar char=""/>
              </a:pPr>
              <a:r>
                <a:rPr lang="es-ES_tradnl" b="1" dirty="0" smtClean="0">
                  <a:latin typeface="Segoe UI Semibold" panose="020B0702040204020203" pitchFamily="34" charset="0"/>
                  <a:cs typeface="Segoe UI Semibold" panose="020B0702040204020203" pitchFamily="34" charset="0"/>
                </a:rPr>
                <a:t>Competitividad</a:t>
              </a:r>
            </a:p>
            <a:p>
              <a:pPr marL="285750" indent="-285750">
                <a:buFont typeface="Wingdings" panose="05000000000000000000" pitchFamily="2" charset="2"/>
                <a:buChar char=""/>
              </a:pPr>
              <a:r>
                <a:rPr lang="es-ES_tradnl" b="1" dirty="0" smtClean="0">
                  <a:latin typeface="Segoe UI Semibold" panose="020B0702040204020203" pitchFamily="34" charset="0"/>
                  <a:cs typeface="Segoe UI Semibold" panose="020B0702040204020203" pitchFamily="34" charset="0"/>
                </a:rPr>
                <a:t>Conservación</a:t>
              </a:r>
              <a:endParaRPr lang="es-ES" b="1" dirty="0">
                <a:latin typeface="Segoe UI Semibold" panose="020B0702040204020203" pitchFamily="34" charset="0"/>
                <a:cs typeface="Segoe UI Semibold" panose="020B0702040204020203" pitchFamily="34" charset="0"/>
              </a:endParaRPr>
            </a:p>
          </p:txBody>
        </p:sp>
        <p:sp>
          <p:nvSpPr>
            <p:cNvPr id="14" name="CuadroTexto 13"/>
            <p:cNvSpPr txBox="1"/>
            <p:nvPr/>
          </p:nvSpPr>
          <p:spPr>
            <a:xfrm>
              <a:off x="2046729" y="3641225"/>
              <a:ext cx="892098" cy="1200329"/>
            </a:xfrm>
            <a:prstGeom prst="rect">
              <a:avLst/>
            </a:prstGeom>
            <a:noFill/>
          </p:spPr>
          <p:txBody>
            <a:bodyPr wrap="square" rtlCol="0">
              <a:spAutoFit/>
            </a:bodyPr>
            <a:lstStyle/>
            <a:p>
              <a:r>
                <a:rPr lang="es-ES_tradnl" sz="7200" dirty="0" smtClean="0"/>
                <a:t>+</a:t>
              </a:r>
              <a:endParaRPr lang="es-ES" sz="7200" dirty="0"/>
            </a:p>
          </p:txBody>
        </p:sp>
      </p:grpSp>
      <p:sp>
        <p:nvSpPr>
          <p:cNvPr id="19" name="Flecha derecha 18"/>
          <p:cNvSpPr/>
          <p:nvPr/>
        </p:nvSpPr>
        <p:spPr>
          <a:xfrm flipV="1">
            <a:off x="5517971" y="3864554"/>
            <a:ext cx="816111" cy="411531"/>
          </a:xfrm>
          <a:prstGeom prst="rightArrow">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20" name="CuadroTexto 19"/>
          <p:cNvSpPr txBox="1"/>
          <p:nvPr/>
        </p:nvSpPr>
        <p:spPr>
          <a:xfrm>
            <a:off x="5868715" y="5153734"/>
            <a:ext cx="3297822" cy="1200329"/>
          </a:xfrm>
          <a:prstGeom prst="rect">
            <a:avLst/>
          </a:prstGeom>
          <a:noFill/>
        </p:spPr>
        <p:txBody>
          <a:bodyPr wrap="square" rtlCol="0">
            <a:spAutoFit/>
          </a:bodyPr>
          <a:lstStyle/>
          <a:p>
            <a:pPr algn="ctr"/>
            <a:r>
              <a:rPr lang="es-ES_tradnl" dirty="0" smtClean="0">
                <a:latin typeface="Segoe UI Semibold" panose="020B0702040204020203" pitchFamily="34" charset="0"/>
                <a:cs typeface="Segoe UI Semibold" panose="020B0702040204020203" pitchFamily="34" charset="0"/>
              </a:rPr>
              <a:t>Cohesión </a:t>
            </a:r>
            <a:r>
              <a:rPr lang="es-ES_tradnl" dirty="0" smtClean="0">
                <a:latin typeface="Segoe UI Semibold" panose="020B0702040204020203" pitchFamily="34" charset="0"/>
                <a:cs typeface="Segoe UI Semibold" panose="020B0702040204020203" pitchFamily="34" charset="0"/>
              </a:rPr>
              <a:t>Territorial</a:t>
            </a:r>
          </a:p>
          <a:p>
            <a:pPr algn="ctr"/>
            <a:r>
              <a:rPr lang="es-ES_tradnl" dirty="0" smtClean="0">
                <a:latin typeface="Segoe UI Semibold" panose="020B0702040204020203" pitchFamily="34" charset="0"/>
                <a:cs typeface="Segoe UI Semibold" panose="020B0702040204020203" pitchFamily="34" charset="0"/>
              </a:rPr>
              <a:t>=</a:t>
            </a:r>
          </a:p>
          <a:p>
            <a:pPr algn="ctr"/>
            <a:r>
              <a:rPr lang="es-ES_tradnl" dirty="0" smtClean="0">
                <a:latin typeface="Segoe UI Semibold" panose="020B0702040204020203" pitchFamily="34" charset="0"/>
                <a:cs typeface="Segoe UI Semibold" panose="020B0702040204020203" pitchFamily="34" charset="0"/>
              </a:rPr>
              <a:t>Desarrollo </a:t>
            </a:r>
            <a:r>
              <a:rPr lang="es-ES_tradnl" dirty="0" smtClean="0">
                <a:latin typeface="Segoe UI Semibold" panose="020B0702040204020203" pitchFamily="34" charset="0"/>
                <a:cs typeface="Segoe UI Semibold" panose="020B0702040204020203" pitchFamily="34" charset="0"/>
              </a:rPr>
              <a:t>Territorial Sostenible</a:t>
            </a:r>
            <a:endParaRPr lang="es-ES"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2933724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t>El Desarrollo Sostenible en Navarra</a:t>
            </a:r>
            <a:endParaRPr lang="es-ES" dirty="0"/>
          </a:p>
        </p:txBody>
      </p:sp>
      <p:pic>
        <p:nvPicPr>
          <p:cNvPr id="3" name="Imagen 2"/>
          <p:cNvPicPr>
            <a:picLocks noChangeAspect="1"/>
          </p:cNvPicPr>
          <p:nvPr/>
        </p:nvPicPr>
        <p:blipFill>
          <a:blip r:embed="rId3"/>
          <a:stretch>
            <a:fillRect/>
          </a:stretch>
        </p:blipFill>
        <p:spPr>
          <a:xfrm>
            <a:off x="157480" y="2006600"/>
            <a:ext cx="3410138" cy="3678872"/>
          </a:xfrm>
          <a:prstGeom prst="rect">
            <a:avLst/>
          </a:prstGeom>
          <a:ln>
            <a:noFill/>
          </a:ln>
          <a:effectLst>
            <a:outerShdw blurRad="292100" dist="139700" dir="2700000" algn="tl" rotWithShape="0">
              <a:srgbClr val="333333">
                <a:alpha val="65000"/>
              </a:srgbClr>
            </a:outerShdw>
          </a:effectLst>
        </p:spPr>
      </p:pic>
      <p:sp>
        <p:nvSpPr>
          <p:cNvPr id="12" name="Flecha abajo 11"/>
          <p:cNvSpPr/>
          <p:nvPr/>
        </p:nvSpPr>
        <p:spPr>
          <a:xfrm rot="16200000">
            <a:off x="4044170" y="3353276"/>
            <a:ext cx="243840" cy="741679"/>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9" name="Marcador de texto 3"/>
          <p:cNvSpPr txBox="1">
            <a:spLocks/>
          </p:cNvSpPr>
          <p:nvPr/>
        </p:nvSpPr>
        <p:spPr>
          <a:xfrm>
            <a:off x="4612163" y="2948876"/>
            <a:ext cx="4531837" cy="3269044"/>
          </a:xfrm>
          <a:prstGeom prst="rect">
            <a:avLst/>
          </a:prstGeom>
        </p:spPr>
        <p:txBody>
          <a:bodyPr/>
          <a:lstStyle>
            <a:lvl1pPr marL="342900" indent="-342900" algn="l" defTabSz="914400" rtl="0" eaLnBrk="1" latinLnBrk="0" hangingPunct="1">
              <a:lnSpc>
                <a:spcPct val="90000"/>
              </a:lnSpc>
              <a:spcBef>
                <a:spcPts val="1000"/>
              </a:spcBef>
              <a:buFont typeface="Wingdings" panose="05000000000000000000" pitchFamily="2" charset="2"/>
              <a:buChar char="v"/>
              <a:defRPr lang="es-ES" sz="2400" kern="1200" dirty="0" smtClean="0">
                <a:solidFill>
                  <a:schemeClr val="tx1"/>
                </a:solidFill>
                <a:latin typeface="Segoe UI Semibold" panose="020B0702040204020203" pitchFamily="34" charset="0"/>
                <a:ea typeface="+mn-ea"/>
                <a:cs typeface="Segoe UI Semibold" panose="020B0702040204020203" pitchFamily="34" charset="0"/>
              </a:defRPr>
            </a:lvl1pPr>
            <a:lvl2pPr marL="800100" indent="-342900" algn="l" defTabSz="914400" rtl="0" eaLnBrk="1" latinLnBrk="0" hangingPunct="1">
              <a:lnSpc>
                <a:spcPct val="90000"/>
              </a:lnSpc>
              <a:spcBef>
                <a:spcPts val="500"/>
              </a:spcBef>
              <a:buFont typeface="Wingdings" panose="05000000000000000000" pitchFamily="2" charset="2"/>
              <a:buChar char="§"/>
              <a:defRPr lang="es-ES" sz="2200" kern="1200" dirty="0" smtClean="0">
                <a:solidFill>
                  <a:schemeClr val="tx1"/>
                </a:solidFill>
                <a:latin typeface="Segoe UI Semibold" panose="020B0702040204020203" pitchFamily="34" charset="0"/>
                <a:ea typeface="+mn-ea"/>
                <a:cs typeface="Segoe UI Semibold" panose="020B07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lang="es-ES" sz="2200" kern="1200" dirty="0" smtClean="0">
                <a:solidFill>
                  <a:schemeClr val="tx1"/>
                </a:solidFill>
                <a:latin typeface="Segoe UI Semibold" panose="020B0702040204020203" pitchFamily="34" charset="0"/>
                <a:ea typeface="+mn-ea"/>
                <a:cs typeface="Segoe UI Semibold" panose="020B07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s-ES" sz="2000" kern="1200" dirty="0" smtClean="0">
                <a:solidFill>
                  <a:schemeClr val="tx1"/>
                </a:solidFill>
                <a:latin typeface="Segoe UI Semibold" panose="020B0702040204020203" pitchFamily="34" charset="0"/>
                <a:ea typeface="+mn-ea"/>
                <a:cs typeface="Segoe UI Semibold" panose="020B07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s-ES" sz="2000" kern="1200" dirty="0">
                <a:solidFill>
                  <a:schemeClr val="tx1"/>
                </a:solidFill>
                <a:latin typeface="Segoe UI Semibold" panose="020B0702040204020203" pitchFamily="34" charset="0"/>
                <a:ea typeface="+mn-ea"/>
                <a:cs typeface="Segoe UI Semibold" panose="020B07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_tradnl" sz="2000" dirty="0" smtClean="0"/>
              <a:t>Reto demográfico</a:t>
            </a:r>
          </a:p>
          <a:p>
            <a:pPr algn="just"/>
            <a:r>
              <a:rPr lang="es-ES_tradnl" sz="2000" dirty="0" smtClean="0"/>
              <a:t>Acceso equivalente a los servicios</a:t>
            </a:r>
          </a:p>
          <a:p>
            <a:pPr algn="just"/>
            <a:r>
              <a:rPr lang="es-ES_tradnl" sz="2000" dirty="0" smtClean="0"/>
              <a:t>Cambio climático</a:t>
            </a:r>
          </a:p>
          <a:p>
            <a:pPr algn="just"/>
            <a:r>
              <a:rPr lang="es-ES_tradnl" sz="2000" dirty="0" smtClean="0"/>
              <a:t>Múltiples transiciones</a:t>
            </a:r>
            <a:endParaRPr lang="es-ES" sz="2000" dirty="0" smtClean="0"/>
          </a:p>
          <a:p>
            <a:pPr algn="just"/>
            <a:r>
              <a:rPr lang="es-ES" sz="2000" dirty="0" smtClean="0"/>
              <a:t>Agenda2030 </a:t>
            </a:r>
          </a:p>
          <a:p>
            <a:pPr algn="just"/>
            <a:r>
              <a:rPr lang="es-ES_tradnl" sz="2000" dirty="0" smtClean="0"/>
              <a:t>…</a:t>
            </a:r>
            <a:endParaRPr lang="es-ES" sz="2000" dirty="0" smtClean="0"/>
          </a:p>
          <a:p>
            <a:pPr marL="0" indent="0" algn="just">
              <a:buNone/>
            </a:pPr>
            <a:endParaRPr lang="es-ES" sz="2000" dirty="0" smtClean="0"/>
          </a:p>
          <a:p>
            <a:pPr marL="0" indent="0" algn="just">
              <a:buNone/>
            </a:pPr>
            <a:r>
              <a:rPr lang="es-ES" sz="2000" dirty="0" smtClean="0"/>
              <a:t>.</a:t>
            </a:r>
            <a:endParaRPr lang="es-ES_tradnl" sz="2000" dirty="0"/>
          </a:p>
        </p:txBody>
      </p:sp>
    </p:spTree>
    <p:extLst>
      <p:ext uri="{BB962C8B-B14F-4D97-AF65-F5344CB8AC3E}">
        <p14:creationId xmlns:p14="http://schemas.microsoft.com/office/powerpoint/2010/main" val="37381960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p:nvPr/>
        </p:nvPicPr>
        <p:blipFill rotWithShape="1">
          <a:blip r:embed="rId3" cstate="print">
            <a:extLst>
              <a:ext uri="{28A0092B-C50C-407E-A947-70E740481C1C}">
                <a14:useLocalDpi xmlns:a14="http://schemas.microsoft.com/office/drawing/2010/main" val="0"/>
              </a:ext>
            </a:extLst>
          </a:blip>
          <a:srcRect l="52818"/>
          <a:stretch/>
        </p:blipFill>
        <p:spPr>
          <a:xfrm>
            <a:off x="6086119" y="1798319"/>
            <a:ext cx="1411961" cy="1749107"/>
          </a:xfrm>
          <a:prstGeom prst="rect">
            <a:avLst/>
          </a:prstGeom>
        </p:spPr>
      </p:pic>
      <p:pic>
        <p:nvPicPr>
          <p:cNvPr id="14" name="Imagen 13"/>
          <p:cNvPicPr/>
          <p:nvPr/>
        </p:nvPicPr>
        <p:blipFill rotWithShape="1">
          <a:blip r:embed="rId4" cstate="print">
            <a:extLst>
              <a:ext uri="{28A0092B-C50C-407E-A947-70E740481C1C}">
                <a14:useLocalDpi xmlns:a14="http://schemas.microsoft.com/office/drawing/2010/main" val="0"/>
              </a:ext>
            </a:extLst>
          </a:blip>
          <a:srcRect l="52419"/>
          <a:stretch/>
        </p:blipFill>
        <p:spPr>
          <a:xfrm>
            <a:off x="4683228" y="1922621"/>
            <a:ext cx="1398905" cy="1616710"/>
          </a:xfrm>
          <a:prstGeom prst="rect">
            <a:avLst/>
          </a:prstGeom>
        </p:spPr>
      </p:pic>
      <p:pic>
        <p:nvPicPr>
          <p:cNvPr id="13" name="Imagen 12"/>
          <p:cNvPicPr/>
          <p:nvPr/>
        </p:nvPicPr>
        <p:blipFill rotWithShape="1">
          <a:blip r:embed="rId5"/>
          <a:srcRect l="29818" t="5214" r="30589" b="10197"/>
          <a:stretch/>
        </p:blipFill>
        <p:spPr bwMode="auto">
          <a:xfrm>
            <a:off x="5526861" y="3668797"/>
            <a:ext cx="2530475" cy="3040380"/>
          </a:xfrm>
          <a:prstGeom prst="rect">
            <a:avLst/>
          </a:prstGeom>
          <a:ln>
            <a:noFill/>
          </a:ln>
          <a:extLst>
            <a:ext uri="{53640926-AAD7-44D8-BBD7-CCE9431645EC}">
              <a14:shadowObscured xmlns:a14="http://schemas.microsoft.com/office/drawing/2010/main"/>
            </a:ext>
          </a:extLst>
        </p:spPr>
      </p:pic>
      <p:sp>
        <p:nvSpPr>
          <p:cNvPr id="2" name="Título 1"/>
          <p:cNvSpPr>
            <a:spLocks noGrp="1"/>
          </p:cNvSpPr>
          <p:nvPr>
            <p:ph type="title"/>
          </p:nvPr>
        </p:nvSpPr>
        <p:spPr/>
        <p:txBody>
          <a:bodyPr/>
          <a:lstStyle/>
          <a:p>
            <a:r>
              <a:rPr lang="es-ES_tradnl" dirty="0"/>
              <a:t>El Desarrollo Sostenible en Navarra</a:t>
            </a:r>
            <a:endParaRPr lang="es-ES" dirty="0"/>
          </a:p>
        </p:txBody>
      </p:sp>
      <p:pic>
        <p:nvPicPr>
          <p:cNvPr id="3" name="Imagen 2"/>
          <p:cNvPicPr>
            <a:picLocks noChangeAspect="1"/>
          </p:cNvPicPr>
          <p:nvPr/>
        </p:nvPicPr>
        <p:blipFill>
          <a:blip r:embed="rId6"/>
          <a:stretch>
            <a:fillRect/>
          </a:stretch>
        </p:blipFill>
        <p:spPr>
          <a:xfrm>
            <a:off x="157480" y="2006600"/>
            <a:ext cx="3410138" cy="3678872"/>
          </a:xfrm>
          <a:prstGeom prst="rect">
            <a:avLst/>
          </a:prstGeom>
          <a:ln>
            <a:noFill/>
          </a:ln>
          <a:effectLst>
            <a:outerShdw blurRad="292100" dist="139700" dir="2700000" algn="tl" rotWithShape="0">
              <a:srgbClr val="333333">
                <a:alpha val="65000"/>
              </a:srgbClr>
            </a:outerShdw>
          </a:effectLst>
        </p:spPr>
      </p:pic>
      <p:sp>
        <p:nvSpPr>
          <p:cNvPr id="12" name="Flecha abajo 11"/>
          <p:cNvSpPr/>
          <p:nvPr/>
        </p:nvSpPr>
        <p:spPr>
          <a:xfrm rot="16200000">
            <a:off x="4165685" y="1925320"/>
            <a:ext cx="243840" cy="741679"/>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pic>
        <p:nvPicPr>
          <p:cNvPr id="16" name="Imagen 15"/>
          <p:cNvPicPr/>
          <p:nvPr/>
        </p:nvPicPr>
        <p:blipFill>
          <a:blip r:embed="rId7" cstate="print">
            <a:extLst>
              <a:ext uri="{28A0092B-C50C-407E-A947-70E740481C1C}">
                <a14:useLocalDpi xmlns:a14="http://schemas.microsoft.com/office/drawing/2010/main" val="0"/>
              </a:ext>
            </a:extLst>
          </a:blip>
          <a:stretch>
            <a:fillRect/>
          </a:stretch>
        </p:blipFill>
        <p:spPr>
          <a:xfrm>
            <a:off x="7349322" y="1676948"/>
            <a:ext cx="1710835" cy="1861272"/>
          </a:xfrm>
          <a:prstGeom prst="rect">
            <a:avLst/>
          </a:prstGeom>
        </p:spPr>
      </p:pic>
    </p:spTree>
    <p:extLst>
      <p:ext uri="{BB962C8B-B14F-4D97-AF65-F5344CB8AC3E}">
        <p14:creationId xmlns:p14="http://schemas.microsoft.com/office/powerpoint/2010/main" val="38840624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Nuevo marco para la cooperación interadministrativa</a:t>
            </a:r>
            <a:endParaRPr lang="es-E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074" y="1856645"/>
            <a:ext cx="7880206" cy="4669319"/>
          </a:xfrm>
          <a:prstGeom prst="rect">
            <a:avLst/>
          </a:prstGeom>
        </p:spPr>
      </p:pic>
    </p:spTree>
    <p:extLst>
      <p:ext uri="{BB962C8B-B14F-4D97-AF65-F5344CB8AC3E}">
        <p14:creationId xmlns:p14="http://schemas.microsoft.com/office/powerpoint/2010/main" val="13477117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Nuevo marco para la cooperación interadministrativa</a:t>
            </a:r>
            <a:endParaRPr lang="es-ES" dirty="0"/>
          </a:p>
        </p:txBody>
      </p:sp>
      <p:pic>
        <p:nvPicPr>
          <p:cNvPr id="5" name="Imagen 4"/>
          <p:cNvPicPr/>
          <p:nvPr/>
        </p:nvPicPr>
        <p:blipFill rotWithShape="1">
          <a:blip r:embed="rId3"/>
          <a:srcRect l="11084" r="13233" b="7633"/>
          <a:stretch/>
        </p:blipFill>
        <p:spPr bwMode="auto">
          <a:xfrm>
            <a:off x="1030142" y="2150744"/>
            <a:ext cx="7013575" cy="43618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171925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Nuevo marco para la cooperación interadministrativa</a:t>
            </a:r>
            <a:endParaRPr lang="es-ES" dirty="0"/>
          </a:p>
        </p:txBody>
      </p:sp>
      <p:pic>
        <p:nvPicPr>
          <p:cNvPr id="4" name="Imagen 3"/>
          <p:cNvPicPr>
            <a:picLocks noChangeAspect="1"/>
          </p:cNvPicPr>
          <p:nvPr/>
        </p:nvPicPr>
        <p:blipFill>
          <a:blip r:embed="rId3"/>
          <a:stretch>
            <a:fillRect/>
          </a:stretch>
        </p:blipFill>
        <p:spPr>
          <a:xfrm>
            <a:off x="1002030" y="2175658"/>
            <a:ext cx="6813042" cy="1156059"/>
          </a:xfrm>
          <a:prstGeom prst="rect">
            <a:avLst/>
          </a:prstGeom>
        </p:spPr>
      </p:pic>
      <p:sp>
        <p:nvSpPr>
          <p:cNvPr id="5" name="Rectángulo 4"/>
          <p:cNvSpPr/>
          <p:nvPr/>
        </p:nvSpPr>
        <p:spPr>
          <a:xfrm>
            <a:off x="430784" y="3551258"/>
            <a:ext cx="8489696" cy="707886"/>
          </a:xfrm>
          <a:prstGeom prst="rect">
            <a:avLst/>
          </a:prstGeom>
        </p:spPr>
        <p:txBody>
          <a:bodyPr wrap="square">
            <a:spAutoFit/>
          </a:bodyPr>
          <a:lstStyle/>
          <a:p>
            <a:pPr algn="ctr"/>
            <a:r>
              <a:rPr lang="es-ES" sz="2000" b="1" dirty="0" smtClean="0">
                <a:solidFill>
                  <a:srgbClr val="1A3668"/>
                </a:solidFill>
                <a:latin typeface="Segoe UI Semibold" panose="020B0702040204020203" pitchFamily="34" charset="0"/>
                <a:cs typeface="Segoe UI Semibold" panose="020B0702040204020203" pitchFamily="34" charset="0"/>
              </a:rPr>
              <a:t>META 17.14</a:t>
            </a:r>
            <a:r>
              <a:rPr lang="es-ES" sz="2000" dirty="0">
                <a:solidFill>
                  <a:srgbClr val="1A3668"/>
                </a:solidFill>
                <a:latin typeface="Segoe UI Semibold" panose="020B0702040204020203" pitchFamily="34" charset="0"/>
                <a:cs typeface="Segoe UI Semibold" panose="020B0702040204020203" pitchFamily="34" charset="0"/>
              </a:rPr>
              <a:t> Mejorar la coherencia de las políticas para el desarrollo sostenible</a:t>
            </a:r>
          </a:p>
        </p:txBody>
      </p:sp>
      <p:sp>
        <p:nvSpPr>
          <p:cNvPr id="6" name="Marcador de contenido 2">
            <a:extLst>
              <a:ext uri="{FF2B5EF4-FFF2-40B4-BE49-F238E27FC236}">
                <a16:creationId xmlns:a16="http://schemas.microsoft.com/office/drawing/2014/main" id="{35F1B75A-575F-1581-D6A1-31F1E9EC0867}"/>
              </a:ext>
            </a:extLst>
          </p:cNvPr>
          <p:cNvSpPr>
            <a:spLocks noGrp="1"/>
          </p:cNvSpPr>
          <p:nvPr>
            <p:ph sz="quarter" idx="12"/>
          </p:nvPr>
        </p:nvSpPr>
        <p:spPr>
          <a:xfrm>
            <a:off x="593580" y="4478685"/>
            <a:ext cx="7921625" cy="2125315"/>
          </a:xfrm>
        </p:spPr>
        <p:txBody>
          <a:bodyPr>
            <a:normAutofit/>
          </a:bodyPr>
          <a:lstStyle/>
          <a:p>
            <a:pPr algn="ctr"/>
            <a:r>
              <a:rPr lang="es-ES" dirty="0">
                <a:latin typeface="Segoe UI Light" panose="020B0502040204020203" pitchFamily="34" charset="0"/>
                <a:cs typeface="Segoe UI Light" panose="020B0502040204020203" pitchFamily="34" charset="0"/>
              </a:rPr>
              <a:t>La </a:t>
            </a:r>
            <a:r>
              <a:rPr lang="es-ES" b="1" dirty="0"/>
              <a:t>Coherencia de Políticas para el Desarrollo Sostenible (CPDS) </a:t>
            </a:r>
            <a:r>
              <a:rPr lang="es-ES" dirty="0">
                <a:latin typeface="Segoe UI Light" panose="020B0502040204020203" pitchFamily="34" charset="0"/>
                <a:cs typeface="Segoe UI Light" panose="020B0502040204020203" pitchFamily="34" charset="0"/>
              </a:rPr>
              <a:t>debe tener como </a:t>
            </a:r>
            <a:r>
              <a:rPr lang="es-ES" b="1" dirty="0">
                <a:latin typeface="Segoe UI Light" panose="020B0502040204020203" pitchFamily="34" charset="0"/>
                <a:cs typeface="Segoe UI Light" panose="020B0502040204020203" pitchFamily="34" charset="0"/>
              </a:rPr>
              <a:t>objetivo</a:t>
            </a:r>
            <a:r>
              <a:rPr lang="es-ES" dirty="0">
                <a:latin typeface="Segoe UI Light" panose="020B0502040204020203" pitchFamily="34" charset="0"/>
                <a:cs typeface="Segoe UI Light" panose="020B0502040204020203" pitchFamily="34" charset="0"/>
              </a:rPr>
              <a:t> principal </a:t>
            </a:r>
            <a:r>
              <a:rPr lang="es-ES" b="1" dirty="0">
                <a:latin typeface="Segoe UI Light" panose="020B0502040204020203" pitchFamily="34" charset="0"/>
                <a:cs typeface="Segoe UI Light" panose="020B0502040204020203" pitchFamily="34" charset="0"/>
              </a:rPr>
              <a:t>impulsar </a:t>
            </a:r>
            <a:r>
              <a:rPr lang="es-ES" dirty="0">
                <a:latin typeface="Segoe UI Light" panose="020B0502040204020203" pitchFamily="34" charset="0"/>
                <a:cs typeface="Segoe UI Light" panose="020B0502040204020203" pitchFamily="34" charset="0"/>
              </a:rPr>
              <a:t>las </a:t>
            </a:r>
            <a:r>
              <a:rPr lang="es-ES" b="1" dirty="0">
                <a:latin typeface="Segoe UI Light" panose="020B0502040204020203" pitchFamily="34" charset="0"/>
                <a:cs typeface="Segoe UI Light" panose="020B0502040204020203" pitchFamily="34" charset="0"/>
              </a:rPr>
              <a:t>transiciones esenciales </a:t>
            </a:r>
            <a:r>
              <a:rPr lang="es-ES" dirty="0">
                <a:latin typeface="Segoe UI Light" panose="020B0502040204020203" pitchFamily="34" charset="0"/>
                <a:cs typeface="Segoe UI Light" panose="020B0502040204020203" pitchFamily="34" charset="0"/>
              </a:rPr>
              <a:t>hacia un modelo de desarrollo que priorice el </a:t>
            </a:r>
            <a:r>
              <a:rPr lang="es-ES" b="1" dirty="0">
                <a:latin typeface="Segoe UI Light" panose="020B0502040204020203" pitchFamily="34" charset="0"/>
                <a:cs typeface="Segoe UI Light" panose="020B0502040204020203" pitchFamily="34" charset="0"/>
              </a:rPr>
              <a:t>bienestar común </a:t>
            </a:r>
            <a:r>
              <a:rPr lang="es-ES" dirty="0">
                <a:latin typeface="Segoe UI Light" panose="020B0502040204020203" pitchFamily="34" charset="0"/>
                <a:cs typeface="Segoe UI Light" panose="020B0502040204020203" pitchFamily="34" charset="0"/>
              </a:rPr>
              <a:t>por encima de los intereses individuales. </a:t>
            </a:r>
            <a:endParaRPr lang="es-ES"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1815536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Nuevo marco para la cooperación interadministrativa</a:t>
            </a:r>
            <a:endParaRPr lang="es-ES" dirty="0"/>
          </a:p>
        </p:txBody>
      </p:sp>
      <p:sp>
        <p:nvSpPr>
          <p:cNvPr id="5" name="Rectángulo 4"/>
          <p:cNvSpPr/>
          <p:nvPr/>
        </p:nvSpPr>
        <p:spPr>
          <a:xfrm>
            <a:off x="2460480" y="2006600"/>
            <a:ext cx="6480320" cy="646331"/>
          </a:xfrm>
          <a:prstGeom prst="rect">
            <a:avLst/>
          </a:prstGeom>
        </p:spPr>
        <p:txBody>
          <a:bodyPr wrap="square">
            <a:spAutoFit/>
          </a:bodyPr>
          <a:lstStyle/>
          <a:p>
            <a:r>
              <a:rPr lang="es-ES" b="1" dirty="0" smtClean="0">
                <a:solidFill>
                  <a:srgbClr val="1A3668"/>
                </a:solidFill>
                <a:latin typeface="Segoe UI Semibold" panose="020B0702040204020203" pitchFamily="34" charset="0"/>
                <a:cs typeface="Segoe UI Semibold" panose="020B0702040204020203" pitchFamily="34" charset="0"/>
              </a:rPr>
              <a:t>META 17.14</a:t>
            </a:r>
            <a:r>
              <a:rPr lang="es-ES" dirty="0">
                <a:solidFill>
                  <a:srgbClr val="1A3668"/>
                </a:solidFill>
                <a:latin typeface="Segoe UI Semibold" panose="020B0702040204020203" pitchFamily="34" charset="0"/>
                <a:cs typeface="Segoe UI Semibold" panose="020B0702040204020203" pitchFamily="34" charset="0"/>
              </a:rPr>
              <a:t> Mejorar la coherencia de las políticas para el desarrollo sostenible</a:t>
            </a:r>
          </a:p>
        </p:txBody>
      </p:sp>
      <p:pic>
        <p:nvPicPr>
          <p:cNvPr id="7" name="Imagen 6"/>
          <p:cNvPicPr>
            <a:picLocks noChangeAspect="1"/>
          </p:cNvPicPr>
          <p:nvPr/>
        </p:nvPicPr>
        <p:blipFill>
          <a:blip r:embed="rId3"/>
          <a:stretch>
            <a:fillRect/>
          </a:stretch>
        </p:blipFill>
        <p:spPr>
          <a:xfrm>
            <a:off x="410464" y="1872685"/>
            <a:ext cx="1866900" cy="1847850"/>
          </a:xfrm>
          <a:prstGeom prst="rect">
            <a:avLst/>
          </a:prstGeom>
        </p:spPr>
      </p:pic>
      <p:sp>
        <p:nvSpPr>
          <p:cNvPr id="8" name="Marcador de texto 3"/>
          <p:cNvSpPr txBox="1">
            <a:spLocks/>
          </p:cNvSpPr>
          <p:nvPr/>
        </p:nvSpPr>
        <p:spPr>
          <a:xfrm>
            <a:off x="2460480" y="2652931"/>
            <a:ext cx="6114560" cy="3054983"/>
          </a:xfrm>
          <a:prstGeom prst="rect">
            <a:avLst/>
          </a:prstGeom>
        </p:spPr>
        <p:txBody>
          <a:bodyPr/>
          <a:lstStyle>
            <a:lvl1pPr marL="342900" indent="-342900" algn="l" defTabSz="914400" rtl="0" eaLnBrk="1" latinLnBrk="0" hangingPunct="1">
              <a:lnSpc>
                <a:spcPct val="90000"/>
              </a:lnSpc>
              <a:spcBef>
                <a:spcPts val="1000"/>
              </a:spcBef>
              <a:buFont typeface="Wingdings" panose="05000000000000000000" pitchFamily="2" charset="2"/>
              <a:buChar char="v"/>
              <a:defRPr lang="es-ES" sz="2400" kern="1200" dirty="0" smtClean="0">
                <a:solidFill>
                  <a:schemeClr val="tx1"/>
                </a:solidFill>
                <a:latin typeface="Segoe UI Semibold" panose="020B0702040204020203" pitchFamily="34" charset="0"/>
                <a:ea typeface="+mn-ea"/>
                <a:cs typeface="Segoe UI Semibold" panose="020B0702040204020203" pitchFamily="34" charset="0"/>
              </a:defRPr>
            </a:lvl1pPr>
            <a:lvl2pPr marL="800100" indent="-342900" algn="l" defTabSz="914400" rtl="0" eaLnBrk="1" latinLnBrk="0" hangingPunct="1">
              <a:lnSpc>
                <a:spcPct val="90000"/>
              </a:lnSpc>
              <a:spcBef>
                <a:spcPts val="500"/>
              </a:spcBef>
              <a:buFont typeface="Wingdings" panose="05000000000000000000" pitchFamily="2" charset="2"/>
              <a:buChar char="§"/>
              <a:defRPr lang="es-ES" sz="2200" kern="1200" dirty="0" smtClean="0">
                <a:solidFill>
                  <a:schemeClr val="tx1"/>
                </a:solidFill>
                <a:latin typeface="Segoe UI Semibold" panose="020B0702040204020203" pitchFamily="34" charset="0"/>
                <a:ea typeface="+mn-ea"/>
                <a:cs typeface="Segoe UI Semibold" panose="020B07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lang="es-ES" sz="2200" kern="1200" dirty="0" smtClean="0">
                <a:solidFill>
                  <a:schemeClr val="tx1"/>
                </a:solidFill>
                <a:latin typeface="Segoe UI Semibold" panose="020B0702040204020203" pitchFamily="34" charset="0"/>
                <a:ea typeface="+mn-ea"/>
                <a:cs typeface="Segoe UI Semibold" panose="020B07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s-ES" sz="2000" kern="1200" dirty="0" smtClean="0">
                <a:solidFill>
                  <a:schemeClr val="tx1"/>
                </a:solidFill>
                <a:latin typeface="Segoe UI Semibold" panose="020B0702040204020203" pitchFamily="34" charset="0"/>
                <a:ea typeface="+mn-ea"/>
                <a:cs typeface="Segoe UI Semibold" panose="020B07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s-ES" sz="2000" kern="1200" dirty="0">
                <a:solidFill>
                  <a:schemeClr val="tx1"/>
                </a:solidFill>
                <a:latin typeface="Segoe UI Semibold" panose="020B0702040204020203" pitchFamily="34" charset="0"/>
                <a:ea typeface="+mn-ea"/>
                <a:cs typeface="Segoe UI Semibold" panose="020B07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ES" sz="1400" dirty="0" smtClean="0">
              <a:latin typeface="Segoe UI Light" panose="020B0502040204020203" pitchFamily="34" charset="0"/>
              <a:cs typeface="Segoe UI Light" panose="020B0502040204020203" pitchFamily="34" charset="0"/>
            </a:endParaRPr>
          </a:p>
          <a:p>
            <a:pPr marL="0" indent="0" algn="just">
              <a:buNone/>
            </a:pPr>
            <a:r>
              <a:rPr lang="es-ES" sz="1400" dirty="0">
                <a:latin typeface="Segoe UI Light" panose="020B0502040204020203" pitchFamily="34" charset="0"/>
                <a:cs typeface="Segoe UI Light" panose="020B0502040204020203" pitchFamily="34" charset="0"/>
              </a:rPr>
              <a:t>Navarra vincula e implementa el enfoque CPDS a través de la definición de la ENS·2030·NEJ, puesto que cumple con gran parte de las recomendaciones de la OCDE en esta materia</a:t>
            </a:r>
            <a:r>
              <a:rPr lang="es-ES" sz="1400" dirty="0" smtClean="0">
                <a:latin typeface="Segoe UI Light" panose="020B0502040204020203" pitchFamily="34" charset="0"/>
                <a:cs typeface="Segoe UI Light" panose="020B0502040204020203" pitchFamily="34" charset="0"/>
              </a:rPr>
              <a:t>:</a:t>
            </a:r>
          </a:p>
          <a:p>
            <a:pPr algn="just"/>
            <a:r>
              <a:rPr lang="es-ES" sz="1400" dirty="0" smtClean="0">
                <a:latin typeface="Segoe UI Light" panose="020B0502040204020203" pitchFamily="34" charset="0"/>
                <a:cs typeface="Segoe UI Light" panose="020B0502040204020203" pitchFamily="34" charset="0"/>
              </a:rPr>
              <a:t>Proporciona </a:t>
            </a:r>
            <a:r>
              <a:rPr lang="es-ES" sz="1400" dirty="0">
                <a:latin typeface="Segoe UI Light" panose="020B0502040204020203" pitchFamily="34" charset="0"/>
                <a:cs typeface="Segoe UI Light" panose="020B0502040204020203" pitchFamily="34" charset="0"/>
              </a:rPr>
              <a:t>una </a:t>
            </a:r>
            <a:r>
              <a:rPr lang="es-ES" sz="1400" b="1" dirty="0">
                <a:latin typeface="Segoe UI Light" panose="020B0502040204020203" pitchFamily="34" charset="0"/>
                <a:cs typeface="Segoe UI Light" panose="020B0502040204020203" pitchFamily="34" charset="0"/>
              </a:rPr>
              <a:t>visión estratégica </a:t>
            </a:r>
            <a:r>
              <a:rPr lang="es-ES" sz="1400" dirty="0">
                <a:latin typeface="Segoe UI Light" panose="020B0502040204020203" pitchFamily="34" charset="0"/>
                <a:cs typeface="Segoe UI Light" panose="020B0502040204020203" pitchFamily="34" charset="0"/>
              </a:rPr>
              <a:t>para cumplir la Agenda 2030 y los ODS de forma coherente e integrada.</a:t>
            </a:r>
          </a:p>
          <a:p>
            <a:pPr algn="just"/>
            <a:r>
              <a:rPr lang="es-ES" sz="1400" dirty="0" smtClean="0">
                <a:latin typeface="Segoe UI Light" panose="020B0502040204020203" pitchFamily="34" charset="0"/>
                <a:cs typeface="Segoe UI Light" panose="020B0502040204020203" pitchFamily="34" charset="0"/>
              </a:rPr>
              <a:t>A </a:t>
            </a:r>
            <a:r>
              <a:rPr lang="es-ES" sz="1400" dirty="0">
                <a:latin typeface="Segoe UI Light" panose="020B0502040204020203" pitchFamily="34" charset="0"/>
                <a:cs typeface="Segoe UI Light" panose="020B0502040204020203" pitchFamily="34" charset="0"/>
              </a:rPr>
              <a:t>través de su </a:t>
            </a:r>
            <a:r>
              <a:rPr lang="es-ES" sz="1400" b="1" dirty="0">
                <a:latin typeface="Segoe UI Light" panose="020B0502040204020203" pitchFamily="34" charset="0"/>
                <a:cs typeface="Segoe UI Light" panose="020B0502040204020203" pitchFamily="34" charset="0"/>
              </a:rPr>
              <a:t>sistema de Gobernanza</a:t>
            </a:r>
            <a:r>
              <a:rPr lang="es-ES" sz="1400" dirty="0">
                <a:latin typeface="Segoe UI Light" panose="020B0502040204020203" pitchFamily="34" charset="0"/>
                <a:cs typeface="Segoe UI Light" panose="020B0502040204020203" pitchFamily="34" charset="0"/>
              </a:rPr>
              <a:t>, proporciona mecanismos institucionales eficaces e incluyentes para abordar las interacciones de las políticas.</a:t>
            </a:r>
          </a:p>
          <a:p>
            <a:pPr algn="just"/>
            <a:r>
              <a:rPr lang="es-ES" sz="1400" dirty="0" smtClean="0">
                <a:latin typeface="Segoe UI Light" panose="020B0502040204020203" pitchFamily="34" charset="0"/>
                <a:cs typeface="Segoe UI Light" panose="020B0502040204020203" pitchFamily="34" charset="0"/>
              </a:rPr>
              <a:t>Mediante </a:t>
            </a:r>
            <a:r>
              <a:rPr lang="es-ES" sz="1400" dirty="0">
                <a:latin typeface="Segoe UI Light" panose="020B0502040204020203" pitchFamily="34" charset="0"/>
                <a:cs typeface="Segoe UI Light" panose="020B0502040204020203" pitchFamily="34" charset="0"/>
              </a:rPr>
              <a:t>el desarrollo de la </a:t>
            </a:r>
            <a:r>
              <a:rPr lang="es-ES" sz="1400" b="1" dirty="0">
                <a:latin typeface="Segoe UI Light" panose="020B0502040204020203" pitchFamily="34" charset="0"/>
                <a:cs typeface="Segoe UI Light" panose="020B0502040204020203" pitchFamily="34" charset="0"/>
              </a:rPr>
              <a:t>Guía de aplicación </a:t>
            </a:r>
            <a:r>
              <a:rPr lang="es-ES" sz="1400" dirty="0">
                <a:latin typeface="Segoe UI Light" panose="020B0502040204020203" pitchFamily="34" charset="0"/>
                <a:cs typeface="Segoe UI Light" panose="020B0502040204020203" pitchFamily="34" charset="0"/>
              </a:rPr>
              <a:t>de la ENS·2030·NEJ, desarrolla un conjunto de </a:t>
            </a:r>
            <a:r>
              <a:rPr lang="es-ES" sz="1400" b="1" dirty="0">
                <a:latin typeface="Segoe UI Light" panose="020B0502040204020203" pitchFamily="34" charset="0"/>
                <a:cs typeface="Segoe UI Light" panose="020B0502040204020203" pitchFamily="34" charset="0"/>
              </a:rPr>
              <a:t>herramientas flexibles y versátiles </a:t>
            </a:r>
            <a:r>
              <a:rPr lang="es-ES" sz="1400" dirty="0">
                <a:latin typeface="Segoe UI Light" panose="020B0502040204020203" pitchFamily="34" charset="0"/>
                <a:cs typeface="Segoe UI Light" panose="020B0502040204020203" pitchFamily="34" charset="0"/>
              </a:rPr>
              <a:t>para </a:t>
            </a:r>
            <a:r>
              <a:rPr lang="es-ES" sz="1400" b="1" dirty="0">
                <a:latin typeface="Segoe UI Light" panose="020B0502040204020203" pitchFamily="34" charset="0"/>
                <a:cs typeface="Segoe UI Light" panose="020B0502040204020203" pitchFamily="34" charset="0"/>
              </a:rPr>
              <a:t>evaluar</a:t>
            </a:r>
            <a:r>
              <a:rPr lang="es-ES" sz="1400" dirty="0">
                <a:latin typeface="Segoe UI Light" panose="020B0502040204020203" pitchFamily="34" charset="0"/>
                <a:cs typeface="Segoe UI Light" panose="020B0502040204020203" pitchFamily="34" charset="0"/>
              </a:rPr>
              <a:t> las repercusiones de las </a:t>
            </a:r>
            <a:r>
              <a:rPr lang="es-ES" sz="1400" b="1" dirty="0">
                <a:latin typeface="Segoe UI Light" panose="020B0502040204020203" pitchFamily="34" charset="0"/>
                <a:cs typeface="Segoe UI Light" panose="020B0502040204020203" pitchFamily="34" charset="0"/>
              </a:rPr>
              <a:t>políticas</a:t>
            </a:r>
            <a:r>
              <a:rPr lang="es-ES" sz="1400" dirty="0">
                <a:latin typeface="Segoe UI Light" panose="020B0502040204020203" pitchFamily="34" charset="0"/>
                <a:cs typeface="Segoe UI Light" panose="020B0502040204020203" pitchFamily="34" charset="0"/>
              </a:rPr>
              <a:t>. Evaluación de los impactos y fortalecimiento de los sistemas de información.</a:t>
            </a:r>
          </a:p>
        </p:txBody>
      </p:sp>
    </p:spTree>
    <p:extLst>
      <p:ext uri="{BB962C8B-B14F-4D97-AF65-F5344CB8AC3E}">
        <p14:creationId xmlns:p14="http://schemas.microsoft.com/office/powerpoint/2010/main" val="4948970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73168" y="3620758"/>
            <a:ext cx="9617168" cy="1015663"/>
          </a:xfrm>
          <a:prstGeom prst="rect">
            <a:avLst/>
          </a:prstGeom>
        </p:spPr>
        <p:txBody>
          <a:bodyPr wrap="square">
            <a:spAutoFit/>
          </a:bodyPr>
          <a:lstStyle/>
          <a:p>
            <a:pPr algn="ctr"/>
            <a:r>
              <a:rPr lang="en-US" sz="3200" b="1" dirty="0">
                <a:solidFill>
                  <a:srgbClr val="006F7D"/>
                </a:solidFill>
                <a:latin typeface="Segoe UI Semibold" panose="020B0702040204020203" pitchFamily="34" charset="0"/>
                <a:cs typeface="Segoe UI Semibold" panose="020B0702040204020203" pitchFamily="34" charset="0"/>
              </a:rPr>
              <a:t>Lursarea </a:t>
            </a:r>
          </a:p>
          <a:p>
            <a:pPr algn="ctr"/>
            <a:r>
              <a:rPr lang="en-US" sz="2800" i="1" dirty="0" smtClean="0">
                <a:solidFill>
                  <a:srgbClr val="006F7D"/>
                </a:solidFill>
                <a:latin typeface="Segoe UI Semilight" panose="020B0402040204020203" pitchFamily="34" charset="0"/>
                <a:cs typeface="Segoe UI Semilight" panose="020B0402040204020203" pitchFamily="34" charset="0"/>
              </a:rPr>
              <a:t>Agencia Navarra del Territorio y la Sostenibilidad</a:t>
            </a:r>
            <a:endParaRPr lang="es-ES" sz="2800" i="1" dirty="0">
              <a:solidFill>
                <a:srgbClr val="006F7D"/>
              </a:solidFill>
              <a:latin typeface="Segoe UI Semilight" panose="020B0402040204020203" pitchFamily="34" charset="0"/>
              <a:cs typeface="Segoe UI Semilight" panose="020B0402040204020203" pitchFamily="34" charset="0"/>
            </a:endParaRPr>
          </a:p>
        </p:txBody>
      </p:sp>
      <p:sp>
        <p:nvSpPr>
          <p:cNvPr id="5" name="Rectángulo 4"/>
          <p:cNvSpPr/>
          <p:nvPr/>
        </p:nvSpPr>
        <p:spPr>
          <a:xfrm>
            <a:off x="421127" y="5381895"/>
            <a:ext cx="8169370" cy="646331"/>
          </a:xfrm>
          <a:prstGeom prst="rect">
            <a:avLst/>
          </a:prstGeom>
        </p:spPr>
        <p:txBody>
          <a:bodyPr wrap="square">
            <a:spAutoFit/>
          </a:bodyPr>
          <a:lstStyle/>
          <a:p>
            <a:r>
              <a:rPr lang="es-ES" dirty="0">
                <a:latin typeface="Segoe UI Semilight" panose="020B0402040204020203" pitchFamily="34" charset="0"/>
                <a:cs typeface="Segoe UI Semilight" panose="020B0402040204020203" pitchFamily="34" charset="0"/>
              </a:rPr>
              <a:t>Apoyar el diseño, seguimiento y evaluación de las políticas públicas del Gobierno de Navarra con impacto territorial y sostenible.</a:t>
            </a:r>
            <a:endParaRPr lang="es-ES" dirty="0">
              <a:latin typeface="Segoe UI Semilight" panose="020B0402040204020203" pitchFamily="34" charset="0"/>
              <a:cs typeface="Segoe UI Semilight" panose="020B0402040204020203" pitchFamily="34" charset="0"/>
            </a:endParaRPr>
          </a:p>
        </p:txBody>
      </p:sp>
      <p:sp>
        <p:nvSpPr>
          <p:cNvPr id="6" name="CuadroTexto 5"/>
          <p:cNvSpPr txBox="1"/>
          <p:nvPr/>
        </p:nvSpPr>
        <p:spPr>
          <a:xfrm>
            <a:off x="421126" y="4985413"/>
            <a:ext cx="1844768" cy="523220"/>
          </a:xfrm>
          <a:prstGeom prst="rect">
            <a:avLst/>
          </a:prstGeom>
          <a:noFill/>
        </p:spPr>
        <p:txBody>
          <a:bodyPr wrap="square" rtlCol="0">
            <a:spAutoFit/>
          </a:bodyPr>
          <a:lstStyle/>
          <a:p>
            <a:r>
              <a:rPr lang="en-US" sz="2800" dirty="0" err="1" smtClean="0">
                <a:solidFill>
                  <a:srgbClr val="D9772D"/>
                </a:solidFill>
                <a:latin typeface="Segoe UI Semibold" panose="020B0702040204020203" pitchFamily="34" charset="0"/>
                <a:cs typeface="Segoe UI Semibold" panose="020B0702040204020203" pitchFamily="34" charset="0"/>
              </a:rPr>
              <a:t>Misión</a:t>
            </a:r>
            <a:endParaRPr lang="en-US" sz="2800" dirty="0">
              <a:solidFill>
                <a:srgbClr val="D9772D"/>
              </a:solidFill>
              <a:latin typeface="Segoe UI Semibold" panose="020B0702040204020203" pitchFamily="34" charset="0"/>
              <a:cs typeface="Segoe UI Semibold" panose="020B0702040204020203" pitchFamily="34" charset="0"/>
            </a:endParaRPr>
          </a:p>
        </p:txBody>
      </p:sp>
      <p:grpSp>
        <p:nvGrpSpPr>
          <p:cNvPr id="7" name="Grupo 6"/>
          <p:cNvGrpSpPr/>
          <p:nvPr/>
        </p:nvGrpSpPr>
        <p:grpSpPr>
          <a:xfrm>
            <a:off x="509539" y="2522248"/>
            <a:ext cx="3036154" cy="413370"/>
            <a:chOff x="1166975" y="2396987"/>
            <a:chExt cx="4329257" cy="589425"/>
          </a:xfrm>
        </p:grpSpPr>
        <p:pic>
          <p:nvPicPr>
            <p:cNvPr id="8" name="Imagen 7"/>
            <p:cNvPicPr>
              <a:picLocks noChangeAspect="1"/>
            </p:cNvPicPr>
            <p:nvPr/>
          </p:nvPicPr>
          <p:blipFill>
            <a:blip r:embed="rId3"/>
            <a:stretch>
              <a:fillRect/>
            </a:stretch>
          </p:blipFill>
          <p:spPr>
            <a:xfrm>
              <a:off x="1257861" y="2396987"/>
              <a:ext cx="2536141" cy="549936"/>
            </a:xfrm>
            <a:prstGeom prst="rect">
              <a:avLst/>
            </a:prstGeom>
          </p:spPr>
        </p:pic>
        <p:sp>
          <p:nvSpPr>
            <p:cNvPr id="9" name="Rectángulo 8"/>
            <p:cNvSpPr/>
            <p:nvPr/>
          </p:nvSpPr>
          <p:spPr>
            <a:xfrm>
              <a:off x="1166975" y="2740191"/>
              <a:ext cx="4329257" cy="246221"/>
            </a:xfrm>
            <a:prstGeom prst="rect">
              <a:avLst/>
            </a:prstGeom>
          </p:spPr>
          <p:txBody>
            <a:bodyPr wrap="square">
              <a:spAutoFit/>
            </a:bodyPr>
            <a:lstStyle/>
            <a:p>
              <a:endParaRPr lang="es-ES_tradnl" sz="1000" dirty="0"/>
            </a:p>
          </p:txBody>
        </p:sp>
      </p:grpSp>
      <p:pic>
        <p:nvPicPr>
          <p:cNvPr id="10" name="Imagen 9"/>
          <p:cNvPicPr/>
          <p:nvPr/>
        </p:nvPicPr>
        <p:blipFill>
          <a:blip r:embed="rId4" cstate="print">
            <a:extLst>
              <a:ext uri="{28A0092B-C50C-407E-A947-70E740481C1C}">
                <a14:useLocalDpi xmlns:a14="http://schemas.microsoft.com/office/drawing/2010/main" val="0"/>
              </a:ext>
            </a:extLst>
          </a:blip>
          <a:stretch>
            <a:fillRect/>
          </a:stretch>
        </p:blipFill>
        <p:spPr bwMode="auto">
          <a:xfrm>
            <a:off x="6454173" y="1847948"/>
            <a:ext cx="1697567" cy="476434"/>
          </a:xfrm>
          <a:prstGeom prst="rect">
            <a:avLst/>
          </a:prstGeom>
          <a:noFill/>
          <a:ln>
            <a:noFill/>
          </a:ln>
        </p:spPr>
      </p:pic>
      <p:pic>
        <p:nvPicPr>
          <p:cNvPr id="11" name="14 Imagen" descr="Logo_fondo_trasnparente"/>
          <p:cNvPicPr>
            <a:picLocks noChangeAspect="1"/>
          </p:cNvPicPr>
          <p:nvPr/>
        </p:nvPicPr>
        <p:blipFill rotWithShape="1">
          <a:blip r:embed="rId5" cstate="print">
            <a:extLst>
              <a:ext uri="{28A0092B-C50C-407E-A947-70E740481C1C}">
                <a14:useLocalDpi xmlns:a14="http://schemas.microsoft.com/office/drawing/2010/main" val="0"/>
              </a:ext>
            </a:extLst>
          </a:blip>
          <a:stretch/>
        </p:blipFill>
        <p:spPr bwMode="auto">
          <a:xfrm>
            <a:off x="6232634" y="2858324"/>
            <a:ext cx="2357862" cy="629803"/>
          </a:xfrm>
          <a:prstGeom prst="rect">
            <a:avLst/>
          </a:prstGeom>
          <a:noFill/>
        </p:spPr>
      </p:pic>
      <p:pic>
        <p:nvPicPr>
          <p:cNvPr id="12" name="Imagen 11"/>
          <p:cNvPicPr>
            <a:picLocks noChangeAspect="1"/>
          </p:cNvPicPr>
          <p:nvPr/>
        </p:nvPicPr>
        <p:blipFill>
          <a:blip r:embed="rId6"/>
          <a:stretch>
            <a:fillRect/>
          </a:stretch>
        </p:blipFill>
        <p:spPr>
          <a:xfrm>
            <a:off x="4471837" y="1885153"/>
            <a:ext cx="1242880" cy="541866"/>
          </a:xfrm>
          <a:prstGeom prst="rect">
            <a:avLst/>
          </a:prstGeom>
        </p:spPr>
      </p:pic>
      <p:pic>
        <p:nvPicPr>
          <p:cNvPr id="13" name="Imagen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79701" y="1675849"/>
            <a:ext cx="812307" cy="876269"/>
          </a:xfrm>
          <a:prstGeom prst="rect">
            <a:avLst/>
          </a:prstGeom>
        </p:spPr>
      </p:pic>
      <p:sp>
        <p:nvSpPr>
          <p:cNvPr id="14" name="Flecha derecha 13"/>
          <p:cNvSpPr/>
          <p:nvPr/>
        </p:nvSpPr>
        <p:spPr>
          <a:xfrm>
            <a:off x="2284011" y="2012413"/>
            <a:ext cx="555206" cy="274968"/>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Flecha derecha 14"/>
          <p:cNvSpPr/>
          <p:nvPr/>
        </p:nvSpPr>
        <p:spPr>
          <a:xfrm>
            <a:off x="3865812" y="1993259"/>
            <a:ext cx="555206" cy="274968"/>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Flecha derecha 15"/>
          <p:cNvSpPr/>
          <p:nvPr/>
        </p:nvSpPr>
        <p:spPr>
          <a:xfrm>
            <a:off x="5806842" y="1993259"/>
            <a:ext cx="555206" cy="274968"/>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Flecha derecha 16"/>
          <p:cNvSpPr/>
          <p:nvPr/>
        </p:nvSpPr>
        <p:spPr>
          <a:xfrm rot="5400000">
            <a:off x="7271446" y="2499208"/>
            <a:ext cx="555206" cy="274968"/>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p:cNvSpPr/>
          <p:nvPr/>
        </p:nvSpPr>
        <p:spPr>
          <a:xfrm>
            <a:off x="331817" y="1455622"/>
            <a:ext cx="2581760" cy="400110"/>
          </a:xfrm>
          <a:prstGeom prst="rect">
            <a:avLst/>
          </a:prstGeom>
        </p:spPr>
        <p:txBody>
          <a:bodyPr wrap="square">
            <a:spAutoFit/>
          </a:bodyPr>
          <a:lstStyle/>
          <a:p>
            <a:pPr algn="ctr"/>
            <a:r>
              <a:rPr lang="es-ES" sz="1000" dirty="0">
                <a:latin typeface="Segoe UI Semilight" panose="020B0402040204020203" pitchFamily="34" charset="0"/>
                <a:cs typeface="Segoe UI Semilight" panose="020B0402040204020203" pitchFamily="34" charset="0"/>
              </a:rPr>
              <a:t>LEY FORAL DE ORDENACIÓN DEL TERRITORIO Y URBANISMO</a:t>
            </a:r>
            <a:endParaRPr lang="en-US" sz="1000" dirty="0">
              <a:latin typeface="Segoe UI Semilight" panose="020B0402040204020203" pitchFamily="34" charset="0"/>
              <a:cs typeface="Segoe UI Semilight" panose="020B0402040204020203" pitchFamily="34" charset="0"/>
            </a:endParaRPr>
          </a:p>
        </p:txBody>
      </p:sp>
      <p:sp>
        <p:nvSpPr>
          <p:cNvPr id="19" name="Flecha derecha 18"/>
          <p:cNvSpPr/>
          <p:nvPr/>
        </p:nvSpPr>
        <p:spPr>
          <a:xfrm rot="5400000">
            <a:off x="1142317" y="2098885"/>
            <a:ext cx="555206" cy="274968"/>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p:cNvSpPr/>
          <p:nvPr/>
        </p:nvSpPr>
        <p:spPr>
          <a:xfrm>
            <a:off x="421126" y="2895572"/>
            <a:ext cx="2594043" cy="523220"/>
          </a:xfrm>
          <a:prstGeom prst="rect">
            <a:avLst/>
          </a:prstGeom>
        </p:spPr>
        <p:txBody>
          <a:bodyPr wrap="none">
            <a:spAutoFit/>
          </a:bodyPr>
          <a:lstStyle/>
          <a:p>
            <a:pPr algn="ctr"/>
            <a:r>
              <a:rPr lang="es-ES" sz="1400" b="1" i="1" dirty="0"/>
              <a:t>Estrategia Territorial de </a:t>
            </a:r>
            <a:r>
              <a:rPr lang="es-ES" sz="1400" b="1" i="1" dirty="0" smtClean="0"/>
              <a:t>Navarra</a:t>
            </a:r>
          </a:p>
          <a:p>
            <a:pPr algn="ctr"/>
            <a:r>
              <a:rPr lang="es-ES_tradnl" sz="1400" b="1" i="1" dirty="0" smtClean="0"/>
              <a:t>ETN</a:t>
            </a:r>
            <a:endParaRPr lang="es-ES" sz="1400" dirty="0"/>
          </a:p>
        </p:txBody>
      </p:sp>
    </p:spTree>
    <p:extLst>
      <p:ext uri="{BB962C8B-B14F-4D97-AF65-F5344CB8AC3E}">
        <p14:creationId xmlns:p14="http://schemas.microsoft.com/office/powerpoint/2010/main" val="8360273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Nuevo marco para la cooperación interadministrativa</a:t>
            </a:r>
            <a:endParaRPr lang="es-ES" dirty="0"/>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9468" y="2286609"/>
            <a:ext cx="3749572" cy="974889"/>
          </a:xfrm>
          <a:prstGeom prst="rect">
            <a:avLst/>
          </a:prstGeom>
        </p:spPr>
      </p:pic>
      <p:sp>
        <p:nvSpPr>
          <p:cNvPr id="4" name="Rectángulo 3"/>
          <p:cNvSpPr/>
          <p:nvPr/>
        </p:nvSpPr>
        <p:spPr>
          <a:xfrm>
            <a:off x="593580" y="3794036"/>
            <a:ext cx="7756670" cy="2246769"/>
          </a:xfrm>
          <a:prstGeom prst="rect">
            <a:avLst/>
          </a:prstGeom>
        </p:spPr>
        <p:txBody>
          <a:bodyPr wrap="square">
            <a:spAutoFit/>
          </a:bodyPr>
          <a:lstStyle/>
          <a:p>
            <a:pPr algn="ctr">
              <a:spcAft>
                <a:spcPts val="0"/>
              </a:spcAft>
            </a:pPr>
            <a:r>
              <a:rPr lang="es-ES" sz="2800" dirty="0">
                <a:solidFill>
                  <a:srgbClr val="3D393C"/>
                </a:solidFill>
                <a:latin typeface="Segoe UI Semibold" panose="020B0702040204020203" pitchFamily="34" charset="0"/>
                <a:ea typeface="Times New Roman" panose="02020603050405020304" pitchFamily="18" charset="0"/>
                <a:cs typeface="Segoe UI Semibold" panose="020B0702040204020203" pitchFamily="34" charset="0"/>
              </a:rPr>
              <a:t>La Estrategia tiene como </a:t>
            </a:r>
            <a:r>
              <a:rPr lang="es-ES" sz="2800" dirty="0" smtClean="0">
                <a:solidFill>
                  <a:srgbClr val="3D393C"/>
                </a:solidFill>
                <a:latin typeface="Segoe UI Semibold" panose="020B0702040204020203" pitchFamily="34" charset="0"/>
                <a:ea typeface="Times New Roman" panose="02020603050405020304" pitchFamily="18" charset="0"/>
                <a:cs typeface="Segoe UI Semibold" panose="020B0702040204020203" pitchFamily="34" charset="0"/>
              </a:rPr>
              <a:t>finalidad </a:t>
            </a:r>
            <a:r>
              <a:rPr lang="es-ES" sz="2800" dirty="0">
                <a:solidFill>
                  <a:srgbClr val="3D393C"/>
                </a:solidFill>
                <a:latin typeface="Segoe UI Semibold" panose="020B0702040204020203" pitchFamily="34" charset="0"/>
                <a:ea typeface="Times New Roman" panose="02020603050405020304" pitchFamily="18" charset="0"/>
                <a:cs typeface="Segoe UI Semibold" panose="020B0702040204020203" pitchFamily="34" charset="0"/>
              </a:rPr>
              <a:t>establecer una metodología útil para evaluar los impactos que las políticas públicas tienen en el Desarrollo Sostenible de la Comunidad Foral de Navarra.</a:t>
            </a:r>
            <a:endParaRPr lang="es-ES" sz="2800" dirty="0">
              <a:latin typeface="Segoe UI Semibold" panose="020B0702040204020203" pitchFamily="34" charset="0"/>
              <a:ea typeface="Times New Roman" panose="02020603050405020304" pitchFamily="18" charset="0"/>
              <a:cs typeface="Segoe UI Semibold" panose="020B0702040204020203" pitchFamily="34" charset="0"/>
            </a:endParaRPr>
          </a:p>
        </p:txBody>
      </p:sp>
    </p:spTree>
    <p:extLst>
      <p:ext uri="{BB962C8B-B14F-4D97-AF65-F5344CB8AC3E}">
        <p14:creationId xmlns:p14="http://schemas.microsoft.com/office/powerpoint/2010/main" val="12518117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Nuevo marco para la cooperación interadministrativa</a:t>
            </a:r>
            <a:endParaRPr lang="es-ES" dirty="0"/>
          </a:p>
        </p:txBody>
      </p:sp>
      <p:pic>
        <p:nvPicPr>
          <p:cNvPr id="3" name="Imagen 2"/>
          <p:cNvPicPr/>
          <p:nvPr/>
        </p:nvPicPr>
        <p:blipFill>
          <a:blip r:embed="rId3"/>
          <a:stretch>
            <a:fillRect/>
          </a:stretch>
        </p:blipFill>
        <p:spPr>
          <a:xfrm>
            <a:off x="766458" y="1828800"/>
            <a:ext cx="7540943" cy="4653280"/>
          </a:xfrm>
          <a:prstGeom prst="rect">
            <a:avLst/>
          </a:prstGeom>
        </p:spPr>
      </p:pic>
    </p:spTree>
    <p:extLst>
      <p:ext uri="{BB962C8B-B14F-4D97-AF65-F5344CB8AC3E}">
        <p14:creationId xmlns:p14="http://schemas.microsoft.com/office/powerpoint/2010/main" val="22427594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Nuevo marco para la cooperación interadministrativa</a:t>
            </a:r>
            <a:endParaRPr lang="es-ES" dirty="0"/>
          </a:p>
        </p:txBody>
      </p:sp>
      <p:pic>
        <p:nvPicPr>
          <p:cNvPr id="3" name="Imagen 2"/>
          <p:cNvPicPr>
            <a:picLocks noChangeAspect="1"/>
          </p:cNvPicPr>
          <p:nvPr/>
        </p:nvPicPr>
        <p:blipFill>
          <a:blip r:embed="rId3"/>
          <a:stretch>
            <a:fillRect/>
          </a:stretch>
        </p:blipFill>
        <p:spPr>
          <a:xfrm>
            <a:off x="702476" y="2100352"/>
            <a:ext cx="7395044" cy="4584928"/>
          </a:xfrm>
          <a:prstGeom prst="rect">
            <a:avLst/>
          </a:prstGeom>
        </p:spPr>
      </p:pic>
    </p:spTree>
    <p:extLst>
      <p:ext uri="{BB962C8B-B14F-4D97-AF65-F5344CB8AC3E}">
        <p14:creationId xmlns:p14="http://schemas.microsoft.com/office/powerpoint/2010/main" val="14648165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Nuevo marco para la cooperación interadministrativa</a:t>
            </a:r>
            <a:endParaRPr lang="es-ES" dirty="0"/>
          </a:p>
        </p:txBody>
      </p:sp>
      <p:pic>
        <p:nvPicPr>
          <p:cNvPr id="4" name="Imagen 3"/>
          <p:cNvPicPr>
            <a:picLocks noChangeAspect="1"/>
          </p:cNvPicPr>
          <p:nvPr/>
        </p:nvPicPr>
        <p:blipFill>
          <a:blip r:embed="rId3"/>
          <a:stretch>
            <a:fillRect/>
          </a:stretch>
        </p:blipFill>
        <p:spPr>
          <a:xfrm>
            <a:off x="298099" y="1919978"/>
            <a:ext cx="8182181" cy="470755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759707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Nuevo marco para la cooperación interadministrativa</a:t>
            </a:r>
            <a:endParaRPr lang="es-ES" dirty="0"/>
          </a:p>
        </p:txBody>
      </p:sp>
      <p:pic>
        <p:nvPicPr>
          <p:cNvPr id="3" name="Imagen 2"/>
          <p:cNvPicPr>
            <a:picLocks noChangeAspect="1"/>
          </p:cNvPicPr>
          <p:nvPr/>
        </p:nvPicPr>
        <p:blipFill>
          <a:blip r:embed="rId3"/>
          <a:stretch>
            <a:fillRect/>
          </a:stretch>
        </p:blipFill>
        <p:spPr>
          <a:xfrm>
            <a:off x="432568" y="2006600"/>
            <a:ext cx="3170740" cy="2142256"/>
          </a:xfrm>
          <a:prstGeom prst="rect">
            <a:avLst/>
          </a:prstGeom>
          <a:ln>
            <a:noFill/>
          </a:ln>
          <a:effectLst>
            <a:outerShdw blurRad="190500" algn="tl" rotWithShape="0">
              <a:srgbClr val="000000">
                <a:alpha val="70000"/>
              </a:srgbClr>
            </a:outerShdw>
          </a:effectLst>
        </p:spPr>
      </p:pic>
      <p:pic>
        <p:nvPicPr>
          <p:cNvPr id="4" name="Imagen 3"/>
          <p:cNvPicPr>
            <a:picLocks noChangeAspect="1"/>
          </p:cNvPicPr>
          <p:nvPr/>
        </p:nvPicPr>
        <p:blipFill>
          <a:blip r:embed="rId4"/>
          <a:stretch>
            <a:fillRect/>
          </a:stretch>
        </p:blipFill>
        <p:spPr>
          <a:xfrm>
            <a:off x="4877801" y="2079715"/>
            <a:ext cx="3168919" cy="2141026"/>
          </a:xfrm>
          <a:prstGeom prst="rect">
            <a:avLst/>
          </a:prstGeom>
          <a:ln>
            <a:noFill/>
          </a:ln>
          <a:effectLst>
            <a:outerShdw blurRad="190500" algn="tl" rotWithShape="0">
              <a:srgbClr val="000000">
                <a:alpha val="70000"/>
              </a:srgbClr>
            </a:outerShdw>
          </a:effectLst>
        </p:spPr>
      </p:pic>
      <p:pic>
        <p:nvPicPr>
          <p:cNvPr id="5" name="Imagen 4"/>
          <p:cNvPicPr>
            <a:picLocks noChangeAspect="1"/>
          </p:cNvPicPr>
          <p:nvPr/>
        </p:nvPicPr>
        <p:blipFill>
          <a:blip r:embed="rId5"/>
          <a:stretch>
            <a:fillRect/>
          </a:stretch>
        </p:blipFill>
        <p:spPr>
          <a:xfrm>
            <a:off x="882040" y="3959129"/>
            <a:ext cx="3252513" cy="2197505"/>
          </a:xfrm>
          <a:prstGeom prst="rect">
            <a:avLst/>
          </a:prstGeom>
          <a:ln>
            <a:noFill/>
          </a:ln>
          <a:effectLst>
            <a:outerShdw blurRad="190500" algn="tl" rotWithShape="0">
              <a:srgbClr val="000000">
                <a:alpha val="70000"/>
              </a:srgbClr>
            </a:outerShdw>
          </a:effectLst>
        </p:spPr>
      </p:pic>
      <p:pic>
        <p:nvPicPr>
          <p:cNvPr id="6" name="Imagen 5"/>
          <p:cNvPicPr>
            <a:picLocks noChangeAspect="1"/>
          </p:cNvPicPr>
          <p:nvPr/>
        </p:nvPicPr>
        <p:blipFill>
          <a:blip r:embed="rId6"/>
          <a:stretch>
            <a:fillRect/>
          </a:stretch>
        </p:blipFill>
        <p:spPr>
          <a:xfrm>
            <a:off x="5409046" y="3796568"/>
            <a:ext cx="3252513" cy="219750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48116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Nuevo marco para la cooperación interadministrativa</a:t>
            </a:r>
            <a:endParaRPr lang="es-ES" dirty="0"/>
          </a:p>
        </p:txBody>
      </p:sp>
      <p:pic>
        <p:nvPicPr>
          <p:cNvPr id="3" name="Imagen 2"/>
          <p:cNvPicPr>
            <a:picLocks noChangeAspect="1"/>
          </p:cNvPicPr>
          <p:nvPr/>
        </p:nvPicPr>
        <p:blipFill>
          <a:blip r:embed="rId3"/>
          <a:stretch>
            <a:fillRect/>
          </a:stretch>
        </p:blipFill>
        <p:spPr>
          <a:xfrm>
            <a:off x="242951" y="2467122"/>
            <a:ext cx="8587958" cy="3414666"/>
          </a:xfrm>
          <a:prstGeom prst="rect">
            <a:avLst/>
          </a:prstGeom>
        </p:spPr>
      </p:pic>
      <p:sp>
        <p:nvSpPr>
          <p:cNvPr id="4" name="Rectángulo 3"/>
          <p:cNvSpPr/>
          <p:nvPr/>
        </p:nvSpPr>
        <p:spPr>
          <a:xfrm>
            <a:off x="394944" y="5411605"/>
            <a:ext cx="8200416" cy="350196"/>
          </a:xfrm>
          <a:prstGeom prst="rect">
            <a:avLst/>
          </a:prstGeom>
          <a:solidFill>
            <a:srgbClr val="006C6D">
              <a:alpha val="20000"/>
            </a:srgbClr>
          </a:solidFill>
          <a:ln>
            <a:solidFill>
              <a:srgbClr val="006C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571034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Nuevo marco para la cooperación interadministrativa</a:t>
            </a:r>
            <a:endParaRPr lang="es-ES" dirty="0"/>
          </a:p>
        </p:txBody>
      </p:sp>
      <p:pic>
        <p:nvPicPr>
          <p:cNvPr id="3" name="Imagen 2"/>
          <p:cNvPicPr>
            <a:picLocks noChangeAspect="1"/>
          </p:cNvPicPr>
          <p:nvPr/>
        </p:nvPicPr>
        <p:blipFill rotWithShape="1">
          <a:blip r:embed="rId3"/>
          <a:srcRect l="5555" t="12551" r="7723"/>
          <a:stretch/>
        </p:blipFill>
        <p:spPr>
          <a:xfrm>
            <a:off x="2379599" y="2006600"/>
            <a:ext cx="6591681" cy="4646191"/>
          </a:xfrm>
          <a:prstGeom prst="rect">
            <a:avLst/>
          </a:prstGeom>
          <a:ln>
            <a:noFill/>
          </a:ln>
          <a:effectLst>
            <a:outerShdw blurRad="190500" algn="tl" rotWithShape="0">
              <a:srgbClr val="000000">
                <a:alpha val="70000"/>
              </a:srgbClr>
            </a:outerShdw>
          </a:effectLst>
        </p:spPr>
      </p:pic>
      <p:pic>
        <p:nvPicPr>
          <p:cNvPr id="4" name="Imagen 3"/>
          <p:cNvPicPr>
            <a:picLocks noChangeAspect="1"/>
          </p:cNvPicPr>
          <p:nvPr/>
        </p:nvPicPr>
        <p:blipFill>
          <a:blip r:embed="rId4"/>
          <a:stretch>
            <a:fillRect/>
          </a:stretch>
        </p:blipFill>
        <p:spPr>
          <a:xfrm>
            <a:off x="125163" y="2866264"/>
            <a:ext cx="3333492" cy="237657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357282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Nuevo marco para la cooperación interadministrativa</a:t>
            </a:r>
            <a:endParaRPr lang="es-ES" dirty="0"/>
          </a:p>
        </p:txBody>
      </p:sp>
      <p:pic>
        <p:nvPicPr>
          <p:cNvPr id="5" name="Imagen 4"/>
          <p:cNvPicPr>
            <a:picLocks noChangeAspect="1"/>
          </p:cNvPicPr>
          <p:nvPr/>
        </p:nvPicPr>
        <p:blipFill>
          <a:blip r:embed="rId3"/>
          <a:stretch>
            <a:fillRect/>
          </a:stretch>
        </p:blipFill>
        <p:spPr>
          <a:xfrm>
            <a:off x="1042805" y="2159790"/>
            <a:ext cx="6760075" cy="429245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83473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Nuevo marco para la cooperación interadministrativa</a:t>
            </a:r>
            <a:endParaRPr lang="es-ES" dirty="0"/>
          </a:p>
        </p:txBody>
      </p:sp>
      <p:pic>
        <p:nvPicPr>
          <p:cNvPr id="4" name="Imagen 3"/>
          <p:cNvPicPr>
            <a:picLocks noChangeAspect="1"/>
          </p:cNvPicPr>
          <p:nvPr/>
        </p:nvPicPr>
        <p:blipFill>
          <a:blip r:embed="rId3"/>
          <a:stretch>
            <a:fillRect/>
          </a:stretch>
        </p:blipFill>
        <p:spPr>
          <a:xfrm>
            <a:off x="328232" y="2080073"/>
            <a:ext cx="5442648" cy="2682427"/>
          </a:xfrm>
          <a:prstGeom prst="rect">
            <a:avLst/>
          </a:prstGeom>
          <a:ln>
            <a:noFill/>
          </a:ln>
          <a:effectLst>
            <a:outerShdw blurRad="190500" algn="tl" rotWithShape="0">
              <a:srgbClr val="000000">
                <a:alpha val="70000"/>
              </a:srgbClr>
            </a:outerShdw>
          </a:effectLst>
        </p:spPr>
      </p:pic>
      <p:pic>
        <p:nvPicPr>
          <p:cNvPr id="6" name="Imagen 5"/>
          <p:cNvPicPr>
            <a:picLocks noChangeAspect="1"/>
          </p:cNvPicPr>
          <p:nvPr/>
        </p:nvPicPr>
        <p:blipFill>
          <a:blip r:embed="rId4"/>
          <a:stretch>
            <a:fillRect/>
          </a:stretch>
        </p:blipFill>
        <p:spPr>
          <a:xfrm>
            <a:off x="3899843" y="2006600"/>
            <a:ext cx="4934120" cy="2434479"/>
          </a:xfrm>
          <a:prstGeom prst="rect">
            <a:avLst/>
          </a:prstGeom>
          <a:ln>
            <a:noFill/>
          </a:ln>
          <a:effectLst>
            <a:outerShdw blurRad="190500" algn="tl" rotWithShape="0">
              <a:srgbClr val="000000">
                <a:alpha val="70000"/>
              </a:srgbClr>
            </a:outerShdw>
          </a:effectLst>
        </p:spPr>
      </p:pic>
      <p:pic>
        <p:nvPicPr>
          <p:cNvPr id="7" name="Imagen 6"/>
          <p:cNvPicPr>
            <a:picLocks noChangeAspect="1"/>
          </p:cNvPicPr>
          <p:nvPr/>
        </p:nvPicPr>
        <p:blipFill>
          <a:blip r:embed="rId5"/>
          <a:stretch>
            <a:fillRect/>
          </a:stretch>
        </p:blipFill>
        <p:spPr>
          <a:xfrm>
            <a:off x="328232" y="4377007"/>
            <a:ext cx="4250603" cy="2083805"/>
          </a:xfrm>
          <a:prstGeom prst="rect">
            <a:avLst/>
          </a:prstGeom>
          <a:ln>
            <a:noFill/>
          </a:ln>
          <a:effectLst>
            <a:outerShdw blurRad="190500" algn="tl" rotWithShape="0">
              <a:srgbClr val="000000">
                <a:alpha val="70000"/>
              </a:srgbClr>
            </a:outerShdw>
          </a:effectLst>
        </p:spPr>
      </p:pic>
      <p:pic>
        <p:nvPicPr>
          <p:cNvPr id="8" name="Imagen 7"/>
          <p:cNvPicPr>
            <a:picLocks noChangeAspect="1"/>
          </p:cNvPicPr>
          <p:nvPr/>
        </p:nvPicPr>
        <p:blipFill>
          <a:blip r:embed="rId6"/>
          <a:stretch>
            <a:fillRect/>
          </a:stretch>
        </p:blipFill>
        <p:spPr>
          <a:xfrm>
            <a:off x="3756259" y="4131192"/>
            <a:ext cx="4724021" cy="232962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623951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Conclusiones</a:t>
            </a:r>
            <a:endParaRPr lang="es-ES" dirty="0"/>
          </a:p>
        </p:txBody>
      </p:sp>
      <p:sp>
        <p:nvSpPr>
          <p:cNvPr id="3" name="Marcador de contenido 2"/>
          <p:cNvSpPr>
            <a:spLocks noGrp="1"/>
          </p:cNvSpPr>
          <p:nvPr>
            <p:ph sz="quarter" idx="12"/>
          </p:nvPr>
        </p:nvSpPr>
        <p:spPr>
          <a:xfrm>
            <a:off x="339725" y="2006600"/>
            <a:ext cx="7921625" cy="3903663"/>
          </a:xfrm>
        </p:spPr>
        <p:txBody>
          <a:bodyPr>
            <a:normAutofit fontScale="70000" lnSpcReduction="20000"/>
          </a:bodyPr>
          <a:lstStyle/>
          <a:p>
            <a:pPr marL="342900" indent="-342900" algn="just">
              <a:lnSpc>
                <a:spcPct val="120000"/>
              </a:lnSpc>
              <a:buFont typeface="Wingdings" panose="05000000000000000000" pitchFamily="2" charset="2"/>
              <a:buChar char="v"/>
            </a:pPr>
            <a:r>
              <a:rPr lang="es-ES" dirty="0" smtClean="0">
                <a:latin typeface="Segoe UI Light" panose="020B0502040204020203" pitchFamily="34" charset="0"/>
                <a:cs typeface="Segoe UI Light" panose="020B0502040204020203" pitchFamily="34" charset="0"/>
              </a:rPr>
              <a:t>La </a:t>
            </a:r>
            <a:r>
              <a:rPr lang="es-ES" b="1" dirty="0">
                <a:latin typeface="Segoe UI Light" panose="020B0502040204020203" pitchFamily="34" charset="0"/>
                <a:cs typeface="Segoe UI Light" panose="020B0502040204020203" pitchFamily="34" charset="0"/>
              </a:rPr>
              <a:t>cohesión territorial</a:t>
            </a:r>
            <a:r>
              <a:rPr lang="es-ES" dirty="0">
                <a:latin typeface="Segoe UI Light" panose="020B0502040204020203" pitchFamily="34" charset="0"/>
                <a:cs typeface="Segoe UI Light" panose="020B0502040204020203" pitchFamily="34" charset="0"/>
              </a:rPr>
              <a:t> exige un </a:t>
            </a:r>
            <a:r>
              <a:rPr lang="es-ES" b="1" dirty="0">
                <a:latin typeface="Segoe UI Light" panose="020B0502040204020203" pitchFamily="34" charset="0"/>
                <a:cs typeface="Segoe UI Light" panose="020B0502040204020203" pitchFamily="34" charset="0"/>
              </a:rPr>
              <a:t>compromiso institucional, multiescalar</a:t>
            </a:r>
            <a:r>
              <a:rPr lang="es-ES" dirty="0">
                <a:latin typeface="Segoe UI Light" panose="020B0502040204020203" pitchFamily="34" charset="0"/>
                <a:cs typeface="Segoe UI Light" panose="020B0502040204020203" pitchFamily="34" charset="0"/>
              </a:rPr>
              <a:t>, de </a:t>
            </a:r>
            <a:r>
              <a:rPr lang="es-ES" b="1" dirty="0">
                <a:latin typeface="Segoe UI Light" panose="020B0502040204020203" pitchFamily="34" charset="0"/>
                <a:cs typeface="Segoe UI Light" panose="020B0502040204020203" pitchFamily="34" charset="0"/>
              </a:rPr>
              <a:t>cooperación interadministrativa</a:t>
            </a:r>
            <a:r>
              <a:rPr lang="es-ES" dirty="0">
                <a:latin typeface="Segoe UI Light" panose="020B0502040204020203" pitchFamily="34" charset="0"/>
                <a:cs typeface="Segoe UI Light" panose="020B0502040204020203" pitchFamily="34" charset="0"/>
              </a:rPr>
              <a:t>, de coherencia en la acción de gobierno desde las distintas perspectiva y políticas sectoriales en su afección en el territorio. Ese mismo compromiso ha guiado la elaboración de la ENS.2030.NEJ. </a:t>
            </a:r>
            <a:endParaRPr lang="es-ES" dirty="0" smtClean="0">
              <a:latin typeface="Segoe UI Light" panose="020B0502040204020203" pitchFamily="34" charset="0"/>
              <a:cs typeface="Segoe UI Light" panose="020B0502040204020203" pitchFamily="34" charset="0"/>
            </a:endParaRPr>
          </a:p>
          <a:p>
            <a:pPr marL="342900" indent="-342900" algn="just">
              <a:buFont typeface="Wingdings" panose="05000000000000000000" pitchFamily="2" charset="2"/>
              <a:buChar char="v"/>
            </a:pPr>
            <a:endParaRPr lang="es-ES" dirty="0">
              <a:latin typeface="Segoe UI Light" panose="020B0502040204020203" pitchFamily="34" charset="0"/>
              <a:cs typeface="Segoe UI Light" panose="020B0502040204020203" pitchFamily="34" charset="0"/>
            </a:endParaRPr>
          </a:p>
          <a:p>
            <a:pPr marL="342900" indent="-342900" algn="just">
              <a:lnSpc>
                <a:spcPct val="120000"/>
              </a:lnSpc>
              <a:buFont typeface="Wingdings" panose="05000000000000000000" pitchFamily="2" charset="2"/>
              <a:buChar char="v"/>
            </a:pPr>
            <a:r>
              <a:rPr lang="es-ES" dirty="0" smtClean="0">
                <a:latin typeface="Segoe UI Light" panose="020B0502040204020203" pitchFamily="34" charset="0"/>
                <a:cs typeface="Segoe UI Light" panose="020B0502040204020203" pitchFamily="34" charset="0"/>
              </a:rPr>
              <a:t>La </a:t>
            </a:r>
            <a:r>
              <a:rPr lang="es-ES" b="1" dirty="0">
                <a:latin typeface="Segoe UI Light" panose="020B0502040204020203" pitchFamily="34" charset="0"/>
                <a:cs typeface="Segoe UI Light" panose="020B0502040204020203" pitchFamily="34" charset="0"/>
              </a:rPr>
              <a:t>ENS·2030·NEJ y su guía de aplicación</a:t>
            </a:r>
            <a:r>
              <a:rPr lang="es-ES" dirty="0">
                <a:latin typeface="Segoe UI Light" panose="020B0502040204020203" pitchFamily="34" charset="0"/>
                <a:cs typeface="Segoe UI Light" panose="020B0502040204020203" pitchFamily="34" charset="0"/>
              </a:rPr>
              <a:t>, facilitan </a:t>
            </a:r>
            <a:r>
              <a:rPr lang="es-ES" b="1" dirty="0">
                <a:latin typeface="Segoe UI Light" panose="020B0502040204020203" pitchFamily="34" charset="0"/>
                <a:cs typeface="Segoe UI Light" panose="020B0502040204020203" pitchFamily="34" charset="0"/>
              </a:rPr>
              <a:t>herramientas innovadoras </a:t>
            </a:r>
            <a:r>
              <a:rPr lang="es-ES" dirty="0">
                <a:latin typeface="Segoe UI Light" panose="020B0502040204020203" pitchFamily="34" charset="0"/>
                <a:cs typeface="Segoe UI Light" panose="020B0502040204020203" pitchFamily="34" charset="0"/>
              </a:rPr>
              <a:t>que ayudan a las actividades de </a:t>
            </a:r>
            <a:r>
              <a:rPr lang="es-ES" b="1" dirty="0">
                <a:latin typeface="Segoe UI Light" panose="020B0502040204020203" pitchFamily="34" charset="0"/>
                <a:cs typeface="Segoe UI Light" panose="020B0502040204020203" pitchFamily="34" charset="0"/>
              </a:rPr>
              <a:t>evaluación de las iniciativas públicas </a:t>
            </a:r>
            <a:r>
              <a:rPr lang="es-ES" dirty="0">
                <a:latin typeface="Segoe UI Light" panose="020B0502040204020203" pitchFamily="34" charset="0"/>
                <a:cs typeface="Segoe UI Light" panose="020B0502040204020203" pitchFamily="34" charset="0"/>
              </a:rPr>
              <a:t>bajo la perspectiva de la </a:t>
            </a:r>
            <a:r>
              <a:rPr lang="es-ES" b="1" dirty="0">
                <a:latin typeface="Segoe UI Light" panose="020B0502040204020203" pitchFamily="34" charset="0"/>
                <a:cs typeface="Segoe UI Light" panose="020B0502040204020203" pitchFamily="34" charset="0"/>
              </a:rPr>
              <a:t>sostenibilidad</a:t>
            </a:r>
            <a:r>
              <a:rPr lang="es-ES" dirty="0">
                <a:latin typeface="Segoe UI Light" panose="020B0502040204020203" pitchFamily="34" charset="0"/>
                <a:cs typeface="Segoe UI Light" panose="020B0502040204020203" pitchFamily="34" charset="0"/>
              </a:rPr>
              <a:t>, entendida ésta como </a:t>
            </a:r>
            <a:r>
              <a:rPr lang="es-ES" b="1" dirty="0">
                <a:latin typeface="Segoe UI Light" panose="020B0502040204020203" pitchFamily="34" charset="0"/>
                <a:cs typeface="Segoe UI Light" panose="020B0502040204020203" pitchFamily="34" charset="0"/>
              </a:rPr>
              <a:t>desarrollo sostenible</a:t>
            </a:r>
            <a:r>
              <a:rPr lang="es-ES" dirty="0">
                <a:latin typeface="Segoe UI Light" panose="020B0502040204020203" pitchFamily="34" charset="0"/>
                <a:cs typeface="Segoe UI Light" panose="020B0502040204020203" pitchFamily="34" charset="0"/>
              </a:rPr>
              <a:t>, y que contribuyen a la </a:t>
            </a:r>
            <a:r>
              <a:rPr lang="es-ES" b="1" dirty="0">
                <a:latin typeface="Segoe UI Light" panose="020B0502040204020203" pitchFamily="34" charset="0"/>
                <a:cs typeface="Segoe UI Light" panose="020B0502040204020203" pitchFamily="34" charset="0"/>
              </a:rPr>
              <a:t>institucionalización</a:t>
            </a:r>
            <a:r>
              <a:rPr lang="es-ES" dirty="0">
                <a:latin typeface="Segoe UI Light" panose="020B0502040204020203" pitchFamily="34" charset="0"/>
                <a:cs typeface="Segoe UI Light" panose="020B0502040204020203" pitchFamily="34" charset="0"/>
              </a:rPr>
              <a:t> de la evaluación, y a su integración en la gestión de la administración pública desde la planificación con </a:t>
            </a:r>
            <a:r>
              <a:rPr lang="es-ES" b="1" dirty="0">
                <a:latin typeface="Segoe UI Light" panose="020B0502040204020203" pitchFamily="34" charset="0"/>
                <a:cs typeface="Segoe UI Light" panose="020B0502040204020203" pitchFamily="34" charset="0"/>
              </a:rPr>
              <a:t>enfoque sistémico</a:t>
            </a:r>
            <a:r>
              <a:rPr lang="es-ES" b="1" dirty="0" smtClean="0">
                <a:latin typeface="Segoe UI Light" panose="020B0502040204020203" pitchFamily="34" charset="0"/>
                <a:cs typeface="Segoe UI Light" panose="020B0502040204020203" pitchFamily="34" charset="0"/>
              </a:rPr>
              <a:t>.</a:t>
            </a:r>
          </a:p>
          <a:p>
            <a:pPr algn="just">
              <a:lnSpc>
                <a:spcPct val="120000"/>
              </a:lnSpc>
            </a:pPr>
            <a:r>
              <a:rPr lang="es-ES" dirty="0" smtClean="0">
                <a:latin typeface="Segoe UI Light" panose="020B0502040204020203" pitchFamily="34" charset="0"/>
                <a:cs typeface="Segoe UI Light" panose="020B0502040204020203" pitchFamily="34" charset="0"/>
              </a:rPr>
              <a:t> </a:t>
            </a:r>
            <a:endParaRPr lang="es-ES" dirty="0">
              <a:latin typeface="Segoe UI Light" panose="020B0502040204020203" pitchFamily="34" charset="0"/>
              <a:cs typeface="Segoe UI Light" panose="020B0502040204020203" pitchFamily="34" charset="0"/>
            </a:endParaRPr>
          </a:p>
          <a:p>
            <a:pPr marL="342900" indent="-342900" algn="just">
              <a:lnSpc>
                <a:spcPct val="120000"/>
              </a:lnSpc>
              <a:buFont typeface="Wingdings" panose="05000000000000000000" pitchFamily="2" charset="2"/>
              <a:buChar char="v"/>
            </a:pPr>
            <a:r>
              <a:rPr lang="es-ES" dirty="0" smtClean="0">
                <a:latin typeface="Segoe UI Light" panose="020B0502040204020203" pitchFamily="34" charset="0"/>
                <a:cs typeface="Segoe UI Light" panose="020B0502040204020203" pitchFamily="34" charset="0"/>
              </a:rPr>
              <a:t>Para </a:t>
            </a:r>
            <a:r>
              <a:rPr lang="es-ES" b="1" dirty="0">
                <a:latin typeface="Segoe UI Light" panose="020B0502040204020203" pitchFamily="34" charset="0"/>
                <a:cs typeface="Segoe UI Light" panose="020B0502040204020203" pitchFamily="34" charset="0"/>
              </a:rPr>
              <a:t>completar el ciclo de implantación </a:t>
            </a:r>
            <a:r>
              <a:rPr lang="es-ES" dirty="0">
                <a:latin typeface="Segoe UI Light" panose="020B0502040204020203" pitchFamily="34" charset="0"/>
                <a:cs typeface="Segoe UI Light" panose="020B0502040204020203" pitchFamily="34" charset="0"/>
              </a:rPr>
              <a:t>de la intervención pública, la </a:t>
            </a:r>
            <a:r>
              <a:rPr lang="es-ES" b="1" u="sng" dirty="0">
                <a:latin typeface="Segoe UI Light" panose="020B0502040204020203" pitchFamily="34" charset="0"/>
                <a:cs typeface="Segoe UI Light" panose="020B0502040204020203" pitchFamily="34" charset="0"/>
              </a:rPr>
              <a:t>ordenación territorial </a:t>
            </a:r>
            <a:r>
              <a:rPr lang="es-ES" dirty="0">
                <a:latin typeface="Segoe UI Light" panose="020B0502040204020203" pitchFamily="34" charset="0"/>
                <a:cs typeface="Segoe UI Light" panose="020B0502040204020203" pitchFamily="34" charset="0"/>
              </a:rPr>
              <a:t>debe tomar </a:t>
            </a:r>
            <a:r>
              <a:rPr lang="es-ES" b="1" dirty="0">
                <a:latin typeface="Segoe UI Light" panose="020B0502040204020203" pitchFamily="34" charset="0"/>
                <a:cs typeface="Segoe UI Light" panose="020B0502040204020203" pitchFamily="34" charset="0"/>
              </a:rPr>
              <a:t>decisiones, implantar soluciones</a:t>
            </a:r>
            <a:r>
              <a:rPr lang="es-ES" dirty="0">
                <a:latin typeface="Segoe UI Light" panose="020B0502040204020203" pitchFamily="34" charset="0"/>
                <a:cs typeface="Segoe UI Light" panose="020B0502040204020203" pitchFamily="34" charset="0"/>
              </a:rPr>
              <a:t>, y </a:t>
            </a:r>
            <a:r>
              <a:rPr lang="es-ES" b="1" dirty="0">
                <a:latin typeface="Segoe UI Light" panose="020B0502040204020203" pitchFamily="34" charset="0"/>
                <a:cs typeface="Segoe UI Light" panose="020B0502040204020203" pitchFamily="34" charset="0"/>
              </a:rPr>
              <a:t>evaluar sus efectos </a:t>
            </a:r>
            <a:r>
              <a:rPr lang="es-ES" dirty="0">
                <a:latin typeface="Segoe UI Light" panose="020B0502040204020203" pitchFamily="34" charset="0"/>
                <a:cs typeface="Segoe UI Light" panose="020B0502040204020203" pitchFamily="34" charset="0"/>
              </a:rPr>
              <a:t>en el </a:t>
            </a:r>
            <a:r>
              <a:rPr lang="es-ES" b="1" dirty="0">
                <a:latin typeface="Segoe UI Light" panose="020B0502040204020203" pitchFamily="34" charset="0"/>
                <a:cs typeface="Segoe UI Light" panose="020B0502040204020203" pitchFamily="34" charset="0"/>
              </a:rPr>
              <a:t>territorio</a:t>
            </a:r>
            <a:r>
              <a:rPr lang="es-ES" dirty="0">
                <a:latin typeface="Segoe UI Light" panose="020B0502040204020203" pitchFamily="34" charset="0"/>
                <a:cs typeface="Segoe UI Light" panose="020B0502040204020203" pitchFamily="34" charset="0"/>
              </a:rPr>
              <a:t> y la sostenibilidad. No es una política pública más, </a:t>
            </a:r>
            <a:r>
              <a:rPr lang="es-ES" dirty="0" smtClean="0">
                <a:latin typeface="Segoe UI Light" panose="020B0502040204020203" pitchFamily="34" charset="0"/>
                <a:cs typeface="Segoe UI Light" panose="020B0502040204020203" pitchFamily="34" charset="0"/>
              </a:rPr>
              <a:t>sino </a:t>
            </a:r>
            <a:r>
              <a:rPr lang="es-ES" dirty="0">
                <a:latin typeface="Segoe UI Light" panose="020B0502040204020203" pitchFamily="34" charset="0"/>
                <a:cs typeface="Segoe UI Light" panose="020B0502040204020203" pitchFamily="34" charset="0"/>
              </a:rPr>
              <a:t>que debe considerarse como una </a:t>
            </a:r>
            <a:r>
              <a:rPr lang="es-ES" b="1" dirty="0">
                <a:latin typeface="Segoe UI Light" panose="020B0502040204020203" pitchFamily="34" charset="0"/>
                <a:cs typeface="Segoe UI Light" panose="020B0502040204020203" pitchFamily="34" charset="0"/>
              </a:rPr>
              <a:t>herramienta pública al servicio </a:t>
            </a:r>
            <a:r>
              <a:rPr lang="es-ES" dirty="0">
                <a:latin typeface="Segoe UI Light" panose="020B0502040204020203" pitchFamily="34" charset="0"/>
                <a:cs typeface="Segoe UI Light" panose="020B0502040204020203" pitchFamily="34" charset="0"/>
              </a:rPr>
              <a:t>de las </a:t>
            </a:r>
            <a:r>
              <a:rPr lang="es-ES" b="1" dirty="0">
                <a:latin typeface="Segoe UI Light" panose="020B0502040204020203" pitchFamily="34" charset="0"/>
                <a:cs typeface="Segoe UI Light" panose="020B0502040204020203" pitchFamily="34" charset="0"/>
              </a:rPr>
              <a:t>demás políticas públicas. </a:t>
            </a:r>
          </a:p>
        </p:txBody>
      </p:sp>
    </p:spTree>
    <p:extLst>
      <p:ext uri="{BB962C8B-B14F-4D97-AF65-F5344CB8AC3E}">
        <p14:creationId xmlns:p14="http://schemas.microsoft.com/office/powerpoint/2010/main" val="5405782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5F1B75A-575F-1581-D6A1-31F1E9EC0867}"/>
              </a:ext>
            </a:extLst>
          </p:cNvPr>
          <p:cNvSpPr>
            <a:spLocks noGrp="1"/>
          </p:cNvSpPr>
          <p:nvPr>
            <p:ph sz="quarter" idx="12"/>
          </p:nvPr>
        </p:nvSpPr>
        <p:spPr>
          <a:xfrm>
            <a:off x="724917" y="1340749"/>
            <a:ext cx="7921625" cy="3903663"/>
          </a:xfrm>
        </p:spPr>
        <p:txBody>
          <a:bodyPr/>
          <a:lstStyle/>
          <a:p>
            <a:pPr algn="ctr"/>
            <a:r>
              <a:rPr lang="es-ES" sz="2800" dirty="0"/>
              <a:t>“Lo que no se define no se puede medir. Lo que no se mide, no se puede mejorar. Lo que no se mejora, se degrada siempre” </a:t>
            </a:r>
          </a:p>
          <a:p>
            <a:pPr algn="ctr"/>
            <a:r>
              <a:rPr lang="es-ES" sz="1400" b="1" i="1" dirty="0">
                <a:solidFill>
                  <a:schemeClr val="tx1">
                    <a:lumMod val="65000"/>
                    <a:lumOff val="35000"/>
                  </a:schemeClr>
                </a:solidFill>
              </a:rPr>
              <a:t>(William Thomson Kelvin)</a:t>
            </a:r>
          </a:p>
          <a:p>
            <a:endParaRPr lang="es-ES" dirty="0"/>
          </a:p>
        </p:txBody>
      </p:sp>
      <p:pic>
        <p:nvPicPr>
          <p:cNvPr id="1026" name="Picture 2" descr="William Thomson - Viquipèdia, l'enciclopèdia lliure"/>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331531" y="2976113"/>
            <a:ext cx="2708396" cy="365275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4500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Conclusiones</a:t>
            </a:r>
            <a:endParaRPr lang="es-ES" dirty="0"/>
          </a:p>
        </p:txBody>
      </p:sp>
      <p:sp>
        <p:nvSpPr>
          <p:cNvPr id="3" name="Marcador de contenido 2"/>
          <p:cNvSpPr>
            <a:spLocks noGrp="1"/>
          </p:cNvSpPr>
          <p:nvPr>
            <p:ph sz="quarter" idx="12"/>
          </p:nvPr>
        </p:nvSpPr>
        <p:spPr>
          <a:xfrm>
            <a:off x="481965" y="2006600"/>
            <a:ext cx="7921625" cy="4221480"/>
          </a:xfrm>
        </p:spPr>
        <p:txBody>
          <a:bodyPr vert="horz" lIns="91440" tIns="45720" rIns="91440" bIns="45720" rtlCol="0">
            <a:noAutofit/>
          </a:bodyPr>
          <a:lstStyle/>
          <a:p>
            <a:pPr marL="342900" indent="-342900" algn="just">
              <a:lnSpc>
                <a:spcPct val="120000"/>
              </a:lnSpc>
              <a:buChar char="v"/>
            </a:pPr>
            <a:r>
              <a:rPr lang="es-ES" sz="1600" dirty="0" smtClean="0">
                <a:latin typeface="Segoe UI Light" panose="020B0502040204020203" pitchFamily="34" charset="0"/>
                <a:cs typeface="Segoe UI Light" panose="020B0502040204020203" pitchFamily="34" charset="0"/>
              </a:rPr>
              <a:t>Haciendo </a:t>
            </a:r>
            <a:r>
              <a:rPr lang="es-ES" sz="1600" dirty="0">
                <a:latin typeface="Segoe UI Light" panose="020B0502040204020203" pitchFamily="34" charset="0"/>
                <a:cs typeface="Segoe UI Light" panose="020B0502040204020203" pitchFamily="34" charset="0"/>
              </a:rPr>
              <a:t>una traslación de la política de Cohesión Territorial de la Unión Europea a la política territorial de la Comunidad Foral, en Navarra la disciplina de la </a:t>
            </a:r>
            <a:r>
              <a:rPr lang="es-ES" sz="1600" b="1" dirty="0">
                <a:latin typeface="Segoe UI Light" panose="020B0502040204020203" pitchFamily="34" charset="0"/>
                <a:cs typeface="Segoe UI Light" panose="020B0502040204020203" pitchFamily="34" charset="0"/>
              </a:rPr>
              <a:t>ordenación territorial</a:t>
            </a:r>
            <a:r>
              <a:rPr lang="es-ES" sz="1600" dirty="0">
                <a:latin typeface="Segoe UI Light" panose="020B0502040204020203" pitchFamily="34" charset="0"/>
                <a:cs typeface="Segoe UI Light" panose="020B0502040204020203" pitchFamily="34" charset="0"/>
              </a:rPr>
              <a:t> se enfrenta a un importante reto: su </a:t>
            </a:r>
            <a:r>
              <a:rPr lang="es-ES" sz="1600" b="1" dirty="0">
                <a:latin typeface="Segoe UI Light" panose="020B0502040204020203" pitchFamily="34" charset="0"/>
                <a:cs typeface="Segoe UI Light" panose="020B0502040204020203" pitchFamily="34" charset="0"/>
              </a:rPr>
              <a:t>consolidación en el ciclo de la implantación de la intervención pública como política coordinadora.</a:t>
            </a:r>
            <a:r>
              <a:rPr lang="es-ES" sz="1600" dirty="0">
                <a:latin typeface="Segoe UI Light" panose="020B0502040204020203" pitchFamily="34" charset="0"/>
                <a:cs typeface="Segoe UI Light" panose="020B0502040204020203" pitchFamily="34" charset="0"/>
              </a:rPr>
              <a:t> La </a:t>
            </a:r>
            <a:r>
              <a:rPr lang="es-ES" sz="1600" b="1" dirty="0">
                <a:latin typeface="Segoe UI Light" panose="020B0502040204020203" pitchFamily="34" charset="0"/>
                <a:cs typeface="Segoe UI Light" panose="020B0502040204020203" pitchFamily="34" charset="0"/>
              </a:rPr>
              <a:t>propia ETN</a:t>
            </a:r>
            <a:r>
              <a:rPr lang="es-ES" sz="1600" dirty="0">
                <a:latin typeface="Segoe UI Light" panose="020B0502040204020203" pitchFamily="34" charset="0"/>
                <a:cs typeface="Segoe UI Light" panose="020B0502040204020203" pitchFamily="34" charset="0"/>
              </a:rPr>
              <a:t>, en coordinación con la ENS·2030·NEJ, tiene por delante el </a:t>
            </a:r>
            <a:r>
              <a:rPr lang="es-ES" sz="1600" b="1" dirty="0">
                <a:latin typeface="Segoe UI Light" panose="020B0502040204020203" pitchFamily="34" charset="0"/>
                <a:cs typeface="Segoe UI Light" panose="020B0502040204020203" pitchFamily="34" charset="0"/>
              </a:rPr>
              <a:t>desarrollo de una metodología </a:t>
            </a:r>
            <a:r>
              <a:rPr lang="es-ES" sz="1600" dirty="0">
                <a:latin typeface="Segoe UI Light" panose="020B0502040204020203" pitchFamily="34" charset="0"/>
                <a:cs typeface="Segoe UI Light" panose="020B0502040204020203" pitchFamily="34" charset="0"/>
              </a:rPr>
              <a:t>que posibilite, guie y facilite a las políticas sectoriales la </a:t>
            </a:r>
            <a:r>
              <a:rPr lang="es-ES" sz="1600" b="1" dirty="0">
                <a:latin typeface="Segoe UI Light" panose="020B0502040204020203" pitchFamily="34" charset="0"/>
                <a:cs typeface="Segoe UI Light" panose="020B0502040204020203" pitchFamily="34" charset="0"/>
              </a:rPr>
              <a:t>evaluación del impacto</a:t>
            </a:r>
            <a:r>
              <a:rPr lang="es-ES" sz="1600" dirty="0">
                <a:latin typeface="Segoe UI Light" panose="020B0502040204020203" pitchFamily="34" charset="0"/>
                <a:cs typeface="Segoe UI Light" panose="020B0502040204020203" pitchFamily="34" charset="0"/>
              </a:rPr>
              <a:t> o efecto que estas tienen en </a:t>
            </a:r>
            <a:r>
              <a:rPr lang="es-ES" sz="1600" b="1" dirty="0">
                <a:latin typeface="Segoe UI Light" panose="020B0502040204020203" pitchFamily="34" charset="0"/>
                <a:cs typeface="Segoe UI Light" panose="020B0502040204020203" pitchFamily="34" charset="0"/>
              </a:rPr>
              <a:t>el territorio. </a:t>
            </a:r>
            <a:endParaRPr lang="es-ES" sz="1600" b="1" dirty="0" smtClean="0">
              <a:latin typeface="Segoe UI Light" panose="020B0502040204020203" pitchFamily="34" charset="0"/>
              <a:cs typeface="Segoe UI Light" panose="020B0502040204020203" pitchFamily="34" charset="0"/>
            </a:endParaRPr>
          </a:p>
          <a:p>
            <a:pPr marL="342900" indent="-342900" algn="just">
              <a:lnSpc>
                <a:spcPct val="120000"/>
              </a:lnSpc>
              <a:buChar char="v"/>
            </a:pPr>
            <a:endParaRPr lang="es-ES" sz="1600" dirty="0">
              <a:latin typeface="Segoe UI Light" panose="020B0502040204020203" pitchFamily="34" charset="0"/>
              <a:cs typeface="Segoe UI Light" panose="020B0502040204020203" pitchFamily="34" charset="0"/>
            </a:endParaRPr>
          </a:p>
          <a:p>
            <a:pPr marL="342900" indent="-342900" algn="just">
              <a:lnSpc>
                <a:spcPct val="120000"/>
              </a:lnSpc>
              <a:buChar char="v"/>
            </a:pPr>
            <a:r>
              <a:rPr lang="es-ES" sz="1600" dirty="0">
                <a:latin typeface="Segoe UI Light" panose="020B0502040204020203" pitchFamily="34" charset="0"/>
                <a:cs typeface="Segoe UI Light" panose="020B0502040204020203" pitchFamily="34" charset="0"/>
              </a:rPr>
              <a:t>En </a:t>
            </a:r>
            <a:r>
              <a:rPr lang="es-ES" sz="1600" dirty="0">
                <a:latin typeface="Segoe UI Light" panose="020B0502040204020203" pitchFamily="34" charset="0"/>
                <a:cs typeface="Segoe UI Light" panose="020B0502040204020203" pitchFamily="34" charset="0"/>
              </a:rPr>
              <a:t>un momento en el que tanto la </a:t>
            </a:r>
            <a:r>
              <a:rPr lang="es-ES" sz="1600" b="1" dirty="0">
                <a:latin typeface="Segoe UI Light" panose="020B0502040204020203" pitchFamily="34" charset="0"/>
                <a:cs typeface="Segoe UI Light" panose="020B0502040204020203" pitchFamily="34" charset="0"/>
              </a:rPr>
              <a:t>legislación foral </a:t>
            </a:r>
            <a:r>
              <a:rPr lang="es-ES" sz="1600" dirty="0">
                <a:latin typeface="Segoe UI Light" panose="020B0502040204020203" pitchFamily="34" charset="0"/>
                <a:cs typeface="Segoe UI Light" panose="020B0502040204020203" pitchFamily="34" charset="0"/>
              </a:rPr>
              <a:t>en materia de </a:t>
            </a:r>
            <a:r>
              <a:rPr lang="es-ES" sz="1600" b="1" dirty="0">
                <a:latin typeface="Segoe UI Light" panose="020B0502040204020203" pitchFamily="34" charset="0"/>
                <a:cs typeface="Segoe UI Light" panose="020B0502040204020203" pitchFamily="34" charset="0"/>
              </a:rPr>
              <a:t>Ordenación Territorial </a:t>
            </a:r>
            <a:r>
              <a:rPr lang="es-ES" sz="1600" dirty="0">
                <a:latin typeface="Segoe UI Light" panose="020B0502040204020203" pitchFamily="34" charset="0"/>
                <a:cs typeface="Segoe UI Light" panose="020B0502040204020203" pitchFamily="34" charset="0"/>
              </a:rPr>
              <a:t>como el instrumento estratégico de Ordenación Territorial, </a:t>
            </a:r>
            <a:r>
              <a:rPr lang="es-ES" sz="1600" b="1" dirty="0">
                <a:latin typeface="Segoe UI Light" panose="020B0502040204020203" pitchFamily="34" charset="0"/>
                <a:cs typeface="Segoe UI Light" panose="020B0502040204020203" pitchFamily="34" charset="0"/>
              </a:rPr>
              <a:t>la ETN</a:t>
            </a:r>
            <a:r>
              <a:rPr lang="es-ES" sz="1600" dirty="0">
                <a:latin typeface="Segoe UI Light" panose="020B0502040204020203" pitchFamily="34" charset="0"/>
                <a:cs typeface="Segoe UI Light" panose="020B0502040204020203" pitchFamily="34" charset="0"/>
              </a:rPr>
              <a:t>, se </a:t>
            </a:r>
            <a:r>
              <a:rPr lang="es-ES" sz="1600" b="1" dirty="0">
                <a:latin typeface="Segoe UI Light" panose="020B0502040204020203" pitchFamily="34" charset="0"/>
                <a:cs typeface="Segoe UI Light" panose="020B0502040204020203" pitchFamily="34" charset="0"/>
              </a:rPr>
              <a:t>encuentran en revisión</a:t>
            </a:r>
            <a:r>
              <a:rPr lang="es-ES" sz="1600" dirty="0">
                <a:latin typeface="Segoe UI Light" panose="020B0502040204020203" pitchFamily="34" charset="0"/>
                <a:cs typeface="Segoe UI Light" panose="020B0502040204020203" pitchFamily="34" charset="0"/>
              </a:rPr>
              <a:t>, debe considerarse desarrollar e incorporar herramientas que contribuyan a que la Comunidad Foral complete el ciclo de implantación de políticas públicas, a través de la incorporación de </a:t>
            </a:r>
            <a:r>
              <a:rPr lang="es-ES" sz="1600" b="1" dirty="0">
                <a:latin typeface="Segoe UI Light" panose="020B0502040204020203" pitchFamily="34" charset="0"/>
                <a:cs typeface="Segoe UI Light" panose="020B0502040204020203" pitchFamily="34" charset="0"/>
              </a:rPr>
              <a:t>la perspectiva territorial, </a:t>
            </a:r>
            <a:r>
              <a:rPr lang="es-ES" sz="1600" dirty="0">
                <a:latin typeface="Segoe UI Light" panose="020B0502040204020203" pitchFamily="34" charset="0"/>
                <a:cs typeface="Segoe UI Light" panose="020B0502040204020203" pitchFamily="34" charset="0"/>
              </a:rPr>
              <a:t>garantizando la </a:t>
            </a:r>
            <a:r>
              <a:rPr lang="es-ES" sz="1600" b="1" dirty="0">
                <a:latin typeface="Segoe UI Light" panose="020B0502040204020203" pitchFamily="34" charset="0"/>
                <a:cs typeface="Segoe UI Light" panose="020B0502040204020203" pitchFamily="34" charset="0"/>
              </a:rPr>
              <a:t>coherencia y gobernanza multinivel en el conjunto de las políticas regionales </a:t>
            </a:r>
            <a:endParaRPr lang="es-ES" sz="1600" b="1"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41956667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4860" y="2648583"/>
            <a:ext cx="7886700" cy="1054737"/>
          </a:xfrm>
        </p:spPr>
        <p:txBody>
          <a:bodyPr/>
          <a:lstStyle/>
          <a:p>
            <a:r>
              <a:rPr lang="es-ES" dirty="0"/>
              <a:t>¡Muchas gracias por su atención!</a:t>
            </a:r>
          </a:p>
        </p:txBody>
      </p:sp>
      <p:sp>
        <p:nvSpPr>
          <p:cNvPr id="5" name="Marcador de texto 2">
            <a:extLst>
              <a:ext uri="{FF2B5EF4-FFF2-40B4-BE49-F238E27FC236}">
                <a16:creationId xmlns:a16="http://schemas.microsoft.com/office/drawing/2014/main" id="{81762062-6597-5BFC-CE4F-F97A5016DAE0}"/>
              </a:ext>
            </a:extLst>
          </p:cNvPr>
          <p:cNvSpPr txBox="1">
            <a:spLocks/>
          </p:cNvSpPr>
          <p:nvPr/>
        </p:nvSpPr>
        <p:spPr>
          <a:xfrm>
            <a:off x="995284" y="3703320"/>
            <a:ext cx="7020956" cy="143258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s-ES" sz="1800" b="1" dirty="0" smtClean="0"/>
              <a:t>Andrea Goñi Lezaun</a:t>
            </a:r>
            <a:r>
              <a:rPr lang="es-ES" sz="1800" baseline="30000" dirty="0" smtClean="0"/>
              <a:t>	</a:t>
            </a:r>
            <a:endParaRPr lang="es-ES" sz="1800" dirty="0" smtClean="0"/>
          </a:p>
          <a:p>
            <a:pPr algn="ctr"/>
            <a:r>
              <a:rPr lang="es-ES" sz="1800" dirty="0" smtClean="0"/>
              <a:t>Arquitecta urbanista, técnico en el Observatorio Territorial de Navarra, </a:t>
            </a:r>
            <a:r>
              <a:rPr lang="es-ES" sz="1800" u="sng" dirty="0" smtClean="0">
                <a:hlinkClick r:id="rId3"/>
              </a:rPr>
              <a:t>agonilez@nasuvinsa.es</a:t>
            </a:r>
            <a:endParaRPr lang="es-ES" sz="1800" dirty="0" smtClean="0"/>
          </a:p>
        </p:txBody>
      </p:sp>
    </p:spTree>
    <p:extLst>
      <p:ext uri="{BB962C8B-B14F-4D97-AF65-F5344CB8AC3E}">
        <p14:creationId xmlns:p14="http://schemas.microsoft.com/office/powerpoint/2010/main" val="19040660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a Asamblea General adopta la Agenda 2030 para el Desarrollo Sostenible -  Desarrollo Sostenible"/>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11514" y="936442"/>
            <a:ext cx="3915508" cy="3026489"/>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a:blip r:embed="rId4"/>
          <a:stretch>
            <a:fillRect/>
          </a:stretch>
        </p:blipFill>
        <p:spPr>
          <a:xfrm>
            <a:off x="5225578" y="1277411"/>
            <a:ext cx="3436358" cy="2130542"/>
          </a:xfrm>
          <a:prstGeom prst="rect">
            <a:avLst/>
          </a:prstGeom>
        </p:spPr>
      </p:pic>
      <p:sp>
        <p:nvSpPr>
          <p:cNvPr id="4" name="Flecha derecha 3"/>
          <p:cNvSpPr/>
          <p:nvPr/>
        </p:nvSpPr>
        <p:spPr>
          <a:xfrm>
            <a:off x="4280170" y="2217906"/>
            <a:ext cx="651753" cy="4572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p>
        </p:txBody>
      </p:sp>
      <p:sp>
        <p:nvSpPr>
          <p:cNvPr id="7" name="Flecha derecha 6"/>
          <p:cNvSpPr/>
          <p:nvPr/>
        </p:nvSpPr>
        <p:spPr>
          <a:xfrm rot="5400000">
            <a:off x="6066817" y="3734331"/>
            <a:ext cx="651753" cy="4572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p>
        </p:txBody>
      </p:sp>
      <p:pic>
        <p:nvPicPr>
          <p:cNvPr id="8" name="Imagen 7"/>
          <p:cNvPicPr>
            <a:picLocks noChangeAspect="1"/>
          </p:cNvPicPr>
          <p:nvPr/>
        </p:nvPicPr>
        <p:blipFill>
          <a:blip r:embed="rId5"/>
          <a:stretch>
            <a:fillRect/>
          </a:stretch>
        </p:blipFill>
        <p:spPr>
          <a:xfrm>
            <a:off x="1387649" y="4307243"/>
            <a:ext cx="6102649" cy="2426480"/>
          </a:xfrm>
          <a:prstGeom prst="rect">
            <a:avLst/>
          </a:prstGeom>
        </p:spPr>
      </p:pic>
    </p:spTree>
    <p:extLst>
      <p:ext uri="{BB962C8B-B14F-4D97-AF65-F5344CB8AC3E}">
        <p14:creationId xmlns:p14="http://schemas.microsoft.com/office/powerpoint/2010/main" val="2758381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ÍNDICE</a:t>
            </a:r>
            <a:endParaRPr lang="es-ES" dirty="0"/>
          </a:p>
        </p:txBody>
      </p:sp>
      <p:sp>
        <p:nvSpPr>
          <p:cNvPr id="3" name="Marcador de texto 2"/>
          <p:cNvSpPr>
            <a:spLocks noGrp="1"/>
          </p:cNvSpPr>
          <p:nvPr>
            <p:ph type="body" sz="quarter" idx="12"/>
          </p:nvPr>
        </p:nvSpPr>
        <p:spPr/>
        <p:txBody>
          <a:bodyPr/>
          <a:lstStyle/>
          <a:p>
            <a:r>
              <a:rPr lang="es-ES_tradnl" dirty="0" smtClean="0"/>
              <a:t>El marco normativo</a:t>
            </a:r>
          </a:p>
          <a:p>
            <a:r>
              <a:rPr lang="es-ES_tradnl" dirty="0" smtClean="0"/>
              <a:t>Los efectos de las políticas públicas en el Desarrollo Territorial Sostenible en Navarra</a:t>
            </a:r>
          </a:p>
          <a:p>
            <a:r>
              <a:rPr lang="es-ES_tradnl" dirty="0" smtClean="0"/>
              <a:t>El Desarrollo Sostenible en Navarra</a:t>
            </a:r>
          </a:p>
          <a:p>
            <a:pPr lvl="1"/>
            <a:r>
              <a:rPr lang="es-ES_tradnl" dirty="0" smtClean="0"/>
              <a:t>La ETN y su revisión</a:t>
            </a:r>
          </a:p>
          <a:p>
            <a:r>
              <a:rPr lang="es-ES_tradnl" dirty="0" smtClean="0"/>
              <a:t>Nuevo marco  para la cooperación interadministrativa</a:t>
            </a:r>
          </a:p>
          <a:p>
            <a:pPr lvl="1"/>
            <a:r>
              <a:rPr lang="es-ES_tradnl" dirty="0" smtClean="0"/>
              <a:t>ENS2030 y guía de aplicación</a:t>
            </a:r>
          </a:p>
          <a:p>
            <a:r>
              <a:rPr lang="es-ES_tradnl" dirty="0" smtClean="0"/>
              <a:t>Conclusiones</a:t>
            </a:r>
            <a:endParaRPr lang="es-ES" dirty="0"/>
          </a:p>
        </p:txBody>
      </p:sp>
    </p:spTree>
    <p:extLst>
      <p:ext uri="{BB962C8B-B14F-4D97-AF65-F5344CB8AC3E}">
        <p14:creationId xmlns:p14="http://schemas.microsoft.com/office/powerpoint/2010/main" val="34134325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El marco normativo Navarro</a:t>
            </a:r>
            <a:endParaRPr lang="es-ES" dirty="0"/>
          </a:p>
        </p:txBody>
      </p:sp>
      <p:sp>
        <p:nvSpPr>
          <p:cNvPr id="3" name="Marcador de contenido 2"/>
          <p:cNvSpPr>
            <a:spLocks noGrp="1"/>
          </p:cNvSpPr>
          <p:nvPr>
            <p:ph sz="quarter" idx="12"/>
          </p:nvPr>
        </p:nvSpPr>
        <p:spPr>
          <a:xfrm>
            <a:off x="411940" y="2067711"/>
            <a:ext cx="7921625" cy="938389"/>
          </a:xfrm>
        </p:spPr>
        <p:txBody>
          <a:bodyPr>
            <a:noAutofit/>
          </a:bodyPr>
          <a:lstStyle/>
          <a:p>
            <a:r>
              <a:rPr lang="es-ES" dirty="0"/>
              <a:t>En 2005, Navarra fue pionera a nivel estatal con la aprobación de la Ley Foral 21/2005, sobre la evaluación de las políticas públicas y la calidad de los servicios públicos.</a:t>
            </a:r>
          </a:p>
          <a:p>
            <a:endParaRPr lang="es-ES" dirty="0"/>
          </a:p>
        </p:txBody>
      </p:sp>
      <p:pic>
        <p:nvPicPr>
          <p:cNvPr id="4" name="Imagen 3"/>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04442" y="4115445"/>
            <a:ext cx="1085545" cy="1085545"/>
          </a:xfrm>
          <a:prstGeom prst="rect">
            <a:avLst/>
          </a:prstGeom>
        </p:spPr>
      </p:pic>
      <p:pic>
        <p:nvPicPr>
          <p:cNvPr id="5" name="Imagen 4"/>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540564" y="4130512"/>
            <a:ext cx="1317911" cy="1317911"/>
          </a:xfrm>
          <a:prstGeom prst="rect">
            <a:avLst/>
          </a:prstGeom>
        </p:spPr>
      </p:pic>
      <p:sp>
        <p:nvSpPr>
          <p:cNvPr id="6" name="Rectángulo 5"/>
          <p:cNvSpPr/>
          <p:nvPr/>
        </p:nvSpPr>
        <p:spPr>
          <a:xfrm>
            <a:off x="411940" y="3700447"/>
            <a:ext cx="1936299" cy="400110"/>
          </a:xfrm>
          <a:prstGeom prst="rect">
            <a:avLst/>
          </a:prstGeom>
        </p:spPr>
        <p:txBody>
          <a:bodyPr wrap="none">
            <a:spAutoFit/>
          </a:bodyPr>
          <a:lstStyle/>
          <a:p>
            <a:r>
              <a:rPr lang="es-ES" sz="2000" dirty="0">
                <a:latin typeface="Segoe UI Semibold" panose="020B0702040204020203" pitchFamily="34" charset="0"/>
                <a:cs typeface="Segoe UI Semibold" panose="020B0702040204020203" pitchFamily="34" charset="0"/>
              </a:rPr>
              <a:t>Fase expansión</a:t>
            </a:r>
            <a:endParaRPr lang="es-ES" sz="2000" dirty="0">
              <a:latin typeface="Segoe UI Semibold" panose="020B0702040204020203" pitchFamily="34" charset="0"/>
              <a:cs typeface="Segoe UI Semibold" panose="020B0702040204020203" pitchFamily="34" charset="0"/>
            </a:endParaRPr>
          </a:p>
        </p:txBody>
      </p:sp>
      <p:pic>
        <p:nvPicPr>
          <p:cNvPr id="7" name="Imagen 6"/>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572010" y="4093904"/>
            <a:ext cx="1437970" cy="1437970"/>
          </a:xfrm>
          <a:prstGeom prst="rect">
            <a:avLst/>
          </a:prstGeom>
        </p:spPr>
      </p:pic>
      <p:sp>
        <p:nvSpPr>
          <p:cNvPr id="8" name="Rectángulo 7"/>
          <p:cNvSpPr/>
          <p:nvPr/>
        </p:nvSpPr>
        <p:spPr>
          <a:xfrm>
            <a:off x="2932710" y="3693794"/>
            <a:ext cx="2516395" cy="400110"/>
          </a:xfrm>
          <a:prstGeom prst="rect">
            <a:avLst/>
          </a:prstGeom>
        </p:spPr>
        <p:txBody>
          <a:bodyPr wrap="none">
            <a:spAutoFit/>
          </a:bodyPr>
          <a:lstStyle/>
          <a:p>
            <a:r>
              <a:rPr lang="es-ES" sz="2000" dirty="0" smtClean="0">
                <a:latin typeface="Segoe UI Semibold" panose="020B0702040204020203" pitchFamily="34" charset="0"/>
                <a:cs typeface="Segoe UI Semibold" panose="020B0702040204020203" pitchFamily="34" charset="0"/>
              </a:rPr>
              <a:t>Fase de constricción</a:t>
            </a:r>
            <a:endParaRPr lang="es-ES" sz="2000" dirty="0">
              <a:latin typeface="Segoe UI Semibold" panose="020B0702040204020203" pitchFamily="34" charset="0"/>
              <a:cs typeface="Segoe UI Semibold" panose="020B0702040204020203" pitchFamily="34" charset="0"/>
            </a:endParaRPr>
          </a:p>
        </p:txBody>
      </p:sp>
      <p:sp>
        <p:nvSpPr>
          <p:cNvPr id="9" name="Rectángulo 8"/>
          <p:cNvSpPr/>
          <p:nvPr/>
        </p:nvSpPr>
        <p:spPr>
          <a:xfrm>
            <a:off x="6148249" y="3700447"/>
            <a:ext cx="2264081" cy="400110"/>
          </a:xfrm>
          <a:prstGeom prst="rect">
            <a:avLst/>
          </a:prstGeom>
        </p:spPr>
        <p:txBody>
          <a:bodyPr wrap="none">
            <a:spAutoFit/>
          </a:bodyPr>
          <a:lstStyle/>
          <a:p>
            <a:r>
              <a:rPr lang="es-ES" sz="2000" dirty="0" smtClean="0">
                <a:latin typeface="Segoe UI Semibold" panose="020B0702040204020203" pitchFamily="34" charset="0"/>
                <a:cs typeface="Segoe UI Semibold" panose="020B0702040204020203" pitchFamily="34" charset="0"/>
              </a:rPr>
              <a:t>Fase recuperación</a:t>
            </a:r>
            <a:endParaRPr lang="es-ES" sz="2000"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7492328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El marco normativo Navarro</a:t>
            </a:r>
            <a:endParaRPr lang="es-ES" dirty="0"/>
          </a:p>
        </p:txBody>
      </p:sp>
      <p:pic>
        <p:nvPicPr>
          <p:cNvPr id="4" name="Imagen 3"/>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67768" y="3538288"/>
            <a:ext cx="1964342" cy="1964342"/>
          </a:xfrm>
          <a:prstGeom prst="rect">
            <a:avLst/>
          </a:prstGeom>
        </p:spPr>
      </p:pic>
      <p:sp>
        <p:nvSpPr>
          <p:cNvPr id="6" name="Rectángulo 5"/>
          <p:cNvSpPr/>
          <p:nvPr/>
        </p:nvSpPr>
        <p:spPr>
          <a:xfrm>
            <a:off x="281790" y="3014747"/>
            <a:ext cx="1936299" cy="400110"/>
          </a:xfrm>
          <a:prstGeom prst="rect">
            <a:avLst/>
          </a:prstGeom>
        </p:spPr>
        <p:txBody>
          <a:bodyPr wrap="none">
            <a:spAutoFit/>
          </a:bodyPr>
          <a:lstStyle/>
          <a:p>
            <a:r>
              <a:rPr lang="es-ES" sz="2000" dirty="0">
                <a:latin typeface="Segoe UI Semibold" panose="020B0702040204020203" pitchFamily="34" charset="0"/>
                <a:cs typeface="Segoe UI Semibold" panose="020B0702040204020203" pitchFamily="34" charset="0"/>
              </a:rPr>
              <a:t>Fase expansión</a:t>
            </a:r>
            <a:endParaRPr lang="es-ES" sz="2000" dirty="0">
              <a:latin typeface="Segoe UI Semibold" panose="020B0702040204020203" pitchFamily="34" charset="0"/>
              <a:cs typeface="Segoe UI Semibold" panose="020B0702040204020203" pitchFamily="34" charset="0"/>
            </a:endParaRPr>
          </a:p>
        </p:txBody>
      </p:sp>
      <p:sp>
        <p:nvSpPr>
          <p:cNvPr id="12" name="Marcador de texto 3"/>
          <p:cNvSpPr txBox="1">
            <a:spLocks/>
          </p:cNvSpPr>
          <p:nvPr/>
        </p:nvSpPr>
        <p:spPr>
          <a:xfrm>
            <a:off x="2536463" y="1782226"/>
            <a:ext cx="6148098" cy="3986276"/>
          </a:xfrm>
          <a:prstGeom prst="rect">
            <a:avLst/>
          </a:prstGeom>
        </p:spPr>
        <p:txBody>
          <a:bodyPr/>
          <a:lstStyle>
            <a:lvl1pPr marL="342900" indent="-342900" algn="l" defTabSz="914400" rtl="0" eaLnBrk="1" latinLnBrk="0" hangingPunct="1">
              <a:lnSpc>
                <a:spcPct val="90000"/>
              </a:lnSpc>
              <a:spcBef>
                <a:spcPts val="1000"/>
              </a:spcBef>
              <a:buFont typeface="Wingdings" panose="05000000000000000000" pitchFamily="2" charset="2"/>
              <a:buChar char="v"/>
              <a:defRPr lang="es-ES" sz="2400" kern="1200" dirty="0" smtClean="0">
                <a:solidFill>
                  <a:schemeClr val="tx1"/>
                </a:solidFill>
                <a:latin typeface="Segoe UI Semibold" panose="020B0702040204020203" pitchFamily="34" charset="0"/>
                <a:ea typeface="+mn-ea"/>
                <a:cs typeface="Segoe UI Semibold" panose="020B0702040204020203" pitchFamily="34" charset="0"/>
              </a:defRPr>
            </a:lvl1pPr>
            <a:lvl2pPr marL="800100" indent="-342900" algn="l" defTabSz="914400" rtl="0" eaLnBrk="1" latinLnBrk="0" hangingPunct="1">
              <a:lnSpc>
                <a:spcPct val="90000"/>
              </a:lnSpc>
              <a:spcBef>
                <a:spcPts val="500"/>
              </a:spcBef>
              <a:buFont typeface="Wingdings" panose="05000000000000000000" pitchFamily="2" charset="2"/>
              <a:buChar char="§"/>
              <a:defRPr lang="es-ES" sz="2200" kern="1200" dirty="0" smtClean="0">
                <a:solidFill>
                  <a:schemeClr val="tx1"/>
                </a:solidFill>
                <a:latin typeface="Segoe UI Semibold" panose="020B0702040204020203" pitchFamily="34" charset="0"/>
                <a:ea typeface="+mn-ea"/>
                <a:cs typeface="Segoe UI Semibold" panose="020B07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lang="es-ES" sz="2200" kern="1200" dirty="0" smtClean="0">
                <a:solidFill>
                  <a:schemeClr val="tx1"/>
                </a:solidFill>
                <a:latin typeface="Segoe UI Semibold" panose="020B0702040204020203" pitchFamily="34" charset="0"/>
                <a:ea typeface="+mn-ea"/>
                <a:cs typeface="Segoe UI Semibold" panose="020B07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s-ES" sz="2000" kern="1200" dirty="0" smtClean="0">
                <a:solidFill>
                  <a:schemeClr val="tx1"/>
                </a:solidFill>
                <a:latin typeface="Segoe UI Semibold" panose="020B0702040204020203" pitchFamily="34" charset="0"/>
                <a:ea typeface="+mn-ea"/>
                <a:cs typeface="Segoe UI Semibold" panose="020B07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s-ES" sz="2000" kern="1200" dirty="0">
                <a:solidFill>
                  <a:schemeClr val="tx1"/>
                </a:solidFill>
                <a:latin typeface="Segoe UI Semibold" panose="020B0702040204020203" pitchFamily="34" charset="0"/>
                <a:ea typeface="+mn-ea"/>
                <a:cs typeface="Segoe UI Semibold" panose="020B07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es-ES" sz="1400" dirty="0">
              <a:latin typeface="Segoe UI Light" panose="020B0502040204020203" pitchFamily="34" charset="0"/>
              <a:cs typeface="Segoe UI Light" panose="020B0502040204020203" pitchFamily="34" charset="0"/>
            </a:endParaRPr>
          </a:p>
          <a:p>
            <a:pPr marL="0" indent="0" algn="just">
              <a:buNone/>
            </a:pPr>
            <a:r>
              <a:rPr lang="es-ES" sz="1400" dirty="0" smtClean="0">
                <a:latin typeface="Segoe UI Light" panose="020B0502040204020203" pitchFamily="34" charset="0"/>
                <a:cs typeface="Segoe UI Light" panose="020B0502040204020203" pitchFamily="34" charset="0"/>
              </a:rPr>
              <a:t>Esta </a:t>
            </a:r>
            <a:r>
              <a:rPr lang="es-ES" sz="1400" dirty="0">
                <a:latin typeface="Segoe UI Light" panose="020B0502040204020203" pitchFamily="34" charset="0"/>
                <a:cs typeface="Segoe UI Light" panose="020B0502040204020203" pitchFamily="34" charset="0"/>
              </a:rPr>
              <a:t>Ley, en una primera fase de desarrollo, tuvo un amplio despliegue en el </a:t>
            </a:r>
            <a:r>
              <a:rPr lang="es-ES" sz="1400" b="1" dirty="0"/>
              <a:t>marco normativo y </a:t>
            </a:r>
            <a:r>
              <a:rPr lang="es-ES" sz="1400" b="1" dirty="0" smtClean="0"/>
              <a:t>organizativo:</a:t>
            </a:r>
          </a:p>
          <a:p>
            <a:pPr algn="just"/>
            <a:r>
              <a:rPr lang="es-ES" sz="1400" dirty="0" smtClean="0">
                <a:latin typeface="Segoe UI Light" panose="020B0502040204020203" pitchFamily="34" charset="0"/>
                <a:cs typeface="Segoe UI Light" panose="020B0502040204020203" pitchFamily="34" charset="0"/>
              </a:rPr>
              <a:t>Comisión </a:t>
            </a:r>
            <a:r>
              <a:rPr lang="es-ES" sz="1400" dirty="0">
                <a:latin typeface="Segoe UI Light" panose="020B0502040204020203" pitchFamily="34" charset="0"/>
                <a:cs typeface="Segoe UI Light" panose="020B0502040204020203" pitchFamily="34" charset="0"/>
              </a:rPr>
              <a:t>Foral para la evaluación (2006</a:t>
            </a:r>
            <a:r>
              <a:rPr lang="es-ES" sz="1400" dirty="0" smtClean="0">
                <a:latin typeface="Segoe UI Light" panose="020B0502040204020203" pitchFamily="34" charset="0"/>
                <a:cs typeface="Segoe UI Light" panose="020B0502040204020203" pitchFamily="34" charset="0"/>
              </a:rPr>
              <a:t>)</a:t>
            </a:r>
          </a:p>
          <a:p>
            <a:pPr algn="just"/>
            <a:r>
              <a:rPr lang="es-ES" sz="1400" dirty="0" smtClean="0">
                <a:latin typeface="Segoe UI Light" panose="020B0502040204020203" pitchFamily="34" charset="0"/>
                <a:cs typeface="Segoe UI Light" panose="020B0502040204020203" pitchFamily="34" charset="0"/>
              </a:rPr>
              <a:t>Servicio </a:t>
            </a:r>
            <a:r>
              <a:rPr lang="es-ES" sz="1400" dirty="0">
                <a:latin typeface="Segoe UI Light" panose="020B0502040204020203" pitchFamily="34" charset="0"/>
                <a:cs typeface="Segoe UI Light" panose="020B0502040204020203" pitchFamily="34" charset="0"/>
              </a:rPr>
              <a:t>de Calidad (2005-2011</a:t>
            </a:r>
            <a:r>
              <a:rPr lang="es-ES" sz="1400" dirty="0" smtClean="0">
                <a:latin typeface="Segoe UI Light" panose="020B0502040204020203" pitchFamily="34" charset="0"/>
                <a:cs typeface="Segoe UI Light" panose="020B0502040204020203" pitchFamily="34" charset="0"/>
              </a:rPr>
              <a:t>) </a:t>
            </a:r>
          </a:p>
          <a:p>
            <a:pPr algn="just"/>
            <a:r>
              <a:rPr lang="es-ES" sz="1400" dirty="0" smtClean="0">
                <a:latin typeface="Segoe UI Light" panose="020B0502040204020203" pitchFamily="34" charset="0"/>
                <a:cs typeface="Segoe UI Light" panose="020B0502040204020203" pitchFamily="34" charset="0"/>
              </a:rPr>
              <a:t>Registro </a:t>
            </a:r>
            <a:r>
              <a:rPr lang="es-ES" sz="1400" dirty="0">
                <a:latin typeface="Segoe UI Light" panose="020B0502040204020203" pitchFamily="34" charset="0"/>
                <a:cs typeface="Segoe UI Light" panose="020B0502040204020203" pitchFamily="34" charset="0"/>
              </a:rPr>
              <a:t>de Evaluación de Políticas Públicas y de Calidad de los Servicios Públicos (2007), etc. </a:t>
            </a:r>
            <a:endParaRPr lang="es-ES" sz="1400" dirty="0" smtClean="0">
              <a:latin typeface="Segoe UI Light" panose="020B0502040204020203" pitchFamily="34" charset="0"/>
              <a:cs typeface="Segoe UI Light" panose="020B0502040204020203" pitchFamily="34" charset="0"/>
            </a:endParaRPr>
          </a:p>
          <a:p>
            <a:pPr marL="0" indent="0" algn="just">
              <a:buNone/>
            </a:pPr>
            <a:endParaRPr lang="es-ES" sz="1400" dirty="0" smtClean="0">
              <a:latin typeface="Segoe UI Light" panose="020B0502040204020203" pitchFamily="34" charset="0"/>
              <a:cs typeface="Segoe UI Light" panose="020B0502040204020203" pitchFamily="34" charset="0"/>
            </a:endParaRPr>
          </a:p>
          <a:p>
            <a:pPr marL="0" indent="0" algn="just">
              <a:buNone/>
            </a:pPr>
            <a:r>
              <a:rPr lang="es-ES" sz="1400" dirty="0" smtClean="0">
                <a:latin typeface="Segoe UI Light" panose="020B0502040204020203" pitchFamily="34" charset="0"/>
                <a:cs typeface="Segoe UI Light" panose="020B0502040204020203" pitchFamily="34" charset="0"/>
              </a:rPr>
              <a:t>En </a:t>
            </a:r>
            <a:r>
              <a:rPr lang="es-ES" sz="1400" dirty="0">
                <a:latin typeface="Segoe UI Light" panose="020B0502040204020203" pitchFamily="34" charset="0"/>
                <a:cs typeface="Segoe UI Light" panose="020B0502040204020203" pitchFamily="34" charset="0"/>
              </a:rPr>
              <a:t>el </a:t>
            </a:r>
            <a:r>
              <a:rPr lang="es-ES" sz="1400" b="1" dirty="0"/>
              <a:t>marco metodológico</a:t>
            </a:r>
            <a:r>
              <a:rPr lang="es-ES" sz="1400" dirty="0">
                <a:latin typeface="Segoe UI Light" panose="020B0502040204020203" pitchFamily="34" charset="0"/>
                <a:cs typeface="Segoe UI Light" panose="020B0502040204020203" pitchFamily="34" charset="0"/>
              </a:rPr>
              <a:t>, con el desarrollo de una serie de recursos y herramientas. </a:t>
            </a:r>
            <a:endParaRPr lang="es-ES" sz="1400" dirty="0" smtClean="0">
              <a:latin typeface="Segoe UI Light" panose="020B0502040204020203" pitchFamily="34" charset="0"/>
              <a:cs typeface="Segoe UI Light" panose="020B0502040204020203" pitchFamily="34" charset="0"/>
            </a:endParaRPr>
          </a:p>
          <a:p>
            <a:pPr algn="just"/>
            <a:r>
              <a:rPr lang="es-ES" sz="1400" dirty="0">
                <a:latin typeface="Segoe UI Light" panose="020B0502040204020203" pitchFamily="34" charset="0"/>
                <a:cs typeface="Segoe UI Light" panose="020B0502040204020203" pitchFamily="34" charset="0"/>
              </a:rPr>
              <a:t>Glosario de Términos relacionados con el seguimiento y la evaluación de las Políticas </a:t>
            </a:r>
            <a:r>
              <a:rPr lang="es-ES" sz="1400" dirty="0" smtClean="0">
                <a:latin typeface="Segoe UI Light" panose="020B0502040204020203" pitchFamily="34" charset="0"/>
                <a:cs typeface="Segoe UI Light" panose="020B0502040204020203" pitchFamily="34" charset="0"/>
              </a:rPr>
              <a:t>Públicas</a:t>
            </a:r>
          </a:p>
          <a:p>
            <a:pPr algn="just"/>
            <a:r>
              <a:rPr lang="es-ES" sz="1400" dirty="0">
                <a:latin typeface="Segoe UI Light" panose="020B0502040204020203" pitchFamily="34" charset="0"/>
                <a:cs typeface="Segoe UI Light" panose="020B0502040204020203" pitchFamily="34" charset="0"/>
              </a:rPr>
              <a:t>Modelo de Pliego de Condiciones Técnicas o Plan de Trabajo para la evaluación de políticas </a:t>
            </a:r>
            <a:r>
              <a:rPr lang="es-ES" sz="1400" dirty="0" smtClean="0">
                <a:latin typeface="Segoe UI Light" panose="020B0502040204020203" pitchFamily="34" charset="0"/>
                <a:cs typeface="Segoe UI Light" panose="020B0502040204020203" pitchFamily="34" charset="0"/>
              </a:rPr>
              <a:t>públicas</a:t>
            </a:r>
          </a:p>
          <a:p>
            <a:pPr algn="just"/>
            <a:r>
              <a:rPr lang="es-ES_tradnl" sz="1400" dirty="0">
                <a:latin typeface="Segoe UI Light" panose="020B0502040204020203" pitchFamily="34" charset="0"/>
                <a:cs typeface="Segoe UI Light" panose="020B0502040204020203" pitchFamily="34" charset="0"/>
              </a:rPr>
              <a:t>Protocolo de </a:t>
            </a:r>
            <a:r>
              <a:rPr lang="es-ES_tradnl" sz="1400" dirty="0" smtClean="0">
                <a:latin typeface="Segoe UI Light" panose="020B0502040204020203" pitchFamily="34" charset="0"/>
                <a:cs typeface="Segoe UI Light" panose="020B0502040204020203" pitchFamily="34" charset="0"/>
              </a:rPr>
              <a:t>Evaluabilidad</a:t>
            </a:r>
          </a:p>
          <a:p>
            <a:pPr algn="just"/>
            <a:r>
              <a:rPr lang="es-ES" sz="1400" dirty="0">
                <a:latin typeface="Segoe UI Light" panose="020B0502040204020203" pitchFamily="34" charset="0"/>
                <a:cs typeface="Segoe UI Light" panose="020B0502040204020203" pitchFamily="34" charset="0"/>
              </a:rPr>
              <a:t>libro sobre “El sistema público de evaluación en Navarra</a:t>
            </a:r>
            <a:r>
              <a:rPr lang="es-ES" sz="1400" dirty="0" smtClean="0">
                <a:latin typeface="Segoe UI Light" panose="020B0502040204020203" pitchFamily="34" charset="0"/>
                <a:cs typeface="Segoe UI Light" panose="020B0502040204020203" pitchFamily="34" charset="0"/>
              </a:rPr>
              <a:t>”</a:t>
            </a:r>
          </a:p>
          <a:p>
            <a:pPr algn="just"/>
            <a:r>
              <a:rPr lang="es-ES" sz="1400" dirty="0">
                <a:latin typeface="Segoe UI Light" panose="020B0502040204020203" pitchFamily="34" charset="0"/>
                <a:cs typeface="Segoe UI Light" panose="020B0502040204020203" pitchFamily="34" charset="0"/>
              </a:rPr>
              <a:t>Cuaderno de Gestión de la Evaluación de Intervenciones Públicas.</a:t>
            </a:r>
            <a:endParaRPr lang="es-ES_tradnl" sz="14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41924230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El marco normativo Navarro</a:t>
            </a:r>
            <a:endParaRPr lang="es-ES" dirty="0"/>
          </a:p>
        </p:txBody>
      </p:sp>
      <p:sp>
        <p:nvSpPr>
          <p:cNvPr id="6" name="Rectángulo 5"/>
          <p:cNvSpPr/>
          <p:nvPr/>
        </p:nvSpPr>
        <p:spPr>
          <a:xfrm>
            <a:off x="281790" y="3014747"/>
            <a:ext cx="2155718" cy="400110"/>
          </a:xfrm>
          <a:prstGeom prst="rect">
            <a:avLst/>
          </a:prstGeom>
        </p:spPr>
        <p:txBody>
          <a:bodyPr wrap="none">
            <a:spAutoFit/>
          </a:bodyPr>
          <a:lstStyle/>
          <a:p>
            <a:r>
              <a:rPr lang="es-ES" sz="2000" dirty="0">
                <a:latin typeface="Segoe UI Semibold" panose="020B0702040204020203" pitchFamily="34" charset="0"/>
                <a:cs typeface="Segoe UI Semibold" panose="020B0702040204020203" pitchFamily="34" charset="0"/>
              </a:rPr>
              <a:t>Fase </a:t>
            </a:r>
            <a:r>
              <a:rPr lang="es-ES" sz="2000" dirty="0" smtClean="0">
                <a:latin typeface="Segoe UI Semibold" panose="020B0702040204020203" pitchFamily="34" charset="0"/>
                <a:cs typeface="Segoe UI Semibold" panose="020B0702040204020203" pitchFamily="34" charset="0"/>
              </a:rPr>
              <a:t>constricción</a:t>
            </a:r>
            <a:endParaRPr lang="es-ES" sz="2000" dirty="0">
              <a:latin typeface="Segoe UI Semibold" panose="020B0702040204020203" pitchFamily="34" charset="0"/>
              <a:cs typeface="Segoe UI Semibold" panose="020B0702040204020203" pitchFamily="34" charset="0"/>
            </a:endParaRPr>
          </a:p>
        </p:txBody>
      </p:sp>
      <p:sp>
        <p:nvSpPr>
          <p:cNvPr id="12" name="Marcador de texto 3"/>
          <p:cNvSpPr txBox="1">
            <a:spLocks/>
          </p:cNvSpPr>
          <p:nvPr/>
        </p:nvSpPr>
        <p:spPr>
          <a:xfrm>
            <a:off x="2633740" y="2006600"/>
            <a:ext cx="6148098" cy="2420123"/>
          </a:xfrm>
          <a:prstGeom prst="rect">
            <a:avLst/>
          </a:prstGeom>
        </p:spPr>
        <p:txBody>
          <a:bodyPr/>
          <a:lstStyle>
            <a:lvl1pPr marL="342900" indent="-342900" algn="l" defTabSz="914400" rtl="0" eaLnBrk="1" latinLnBrk="0" hangingPunct="1">
              <a:lnSpc>
                <a:spcPct val="90000"/>
              </a:lnSpc>
              <a:spcBef>
                <a:spcPts val="1000"/>
              </a:spcBef>
              <a:buFont typeface="Wingdings" panose="05000000000000000000" pitchFamily="2" charset="2"/>
              <a:buChar char="v"/>
              <a:defRPr lang="es-ES" sz="2400" kern="1200" dirty="0" smtClean="0">
                <a:solidFill>
                  <a:schemeClr val="tx1"/>
                </a:solidFill>
                <a:latin typeface="Segoe UI Semibold" panose="020B0702040204020203" pitchFamily="34" charset="0"/>
                <a:ea typeface="+mn-ea"/>
                <a:cs typeface="Segoe UI Semibold" panose="020B0702040204020203" pitchFamily="34" charset="0"/>
              </a:defRPr>
            </a:lvl1pPr>
            <a:lvl2pPr marL="800100" indent="-342900" algn="l" defTabSz="914400" rtl="0" eaLnBrk="1" latinLnBrk="0" hangingPunct="1">
              <a:lnSpc>
                <a:spcPct val="90000"/>
              </a:lnSpc>
              <a:spcBef>
                <a:spcPts val="500"/>
              </a:spcBef>
              <a:buFont typeface="Wingdings" panose="05000000000000000000" pitchFamily="2" charset="2"/>
              <a:buChar char="§"/>
              <a:defRPr lang="es-ES" sz="2200" kern="1200" dirty="0" smtClean="0">
                <a:solidFill>
                  <a:schemeClr val="tx1"/>
                </a:solidFill>
                <a:latin typeface="Segoe UI Semibold" panose="020B0702040204020203" pitchFamily="34" charset="0"/>
                <a:ea typeface="+mn-ea"/>
                <a:cs typeface="Segoe UI Semibold" panose="020B07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lang="es-ES" sz="2200" kern="1200" dirty="0" smtClean="0">
                <a:solidFill>
                  <a:schemeClr val="tx1"/>
                </a:solidFill>
                <a:latin typeface="Segoe UI Semibold" panose="020B0702040204020203" pitchFamily="34" charset="0"/>
                <a:ea typeface="+mn-ea"/>
                <a:cs typeface="Segoe UI Semibold" panose="020B07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s-ES" sz="2000" kern="1200" dirty="0" smtClean="0">
                <a:solidFill>
                  <a:schemeClr val="tx1"/>
                </a:solidFill>
                <a:latin typeface="Segoe UI Semibold" panose="020B0702040204020203" pitchFamily="34" charset="0"/>
                <a:ea typeface="+mn-ea"/>
                <a:cs typeface="Segoe UI Semibold" panose="020B07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s-ES" sz="2000" kern="1200" dirty="0">
                <a:solidFill>
                  <a:schemeClr val="tx1"/>
                </a:solidFill>
                <a:latin typeface="Segoe UI Semibold" panose="020B0702040204020203" pitchFamily="34" charset="0"/>
                <a:ea typeface="+mn-ea"/>
                <a:cs typeface="Segoe UI Semibold" panose="020B07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400" dirty="0">
                <a:latin typeface="Segoe UI Light" panose="020B0502040204020203" pitchFamily="34" charset="0"/>
                <a:cs typeface="Segoe UI Light" panose="020B0502040204020203" pitchFamily="34" charset="0"/>
              </a:rPr>
              <a:t>Esa </a:t>
            </a:r>
            <a:r>
              <a:rPr lang="es-ES" sz="1400" b="1" dirty="0">
                <a:latin typeface="Segoe UI Light" panose="020B0502040204020203" pitchFamily="34" charset="0"/>
                <a:cs typeface="Segoe UI Light" panose="020B0502040204020203" pitchFamily="34" charset="0"/>
              </a:rPr>
              <a:t>fase fue seguida de Otra de constricción</a:t>
            </a:r>
            <a:r>
              <a:rPr lang="es-ES" sz="1400" dirty="0">
                <a:latin typeface="Segoe UI Light" panose="020B0502040204020203" pitchFamily="34" charset="0"/>
                <a:cs typeface="Segoe UI Light" panose="020B0502040204020203" pitchFamily="34" charset="0"/>
              </a:rPr>
              <a:t>, </a:t>
            </a:r>
            <a:r>
              <a:rPr lang="es-ES" sz="1400" dirty="0" smtClean="0">
                <a:latin typeface="Segoe UI Light" panose="020B0502040204020203" pitchFamily="34" charset="0"/>
                <a:cs typeface="Segoe UI Light" panose="020B0502040204020203" pitchFamily="34" charset="0"/>
              </a:rPr>
              <a:t>donde la </a:t>
            </a:r>
            <a:r>
              <a:rPr lang="es-ES" sz="1400" dirty="0">
                <a:latin typeface="Segoe UI Light" panose="020B0502040204020203" pitchFamily="34" charset="0"/>
                <a:cs typeface="Segoe UI Light" panose="020B0502040204020203" pitchFamily="34" charset="0"/>
              </a:rPr>
              <a:t>Comisión dejó de reunirse y el Servicio de </a:t>
            </a:r>
            <a:r>
              <a:rPr lang="es-ES" sz="1400" dirty="0" smtClean="0">
                <a:latin typeface="Segoe UI Light" panose="020B0502040204020203" pitchFamily="34" charset="0"/>
                <a:cs typeface="Segoe UI Light" panose="020B0502040204020203" pitchFamily="34" charset="0"/>
              </a:rPr>
              <a:t>calidad desapareció</a:t>
            </a:r>
            <a:r>
              <a:rPr lang="es-ES" sz="1400" dirty="0">
                <a:latin typeface="Segoe UI Light" panose="020B0502040204020203" pitchFamily="34" charset="0"/>
                <a:cs typeface="Segoe UI Light" panose="020B0502040204020203" pitchFamily="34" charset="0"/>
              </a:rPr>
              <a:t>. Este hecho coincide con una fuerte </a:t>
            </a:r>
            <a:r>
              <a:rPr lang="es-ES" sz="1400" b="1" dirty="0" smtClean="0">
                <a:latin typeface="Segoe UI Light" panose="020B0502040204020203" pitchFamily="34" charset="0"/>
                <a:cs typeface="Segoe UI Light" panose="020B0502040204020203" pitchFamily="34" charset="0"/>
              </a:rPr>
              <a:t>crisis económica </a:t>
            </a:r>
            <a:r>
              <a:rPr lang="es-ES" sz="1400" dirty="0">
                <a:latin typeface="Segoe UI Light" panose="020B0502040204020203" pitchFamily="34" charset="0"/>
                <a:cs typeface="Segoe UI Light" panose="020B0502040204020203" pitchFamily="34" charset="0"/>
              </a:rPr>
              <a:t>y con </a:t>
            </a:r>
            <a:r>
              <a:rPr lang="es-ES" sz="1400" b="1" dirty="0">
                <a:latin typeface="Segoe UI Light" panose="020B0502040204020203" pitchFamily="34" charset="0"/>
                <a:cs typeface="Segoe UI Light" panose="020B0502040204020203" pitchFamily="34" charset="0"/>
              </a:rPr>
              <a:t>varios cambios en los </a:t>
            </a:r>
            <a:r>
              <a:rPr lang="es-ES" sz="1400" b="1" dirty="0" smtClean="0">
                <a:latin typeface="Segoe UI Light" panose="020B0502040204020203" pitchFamily="34" charset="0"/>
                <a:cs typeface="Segoe UI Light" panose="020B0502040204020203" pitchFamily="34" charset="0"/>
              </a:rPr>
              <a:t>Gobiernos </a:t>
            </a:r>
            <a:r>
              <a:rPr lang="es-ES" sz="1400" dirty="0" smtClean="0">
                <a:latin typeface="Segoe UI Light" panose="020B0502040204020203" pitchFamily="34" charset="0"/>
                <a:cs typeface="Segoe UI Light" panose="020B0502040204020203" pitchFamily="34" charset="0"/>
              </a:rPr>
              <a:t>Forales</a:t>
            </a:r>
            <a:r>
              <a:rPr lang="es-ES" sz="1400" dirty="0">
                <a:latin typeface="Segoe UI Light" panose="020B0502040204020203" pitchFamily="34" charset="0"/>
                <a:cs typeface="Segoe UI Light" panose="020B0502040204020203" pitchFamily="34" charset="0"/>
              </a:rPr>
              <a:t>. </a:t>
            </a:r>
            <a:endParaRPr lang="es-ES" sz="1400" dirty="0" smtClean="0">
              <a:latin typeface="Segoe UI Light" panose="020B0502040204020203" pitchFamily="34" charset="0"/>
              <a:cs typeface="Segoe UI Light" panose="020B0502040204020203" pitchFamily="34" charset="0"/>
            </a:endParaRPr>
          </a:p>
          <a:p>
            <a:pPr marL="0" indent="0" algn="just">
              <a:buNone/>
            </a:pPr>
            <a:r>
              <a:rPr lang="es-ES" sz="1400" dirty="0" smtClean="0">
                <a:latin typeface="Segoe UI Light" panose="020B0502040204020203" pitchFamily="34" charset="0"/>
                <a:cs typeface="Segoe UI Light" panose="020B0502040204020203" pitchFamily="34" charset="0"/>
              </a:rPr>
              <a:t>A </a:t>
            </a:r>
            <a:r>
              <a:rPr lang="es-ES" sz="1400" dirty="0">
                <a:latin typeface="Segoe UI Light" panose="020B0502040204020203" pitchFamily="34" charset="0"/>
                <a:cs typeface="Segoe UI Light" panose="020B0502040204020203" pitchFamily="34" charset="0"/>
              </a:rPr>
              <a:t>pesar de ello, dejó en Navarra un </a:t>
            </a:r>
            <a:r>
              <a:rPr lang="es-ES" sz="1400" b="1" dirty="0" smtClean="0">
                <a:latin typeface="Segoe UI Light" panose="020B0502040204020203" pitchFamily="34" charset="0"/>
                <a:cs typeface="Segoe UI Light" panose="020B0502040204020203" pitchFamily="34" charset="0"/>
              </a:rPr>
              <a:t>fuerte marco </a:t>
            </a:r>
            <a:r>
              <a:rPr lang="es-ES" sz="1400" b="1" dirty="0">
                <a:latin typeface="Segoe UI Light" panose="020B0502040204020203" pitchFamily="34" charset="0"/>
                <a:cs typeface="Segoe UI Light" panose="020B0502040204020203" pitchFamily="34" charset="0"/>
              </a:rPr>
              <a:t>metodológico</a:t>
            </a:r>
            <a:r>
              <a:rPr lang="es-ES" sz="1400" dirty="0">
                <a:latin typeface="Segoe UI Light" panose="020B0502040204020203" pitchFamily="34" charset="0"/>
                <a:cs typeface="Segoe UI Light" panose="020B0502040204020203" pitchFamily="34" charset="0"/>
              </a:rPr>
              <a:t>, además de las </a:t>
            </a:r>
            <a:r>
              <a:rPr lang="es-ES" sz="1400" b="1" dirty="0">
                <a:latin typeface="Segoe UI Light" panose="020B0502040204020203" pitchFamily="34" charset="0"/>
                <a:cs typeface="Segoe UI Light" panose="020B0502040204020203" pitchFamily="34" charset="0"/>
              </a:rPr>
              <a:t>herramientas </a:t>
            </a:r>
            <a:r>
              <a:rPr lang="es-ES" sz="1400" b="1" dirty="0" smtClean="0">
                <a:latin typeface="Segoe UI Light" panose="020B0502040204020203" pitchFamily="34" charset="0"/>
                <a:cs typeface="Segoe UI Light" panose="020B0502040204020203" pitchFamily="34" charset="0"/>
              </a:rPr>
              <a:t>y recursos </a:t>
            </a:r>
            <a:r>
              <a:rPr lang="es-ES" sz="1400" b="1" dirty="0">
                <a:latin typeface="Segoe UI Light" panose="020B0502040204020203" pitchFamily="34" charset="0"/>
                <a:cs typeface="Segoe UI Light" panose="020B0502040204020203" pitchFamily="34" charset="0"/>
              </a:rPr>
              <a:t>suficientes </a:t>
            </a:r>
            <a:r>
              <a:rPr lang="es-ES" sz="1400" dirty="0">
                <a:latin typeface="Segoe UI Light" panose="020B0502040204020203" pitchFamily="34" charset="0"/>
                <a:cs typeface="Segoe UI Light" panose="020B0502040204020203" pitchFamily="34" charset="0"/>
              </a:rPr>
              <a:t>como para avanzar en esta </a:t>
            </a:r>
            <a:r>
              <a:rPr lang="es-ES" sz="1400" dirty="0" smtClean="0">
                <a:latin typeface="Segoe UI Light" panose="020B0502040204020203" pitchFamily="34" charset="0"/>
                <a:cs typeface="Segoe UI Light" panose="020B0502040204020203" pitchFamily="34" charset="0"/>
              </a:rPr>
              <a:t>materia, configurando </a:t>
            </a:r>
            <a:r>
              <a:rPr lang="es-ES" sz="1400" dirty="0">
                <a:latin typeface="Segoe UI Light" panose="020B0502040204020203" pitchFamily="34" charset="0"/>
                <a:cs typeface="Segoe UI Light" panose="020B0502040204020203" pitchFamily="34" charset="0"/>
              </a:rPr>
              <a:t>un sistema integral de evaluación.</a:t>
            </a:r>
          </a:p>
          <a:p>
            <a:pPr marL="0" indent="0" algn="just">
              <a:buNone/>
            </a:pPr>
            <a:r>
              <a:rPr lang="es-ES" sz="1400" dirty="0">
                <a:latin typeface="Segoe UI Light" panose="020B0502040204020203" pitchFamily="34" charset="0"/>
                <a:cs typeface="Segoe UI Light" panose="020B0502040204020203" pitchFamily="34" charset="0"/>
              </a:rPr>
              <a:t>Durante esta fase, sin embargo, se fueron </a:t>
            </a:r>
            <a:r>
              <a:rPr lang="es-ES" sz="1400" dirty="0" smtClean="0">
                <a:latin typeface="Segoe UI Light" panose="020B0502040204020203" pitchFamily="34" charset="0"/>
                <a:cs typeface="Segoe UI Light" panose="020B0502040204020203" pitchFamily="34" charset="0"/>
              </a:rPr>
              <a:t>implementando las </a:t>
            </a:r>
            <a:r>
              <a:rPr lang="es-ES" sz="1400" b="1" dirty="0">
                <a:latin typeface="Segoe UI Light" panose="020B0502040204020203" pitchFamily="34" charset="0"/>
                <a:cs typeface="Segoe UI Light" panose="020B0502040204020203" pitchFamily="34" charset="0"/>
              </a:rPr>
              <a:t>propuestas</a:t>
            </a:r>
            <a:r>
              <a:rPr lang="es-ES" sz="1400" dirty="0">
                <a:latin typeface="Segoe UI Light" panose="020B0502040204020203" pitchFamily="34" charset="0"/>
                <a:cs typeface="Segoe UI Light" panose="020B0502040204020203" pitchFamily="34" charset="0"/>
              </a:rPr>
              <a:t> del </a:t>
            </a:r>
            <a:r>
              <a:rPr lang="es-ES" sz="1400" b="1" dirty="0">
                <a:latin typeface="Segoe UI Light" panose="020B0502040204020203" pitchFamily="34" charset="0"/>
                <a:cs typeface="Segoe UI Light" panose="020B0502040204020203" pitchFamily="34" charset="0"/>
              </a:rPr>
              <a:t>capítulo de seguimiento de </a:t>
            </a:r>
            <a:r>
              <a:rPr lang="es-ES" sz="1400" b="1" dirty="0" smtClean="0">
                <a:latin typeface="Segoe UI Light" panose="020B0502040204020203" pitchFamily="34" charset="0"/>
                <a:cs typeface="Segoe UI Light" panose="020B0502040204020203" pitchFamily="34" charset="0"/>
              </a:rPr>
              <a:t>la ETN</a:t>
            </a:r>
            <a:r>
              <a:rPr lang="es-ES" sz="1400" dirty="0">
                <a:latin typeface="Segoe UI Light" panose="020B0502040204020203" pitchFamily="34" charset="0"/>
                <a:cs typeface="Segoe UI Light" panose="020B0502040204020203" pitchFamily="34" charset="0"/>
              </a:rPr>
              <a:t>, como instrumento de ordenación. Basado </a:t>
            </a:r>
            <a:r>
              <a:rPr lang="es-ES" sz="1400" dirty="0" smtClean="0">
                <a:latin typeface="Segoe UI Light" panose="020B0502040204020203" pitchFamily="34" charset="0"/>
                <a:cs typeface="Segoe UI Light" panose="020B0502040204020203" pitchFamily="34" charset="0"/>
              </a:rPr>
              <a:t>en el </a:t>
            </a:r>
            <a:r>
              <a:rPr lang="es-ES" sz="1400" b="1" dirty="0" smtClean="0">
                <a:latin typeface="Segoe UI Light" panose="020B0502040204020203" pitchFamily="34" charset="0"/>
                <a:cs typeface="Segoe UI Light" panose="020B0502040204020203" pitchFamily="34" charset="0"/>
              </a:rPr>
              <a:t>Consejo </a:t>
            </a:r>
            <a:r>
              <a:rPr lang="es-ES" sz="1400" b="1" dirty="0">
                <a:latin typeface="Segoe UI Light" panose="020B0502040204020203" pitchFamily="34" charset="0"/>
                <a:cs typeface="Segoe UI Light" panose="020B0502040204020203" pitchFamily="34" charset="0"/>
              </a:rPr>
              <a:t>Social de </a:t>
            </a:r>
            <a:r>
              <a:rPr lang="es-ES" sz="1400" b="1" dirty="0" smtClean="0">
                <a:latin typeface="Segoe UI Light" panose="020B0502040204020203" pitchFamily="34" charset="0"/>
                <a:cs typeface="Segoe UI Light" panose="020B0502040204020203" pitchFamily="34" charset="0"/>
              </a:rPr>
              <a:t>Política </a:t>
            </a:r>
            <a:r>
              <a:rPr lang="es-ES" sz="1400" b="1" dirty="0">
                <a:latin typeface="Segoe UI Light" panose="020B0502040204020203" pitchFamily="34" charset="0"/>
                <a:cs typeface="Segoe UI Light" panose="020B0502040204020203" pitchFamily="34" charset="0"/>
              </a:rPr>
              <a:t>Territorial </a:t>
            </a:r>
            <a:r>
              <a:rPr lang="es-ES" sz="1400" dirty="0">
                <a:latin typeface="Segoe UI Light" panose="020B0502040204020203" pitchFamily="34" charset="0"/>
                <a:cs typeface="Segoe UI Light" panose="020B0502040204020203" pitchFamily="34" charset="0"/>
              </a:rPr>
              <a:t>como </a:t>
            </a:r>
            <a:r>
              <a:rPr lang="es-ES" sz="1400" b="1" dirty="0" smtClean="0">
                <a:latin typeface="Segoe UI Light" panose="020B0502040204020203" pitchFamily="34" charset="0"/>
                <a:cs typeface="Segoe UI Light" panose="020B0502040204020203" pitchFamily="34" charset="0"/>
              </a:rPr>
              <a:t>órgano de </a:t>
            </a:r>
            <a:r>
              <a:rPr lang="es-ES" sz="1400" b="1" dirty="0">
                <a:latin typeface="Segoe UI Light" panose="020B0502040204020203" pitchFamily="34" charset="0"/>
                <a:cs typeface="Segoe UI Light" panose="020B0502040204020203" pitchFamily="34" charset="0"/>
              </a:rPr>
              <a:t>supervisión</a:t>
            </a:r>
            <a:r>
              <a:rPr lang="es-ES" sz="1400" dirty="0">
                <a:latin typeface="Segoe UI Light" panose="020B0502040204020203" pitchFamily="34" charset="0"/>
                <a:cs typeface="Segoe UI Light" panose="020B0502040204020203" pitchFamily="34" charset="0"/>
              </a:rPr>
              <a:t>, se fueron elaborando informes </a:t>
            </a:r>
            <a:r>
              <a:rPr lang="es-ES" sz="1400" dirty="0" smtClean="0">
                <a:latin typeface="Segoe UI Light" panose="020B0502040204020203" pitchFamily="34" charset="0"/>
                <a:cs typeface="Segoe UI Light" panose="020B0502040204020203" pitchFamily="34" charset="0"/>
              </a:rPr>
              <a:t>de aplicación </a:t>
            </a:r>
            <a:r>
              <a:rPr lang="es-ES" sz="1400" dirty="0">
                <a:latin typeface="Segoe UI Light" panose="020B0502040204020203" pitchFamily="34" charset="0"/>
                <a:cs typeface="Segoe UI Light" panose="020B0502040204020203" pitchFamily="34" charset="0"/>
              </a:rPr>
              <a:t>y seguimiento mediante indicadores.</a:t>
            </a:r>
            <a:endParaRPr lang="es-ES_tradnl" sz="1400" dirty="0">
              <a:latin typeface="Segoe UI Light" panose="020B0502040204020203" pitchFamily="34" charset="0"/>
              <a:cs typeface="Segoe UI Light" panose="020B0502040204020203" pitchFamily="34" charset="0"/>
            </a:endParaRPr>
          </a:p>
        </p:txBody>
      </p:sp>
      <p:pic>
        <p:nvPicPr>
          <p:cNvPr id="7" name="Imagen 6"/>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43350" y="3416415"/>
            <a:ext cx="2013177" cy="2013177"/>
          </a:xfrm>
          <a:prstGeom prst="rect">
            <a:avLst/>
          </a:prstGeom>
        </p:spPr>
      </p:pic>
      <p:pic>
        <p:nvPicPr>
          <p:cNvPr id="3" name="Imagen 2"/>
          <p:cNvPicPr>
            <a:picLocks noChangeAspect="1"/>
          </p:cNvPicPr>
          <p:nvPr/>
        </p:nvPicPr>
        <p:blipFill rotWithShape="1">
          <a:blip r:embed="rId4"/>
          <a:srcRect t="46642" r="3633"/>
          <a:stretch/>
        </p:blipFill>
        <p:spPr>
          <a:xfrm>
            <a:off x="2437508" y="4620656"/>
            <a:ext cx="6640411" cy="1617871"/>
          </a:xfrm>
          <a:prstGeom prst="rect">
            <a:avLst/>
          </a:prstGeom>
        </p:spPr>
      </p:pic>
    </p:spTree>
    <p:extLst>
      <p:ext uri="{BB962C8B-B14F-4D97-AF65-F5344CB8AC3E}">
        <p14:creationId xmlns:p14="http://schemas.microsoft.com/office/powerpoint/2010/main" val="22690217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El marco normativo Navarro</a:t>
            </a:r>
            <a:endParaRPr lang="es-ES" dirty="0"/>
          </a:p>
        </p:txBody>
      </p:sp>
      <p:sp>
        <p:nvSpPr>
          <p:cNvPr id="6" name="Rectángulo 5"/>
          <p:cNvSpPr/>
          <p:nvPr/>
        </p:nvSpPr>
        <p:spPr>
          <a:xfrm>
            <a:off x="281790" y="3014747"/>
            <a:ext cx="2264081" cy="400110"/>
          </a:xfrm>
          <a:prstGeom prst="rect">
            <a:avLst/>
          </a:prstGeom>
        </p:spPr>
        <p:txBody>
          <a:bodyPr wrap="none">
            <a:spAutoFit/>
          </a:bodyPr>
          <a:lstStyle/>
          <a:p>
            <a:r>
              <a:rPr lang="es-ES" sz="2000" dirty="0">
                <a:latin typeface="Segoe UI Semibold" panose="020B0702040204020203" pitchFamily="34" charset="0"/>
                <a:cs typeface="Segoe UI Semibold" panose="020B0702040204020203" pitchFamily="34" charset="0"/>
              </a:rPr>
              <a:t>Fase </a:t>
            </a:r>
            <a:r>
              <a:rPr lang="es-ES" sz="2000" dirty="0" smtClean="0">
                <a:latin typeface="Segoe UI Semibold" panose="020B0702040204020203" pitchFamily="34" charset="0"/>
                <a:cs typeface="Segoe UI Semibold" panose="020B0702040204020203" pitchFamily="34" charset="0"/>
              </a:rPr>
              <a:t>recuperación</a:t>
            </a:r>
            <a:endParaRPr lang="es-ES" sz="2000" dirty="0">
              <a:latin typeface="Segoe UI Semibold" panose="020B0702040204020203" pitchFamily="34" charset="0"/>
              <a:cs typeface="Segoe UI Semibold" panose="020B0702040204020203" pitchFamily="34" charset="0"/>
            </a:endParaRPr>
          </a:p>
        </p:txBody>
      </p:sp>
      <p:sp>
        <p:nvSpPr>
          <p:cNvPr id="12" name="Marcador de texto 3"/>
          <p:cNvSpPr txBox="1">
            <a:spLocks/>
          </p:cNvSpPr>
          <p:nvPr/>
        </p:nvSpPr>
        <p:spPr>
          <a:xfrm>
            <a:off x="2707221" y="2006600"/>
            <a:ext cx="5778446" cy="1691357"/>
          </a:xfrm>
          <a:prstGeom prst="rect">
            <a:avLst/>
          </a:prstGeom>
        </p:spPr>
        <p:txBody>
          <a:bodyPr/>
          <a:lstStyle>
            <a:lvl1pPr marL="342900" indent="-342900" algn="l" defTabSz="914400" rtl="0" eaLnBrk="1" latinLnBrk="0" hangingPunct="1">
              <a:lnSpc>
                <a:spcPct val="90000"/>
              </a:lnSpc>
              <a:spcBef>
                <a:spcPts val="1000"/>
              </a:spcBef>
              <a:buFont typeface="Wingdings" panose="05000000000000000000" pitchFamily="2" charset="2"/>
              <a:buChar char="v"/>
              <a:defRPr lang="es-ES" sz="2400" kern="1200" dirty="0" smtClean="0">
                <a:solidFill>
                  <a:schemeClr val="tx1"/>
                </a:solidFill>
                <a:latin typeface="Segoe UI Semibold" panose="020B0702040204020203" pitchFamily="34" charset="0"/>
                <a:ea typeface="+mn-ea"/>
                <a:cs typeface="Segoe UI Semibold" panose="020B0702040204020203" pitchFamily="34" charset="0"/>
              </a:defRPr>
            </a:lvl1pPr>
            <a:lvl2pPr marL="800100" indent="-342900" algn="l" defTabSz="914400" rtl="0" eaLnBrk="1" latinLnBrk="0" hangingPunct="1">
              <a:lnSpc>
                <a:spcPct val="90000"/>
              </a:lnSpc>
              <a:spcBef>
                <a:spcPts val="500"/>
              </a:spcBef>
              <a:buFont typeface="Wingdings" panose="05000000000000000000" pitchFamily="2" charset="2"/>
              <a:buChar char="§"/>
              <a:defRPr lang="es-ES" sz="2200" kern="1200" dirty="0" smtClean="0">
                <a:solidFill>
                  <a:schemeClr val="tx1"/>
                </a:solidFill>
                <a:latin typeface="Segoe UI Semibold" panose="020B0702040204020203" pitchFamily="34" charset="0"/>
                <a:ea typeface="+mn-ea"/>
                <a:cs typeface="Segoe UI Semibold" panose="020B07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lang="es-ES" sz="2200" kern="1200" dirty="0" smtClean="0">
                <a:solidFill>
                  <a:schemeClr val="tx1"/>
                </a:solidFill>
                <a:latin typeface="Segoe UI Semibold" panose="020B0702040204020203" pitchFamily="34" charset="0"/>
                <a:ea typeface="+mn-ea"/>
                <a:cs typeface="Segoe UI Semibold" panose="020B07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s-ES" sz="2000" kern="1200" dirty="0" smtClean="0">
                <a:solidFill>
                  <a:schemeClr val="tx1"/>
                </a:solidFill>
                <a:latin typeface="Segoe UI Semibold" panose="020B0702040204020203" pitchFamily="34" charset="0"/>
                <a:ea typeface="+mn-ea"/>
                <a:cs typeface="Segoe UI Semibold" panose="020B07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s-ES" sz="2000" kern="1200" dirty="0">
                <a:solidFill>
                  <a:schemeClr val="tx1"/>
                </a:solidFill>
                <a:latin typeface="Segoe UI Semibold" panose="020B0702040204020203" pitchFamily="34" charset="0"/>
                <a:ea typeface="+mn-ea"/>
                <a:cs typeface="Segoe UI Semibold" panose="020B07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400" dirty="0">
                <a:latin typeface="Segoe UI Light" panose="020B0502040204020203" pitchFamily="34" charset="0"/>
                <a:cs typeface="Segoe UI Light" panose="020B0502040204020203" pitchFamily="34" charset="0"/>
              </a:rPr>
              <a:t>En la actualidad, tras la fase de constricción, el </a:t>
            </a:r>
            <a:r>
              <a:rPr lang="es-ES" sz="1400" b="1" dirty="0">
                <a:latin typeface="Segoe UI Light" panose="020B0502040204020203" pitchFamily="34" charset="0"/>
                <a:cs typeface="Segoe UI Light" panose="020B0502040204020203" pitchFamily="34" charset="0"/>
              </a:rPr>
              <a:t>intento de recuperación </a:t>
            </a:r>
            <a:r>
              <a:rPr lang="es-ES" sz="1400" dirty="0">
                <a:latin typeface="Segoe UI Light" panose="020B0502040204020203" pitchFamily="34" charset="0"/>
                <a:cs typeface="Segoe UI Light" panose="020B0502040204020203" pitchFamily="34" charset="0"/>
              </a:rPr>
              <a:t>del papel de la evaluación de las políticas públicas y su institucionalización en Navarra se ha dado a manos del </a:t>
            </a:r>
            <a:r>
              <a:rPr lang="es-ES" sz="1400" b="1" dirty="0">
                <a:latin typeface="Segoe UI Light" panose="020B0502040204020203" pitchFamily="34" charset="0"/>
                <a:cs typeface="Segoe UI Light" panose="020B0502040204020203" pitchFamily="34" charset="0"/>
              </a:rPr>
              <a:t>Observatorio de la Realidad Social de Navarra</a:t>
            </a:r>
            <a:r>
              <a:rPr lang="es-ES" sz="1400" dirty="0">
                <a:latin typeface="Segoe UI Light" panose="020B0502040204020203" pitchFamily="34" charset="0"/>
                <a:cs typeface="Segoe UI Light" panose="020B0502040204020203" pitchFamily="34" charset="0"/>
              </a:rPr>
              <a:t>, con una mirada </a:t>
            </a:r>
            <a:r>
              <a:rPr lang="es-ES" sz="1400" b="1" dirty="0">
                <a:latin typeface="Segoe UI Light" panose="020B0502040204020203" pitchFamily="34" charset="0"/>
                <a:cs typeface="Segoe UI Light" panose="020B0502040204020203" pitchFamily="34" charset="0"/>
              </a:rPr>
              <a:t>sectorial (políticas sociales) </a:t>
            </a:r>
            <a:r>
              <a:rPr lang="es-ES" sz="1400" dirty="0">
                <a:latin typeface="Segoe UI Light" panose="020B0502040204020203" pitchFamily="34" charset="0"/>
                <a:cs typeface="Segoe UI Light" panose="020B0502040204020203" pitchFamily="34" charset="0"/>
              </a:rPr>
              <a:t>y de la mano de </a:t>
            </a:r>
            <a:r>
              <a:rPr lang="es-ES" sz="1400" b="1" dirty="0">
                <a:latin typeface="Segoe UI Light" panose="020B0502040204020203" pitchFamily="34" charset="0"/>
                <a:cs typeface="Segoe UI Light" panose="020B0502040204020203" pitchFamily="34" charset="0"/>
              </a:rPr>
              <a:t>Lursarea-Agencia Navarra del Territorio y la Sostenibilidad</a:t>
            </a:r>
            <a:r>
              <a:rPr lang="es-ES" sz="1400" dirty="0">
                <a:latin typeface="Segoe UI Light" panose="020B0502040204020203" pitchFamily="34" charset="0"/>
                <a:cs typeface="Segoe UI Light" panose="020B0502040204020203" pitchFamily="34" charset="0"/>
              </a:rPr>
              <a:t>, con una </a:t>
            </a:r>
            <a:r>
              <a:rPr lang="es-ES" sz="1400" b="1" dirty="0">
                <a:latin typeface="Segoe UI Light" panose="020B0502040204020203" pitchFamily="34" charset="0"/>
                <a:cs typeface="Segoe UI Light" panose="020B0502040204020203" pitchFamily="34" charset="0"/>
              </a:rPr>
              <a:t>mirada más transversal</a:t>
            </a:r>
            <a:r>
              <a:rPr lang="es-ES" sz="1400" dirty="0">
                <a:latin typeface="Segoe UI Light" panose="020B0502040204020203" pitchFamily="34" charset="0"/>
                <a:cs typeface="Segoe UI Light" panose="020B0502040204020203" pitchFamily="34" charset="0"/>
              </a:rPr>
              <a:t>, en la evaluación de las políticas públicas de Gobierno con </a:t>
            </a:r>
            <a:r>
              <a:rPr lang="es-ES" sz="1400" b="1" dirty="0">
                <a:latin typeface="Segoe UI Light" panose="020B0502040204020203" pitchFamily="34" charset="0"/>
                <a:cs typeface="Segoe UI Light" panose="020B0502040204020203" pitchFamily="34" charset="0"/>
              </a:rPr>
              <a:t>impacto territorial y en la sostenibilidad.</a:t>
            </a:r>
            <a:endParaRPr lang="es-ES_tradnl" sz="1400" b="1" dirty="0">
              <a:latin typeface="Segoe UI Light" panose="020B0502040204020203" pitchFamily="34" charset="0"/>
              <a:cs typeface="Segoe UI Light" panose="020B0502040204020203" pitchFamily="34" charset="0"/>
            </a:endParaRPr>
          </a:p>
        </p:txBody>
      </p:sp>
      <p:pic>
        <p:nvPicPr>
          <p:cNvPr id="8" name="Imagen 7"/>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21866" y="3498215"/>
            <a:ext cx="1805768" cy="1805768"/>
          </a:xfrm>
          <a:prstGeom prst="rect">
            <a:avLst/>
          </a:prstGeom>
        </p:spPr>
      </p:pic>
      <p:pic>
        <p:nvPicPr>
          <p:cNvPr id="3" name="Imagen 2"/>
          <p:cNvPicPr>
            <a:picLocks noChangeAspect="1"/>
          </p:cNvPicPr>
          <p:nvPr/>
        </p:nvPicPr>
        <p:blipFill>
          <a:blip r:embed="rId4"/>
          <a:stretch>
            <a:fillRect/>
          </a:stretch>
        </p:blipFill>
        <p:spPr>
          <a:xfrm>
            <a:off x="2943833" y="4401099"/>
            <a:ext cx="5305222" cy="2174005"/>
          </a:xfrm>
          <a:prstGeom prst="rect">
            <a:avLst/>
          </a:prstGeom>
        </p:spPr>
      </p:pic>
      <p:sp>
        <p:nvSpPr>
          <p:cNvPr id="4" name="Flecha derecha 3"/>
          <p:cNvSpPr/>
          <p:nvPr/>
        </p:nvSpPr>
        <p:spPr>
          <a:xfrm rot="5400000">
            <a:off x="5202473" y="3668449"/>
            <a:ext cx="787940" cy="44747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323400135"/>
      </p:ext>
    </p:extLst>
  </p:cSld>
  <p:clrMapOvr>
    <a:masterClrMapping/>
  </p:clrMapOvr>
  <p:timing>
    <p:tnLst>
      <p:par>
        <p:cTn id="1" dur="indefinite" restart="never" nodeType="tmRoot"/>
      </p:par>
    </p:tnLst>
  </p:timing>
</p:sld>
</file>

<file path=ppt/theme/theme1.xml><?xml version="1.0" encoding="utf-8"?>
<a:theme xmlns:a="http://schemas.openxmlformats.org/drawingml/2006/main" name="Portada de la presentación">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Diapositivas de contenido de la presentació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FFA3E596C04D064794B80CAA25BFC587" ma:contentTypeVersion="15" ma:contentTypeDescription="Crear nuevo documento." ma:contentTypeScope="" ma:versionID="75e41f24bda16f2462b3e96c7ea9aa72">
  <xsd:schema xmlns:xsd="http://www.w3.org/2001/XMLSchema" xmlns:xs="http://www.w3.org/2001/XMLSchema" xmlns:p="http://schemas.microsoft.com/office/2006/metadata/properties" xmlns:ns2="52e360e9-d4e2-4826-a55f-210d34111a96" xmlns:ns3="86bb5b25-0795-4420-ad49-5478687f94f1" targetNamespace="http://schemas.microsoft.com/office/2006/metadata/properties" ma:root="true" ma:fieldsID="1222cf5631df256cfa5901e41d58f61a" ns2:_="" ns3:_="">
    <xsd:import namespace="52e360e9-d4e2-4826-a55f-210d34111a96"/>
    <xsd:import namespace="86bb5b25-0795-4420-ad49-5478687f94f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LengthInSecond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e360e9-d4e2-4826-a55f-210d34111a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Etiquetas de imagen" ma:readOnly="false" ma:fieldId="{5cf76f15-5ced-4ddc-b409-7134ff3c332f}" ma:taxonomyMulti="true" ma:sspId="be81a14c-cf5a-48da-8d12-f0b292d6fd08"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6bb5b25-0795-4420-ad49-5478687f94f1"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5b6e917e-07be-483c-b9aa-0a1c59f71810}" ma:internalName="TaxCatchAll" ma:showField="CatchAllData" ma:web="86bb5b25-0795-4420-ad49-5478687f94f1">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DE08F9B-2D23-420F-B830-7B7EB646B289}">
  <ds:schemaRefs>
    <ds:schemaRef ds:uri="http://schemas.microsoft.com/sharepoint/v3/contenttype/forms"/>
  </ds:schemaRefs>
</ds:datastoreItem>
</file>

<file path=customXml/itemProps2.xml><?xml version="1.0" encoding="utf-8"?>
<ds:datastoreItem xmlns:ds="http://schemas.openxmlformats.org/officeDocument/2006/customXml" ds:itemID="{C183D1F2-72B0-46FD-898B-C73A841531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e360e9-d4e2-4826-a55f-210d34111a96"/>
    <ds:schemaRef ds:uri="86bb5b25-0795-4420-ad49-5478687f94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5732</TotalTime>
  <Words>4613</Words>
  <Application>Microsoft Office PowerPoint</Application>
  <PresentationFormat>Presentación en pantalla (4:3)</PresentationFormat>
  <Paragraphs>228</Paragraphs>
  <Slides>31</Slides>
  <Notes>31</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31</vt:i4>
      </vt:variant>
    </vt:vector>
  </HeadingPairs>
  <TitlesOfParts>
    <vt:vector size="40" baseType="lpstr">
      <vt:lpstr>Arial</vt:lpstr>
      <vt:lpstr>Calibri</vt:lpstr>
      <vt:lpstr>Segoe UI Light</vt:lpstr>
      <vt:lpstr>Segoe UI Semibold</vt:lpstr>
      <vt:lpstr>Segoe UI Semilight</vt:lpstr>
      <vt:lpstr>Times New Roman</vt:lpstr>
      <vt:lpstr>Wingdings</vt:lpstr>
      <vt:lpstr>Portada de la presentación</vt:lpstr>
      <vt:lpstr>Diapositivas de contenido de la presentación</vt:lpstr>
      <vt:lpstr>Presentación de PowerPoint</vt:lpstr>
      <vt:lpstr>Presentación de PowerPoint</vt:lpstr>
      <vt:lpstr>Presentación de PowerPoint</vt:lpstr>
      <vt:lpstr>Presentación de PowerPoint</vt:lpstr>
      <vt:lpstr>ÍNDICE</vt:lpstr>
      <vt:lpstr>El marco normativo Navarro</vt:lpstr>
      <vt:lpstr>El marco normativo Navarro</vt:lpstr>
      <vt:lpstr>El marco normativo Navarro</vt:lpstr>
      <vt:lpstr>El marco normativo Navarro</vt:lpstr>
      <vt:lpstr>Los efectos de las políticas públicas</vt:lpstr>
      <vt:lpstr>Los efectos de las políticas públicas</vt:lpstr>
      <vt:lpstr>El Desarrollo Sostenible en Navarra</vt:lpstr>
      <vt:lpstr>El Desarrollo Sostenible en Navarra</vt:lpstr>
      <vt:lpstr>El Desarrollo Sostenible en Navarra</vt:lpstr>
      <vt:lpstr>El Desarrollo Sostenible en Navarra</vt:lpstr>
      <vt:lpstr>Nuevo marco para la cooperación interadministrativa</vt:lpstr>
      <vt:lpstr>Nuevo marco para la cooperación interadministrativa</vt:lpstr>
      <vt:lpstr>Nuevo marco para la cooperación interadministrativa</vt:lpstr>
      <vt:lpstr>Nuevo marco para la cooperación interadministrativa</vt:lpstr>
      <vt:lpstr>Nuevo marco para la cooperación interadministrativa</vt:lpstr>
      <vt:lpstr>Nuevo marco para la cooperación interadministrativa</vt:lpstr>
      <vt:lpstr>Nuevo marco para la cooperación interadministrativa</vt:lpstr>
      <vt:lpstr>Nuevo marco para la cooperación interadministrativa</vt:lpstr>
      <vt:lpstr>Nuevo marco para la cooperación interadministrativa</vt:lpstr>
      <vt:lpstr>Nuevo marco para la cooperación interadministrativa</vt:lpstr>
      <vt:lpstr>Nuevo marco para la cooperación interadministrativa</vt:lpstr>
      <vt:lpstr>Nuevo marco para la cooperación interadministrativa</vt:lpstr>
      <vt:lpstr>Nuevo marco para la cooperación interadministrativa</vt:lpstr>
      <vt:lpstr>Conclusiones</vt:lpstr>
      <vt:lpstr>Conclusiones</vt:lpstr>
      <vt:lpstr>¡Muchas gracias por su atención!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Itxaro Latasa</dc:creator>
  <cp:lastModifiedBy>Goñi Lezaun, Andrea (NASUVINSA)</cp:lastModifiedBy>
  <cp:revision>101</cp:revision>
  <cp:lastPrinted>2023-10-24T09:28:32Z</cp:lastPrinted>
  <dcterms:created xsi:type="dcterms:W3CDTF">2023-10-04T15:40:38Z</dcterms:created>
  <dcterms:modified xsi:type="dcterms:W3CDTF">2023-10-24T09:32:04Z</dcterms:modified>
</cp:coreProperties>
</file>