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</p:sldMasterIdLst>
  <p:sldIdLst>
    <p:sldId id="259" r:id="rId3"/>
    <p:sldId id="260" r:id="rId4"/>
    <p:sldId id="261" r:id="rId5"/>
    <p:sldId id="265" r:id="rId6"/>
    <p:sldId id="263" r:id="rId7"/>
    <p:sldId id="264" r:id="rId8"/>
    <p:sldId id="262" r:id="rId9"/>
    <p:sldId id="269" r:id="rId10"/>
    <p:sldId id="268" r:id="rId11"/>
    <p:sldId id="266" r:id="rId12"/>
    <p:sldId id="270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E2FA"/>
    <a:srgbClr val="3216AA"/>
    <a:srgbClr val="221BA5"/>
    <a:srgbClr val="220FB1"/>
    <a:srgbClr val="E2D04A"/>
    <a:srgbClr val="EBDE81"/>
    <a:srgbClr val="EFE599"/>
    <a:srgbClr val="E1491F"/>
    <a:srgbClr val="FDFF90"/>
    <a:srgbClr val="F4F4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9" autoAdjust="0"/>
    <p:restoredTop sz="94660"/>
  </p:normalViewPr>
  <p:slideViewPr>
    <p:cSldViewPr snapToGrid="0">
      <p:cViewPr varScale="1">
        <p:scale>
          <a:sx n="67" d="100"/>
          <a:sy n="67" d="100"/>
        </p:scale>
        <p:origin x="-108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0270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BC2877-7F56-40AC-AFBB-FC976F5E48EE}" type="datetimeFigureOut">
              <a:rPr lang="es-ES" smtClean="0"/>
              <a:t>26/10/2023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E971A40-9A88-4AAB-84CE-9BDFA1F8B9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9063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="" xmlns:a16="http://schemas.microsoft.com/office/drawing/2014/main" id="{4C7165DA-F707-6C9E-F4E2-951A8BEC14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A9C33612-5FF4-45BB-BD43-F178EB655B68}" type="datetimeFigureOut">
              <a:rPr lang="es-ES" smtClean="0"/>
              <a:t>26/10/2023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D278E6C0-CF31-C942-1A7F-6CD8EF818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05B13B66-B126-E2FE-859F-E2391213C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50247C35-ABD2-4404-A93C-DCAE1DCFB9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6590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FF2EAC82-3392-F541-C486-A3E69213C3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1842"/>
          <a:stretch/>
        </p:blipFill>
        <p:spPr>
          <a:xfrm>
            <a:off x="935806" y="1174750"/>
            <a:ext cx="7477944" cy="5230958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="" xmlns:a16="http://schemas.microsoft.com/office/drawing/2014/main" id="{D0032709-1CE7-6688-2459-EFDEF77D975C}"/>
              </a:ext>
            </a:extLst>
          </p:cNvPr>
          <p:cNvSpPr/>
          <p:nvPr userDrawn="1"/>
        </p:nvSpPr>
        <p:spPr>
          <a:xfrm>
            <a:off x="396875" y="990600"/>
            <a:ext cx="8350250" cy="5727700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4255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3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="" xmlns:a16="http://schemas.microsoft.com/office/drawing/2014/main" id="{404476C4-CB41-D9CD-866A-3753BF5586D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35000"/>
                    </a14:imgEffect>
                    <a14:imgEffect>
                      <a14:saturation sat="6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144000" cy="6858000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="" xmlns:a16="http://schemas.microsoft.com/office/drawing/2014/main" id="{80436DD0-C684-CAFB-EC87-69F88215BC5B}"/>
              </a:ext>
            </a:extLst>
          </p:cNvPr>
          <p:cNvSpPr/>
          <p:nvPr userDrawn="1"/>
        </p:nvSpPr>
        <p:spPr>
          <a:xfrm>
            <a:off x="-23150" y="718146"/>
            <a:ext cx="9190299" cy="6181380"/>
          </a:xfrm>
          <a:prstGeom prst="rect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2517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emf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B77FE87E-3AD2-E4D9-D5E1-8FC5ADE10260}"/>
              </a:ext>
            </a:extLst>
          </p:cNvPr>
          <p:cNvSpPr txBox="1"/>
          <p:nvPr/>
        </p:nvSpPr>
        <p:spPr>
          <a:xfrm>
            <a:off x="1263884" y="3541063"/>
            <a:ext cx="68699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latin typeface="Segoe UI Semibold" panose="020B0702040204020203" pitchFamily="34" charset="0"/>
                <a:ea typeface="Calibri Light" panose="020F0302020204030204" pitchFamily="34" charset="0"/>
                <a:cs typeface="Segoe UI Semibold" panose="020B0702040204020203" pitchFamily="34" charset="0"/>
              </a:rPr>
              <a:t>RETOS Y PROPUESTAS DE ACCION PARA LA POLITICA DE ORDENACION DEL TERRITORIO</a:t>
            </a:r>
          </a:p>
          <a:p>
            <a:pPr algn="ctr"/>
            <a:r>
              <a:rPr lang="es-ES" sz="2000" b="1" dirty="0" smtClean="0">
                <a:effectLst/>
                <a:latin typeface="Segoe UI Semibold" panose="020B0702040204020203" pitchFamily="34" charset="0"/>
                <a:ea typeface="Calibri Light" panose="020F0302020204030204" pitchFamily="34" charset="0"/>
                <a:cs typeface="Segoe UI Semibold" panose="020B0702040204020203" pitchFamily="34" charset="0"/>
              </a:rPr>
              <a:t>¿QUE PAPEL PARA LOS ACTORES PRIVADOS?</a:t>
            </a:r>
            <a:endParaRPr lang="es-ES" sz="2000" dirty="0">
              <a:effectLst/>
              <a:latin typeface="Segoe UI Semibold" panose="020B0702040204020203" pitchFamily="34" charset="0"/>
              <a:ea typeface="Calibri Light" panose="020F0302020204030204" pitchFamily="34" charset="0"/>
              <a:cs typeface="Segoe UI Semibold" panose="020B0702040204020203" pitchFamily="34" charset="0"/>
            </a:endParaRPr>
          </a:p>
        </p:txBody>
      </p:sp>
      <p:sp>
        <p:nvSpPr>
          <p:cNvPr id="4" name="Diagrama de flujo: documento 3">
            <a:extLst>
              <a:ext uri="{FF2B5EF4-FFF2-40B4-BE49-F238E27FC236}">
                <a16:creationId xmlns="" xmlns:a16="http://schemas.microsoft.com/office/drawing/2014/main" id="{CC48C3B5-7C23-5F2B-3F4F-A4939053DA13}"/>
              </a:ext>
            </a:extLst>
          </p:cNvPr>
          <p:cNvSpPr/>
          <p:nvPr/>
        </p:nvSpPr>
        <p:spPr>
          <a:xfrm>
            <a:off x="0" y="88900"/>
            <a:ext cx="9144000" cy="96895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12 w 21612"/>
              <a:gd name="connsiteY0" fmla="*/ 0 h 24687"/>
              <a:gd name="connsiteX1" fmla="*/ 21612 w 21612"/>
              <a:gd name="connsiteY1" fmla="*/ 0 h 24687"/>
              <a:gd name="connsiteX2" fmla="*/ 21612 w 21612"/>
              <a:gd name="connsiteY2" fmla="*/ 17322 h 24687"/>
              <a:gd name="connsiteX3" fmla="*/ 0 w 21612"/>
              <a:gd name="connsiteY3" fmla="*/ 23865 h 24687"/>
              <a:gd name="connsiteX4" fmla="*/ 12 w 21612"/>
              <a:gd name="connsiteY4" fmla="*/ 0 h 24687"/>
              <a:gd name="connsiteX0" fmla="*/ 12 w 21612"/>
              <a:gd name="connsiteY0" fmla="*/ 0 h 24554"/>
              <a:gd name="connsiteX1" fmla="*/ 21612 w 21612"/>
              <a:gd name="connsiteY1" fmla="*/ 0 h 24554"/>
              <a:gd name="connsiteX2" fmla="*/ 21580 w 21612"/>
              <a:gd name="connsiteY2" fmla="*/ 14849 h 24554"/>
              <a:gd name="connsiteX3" fmla="*/ 0 w 21612"/>
              <a:gd name="connsiteY3" fmla="*/ 23865 h 24554"/>
              <a:gd name="connsiteX4" fmla="*/ 12 w 21612"/>
              <a:gd name="connsiteY4" fmla="*/ 0 h 24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12" h="24554">
                <a:moveTo>
                  <a:pt x="12" y="0"/>
                </a:moveTo>
                <a:lnTo>
                  <a:pt x="21612" y="0"/>
                </a:lnTo>
                <a:cubicBezTo>
                  <a:pt x="21601" y="4950"/>
                  <a:pt x="21591" y="9899"/>
                  <a:pt x="21580" y="14849"/>
                </a:cubicBezTo>
                <a:cubicBezTo>
                  <a:pt x="10780" y="14849"/>
                  <a:pt x="10800" y="27615"/>
                  <a:pt x="0" y="23865"/>
                </a:cubicBezTo>
                <a:lnTo>
                  <a:pt x="12" y="0"/>
                </a:lnTo>
                <a:close/>
              </a:path>
            </a:pathLst>
          </a:custGeom>
          <a:solidFill>
            <a:srgbClr val="EFE5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/>
          </a:p>
        </p:txBody>
      </p:sp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F84F3FE0-6CF0-2662-8FBF-0D47C07587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43" y="163785"/>
            <a:ext cx="1657865" cy="555576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84FE2A95-7A0E-4596-3E61-8918380BCD44}"/>
              </a:ext>
            </a:extLst>
          </p:cNvPr>
          <p:cNvSpPr/>
          <p:nvPr/>
        </p:nvSpPr>
        <p:spPr>
          <a:xfrm>
            <a:off x="95491" y="1132735"/>
            <a:ext cx="8953018" cy="2025650"/>
          </a:xfrm>
          <a:prstGeom prst="rect">
            <a:avLst/>
          </a:prstGeom>
          <a:solidFill>
            <a:srgbClr val="D2E2FA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7D0B06F9-0AB2-8B8D-7A25-89A635A6C4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684" y="1480337"/>
            <a:ext cx="4662000" cy="133044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264FDC03-3E3F-3B54-E6EC-0E64294FF43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0342"/>
          <a:stretch/>
        </p:blipFill>
        <p:spPr>
          <a:xfrm>
            <a:off x="4932684" y="1497350"/>
            <a:ext cx="4353372" cy="1153665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="" xmlns:a16="http://schemas.microsoft.com/office/drawing/2014/main" id="{89B59900-521D-7AB0-0EDD-64DB732D1CB5}"/>
              </a:ext>
            </a:extLst>
          </p:cNvPr>
          <p:cNvSpPr txBox="1"/>
          <p:nvPr/>
        </p:nvSpPr>
        <p:spPr>
          <a:xfrm>
            <a:off x="5815899" y="2497126"/>
            <a:ext cx="25869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C00000"/>
                </a:solidFill>
              </a:rPr>
              <a:t>Gijón, 25-27 de octubre de 2023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575A03A7-EC55-5B5E-57A4-C9DDFF971DC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076" y="134829"/>
            <a:ext cx="3328178" cy="54973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7105" y="5011735"/>
            <a:ext cx="2280795" cy="917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12 CuadroTexto"/>
          <p:cNvSpPr txBox="1"/>
          <p:nvPr/>
        </p:nvSpPr>
        <p:spPr>
          <a:xfrm>
            <a:off x="3757613" y="5915025"/>
            <a:ext cx="47720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Consejería de Ordenación de Territorio, Urbanismo, Vivienda y Derechos Ciudadanos</a:t>
            </a:r>
            <a:endParaRPr lang="es-ES" dirty="0"/>
          </a:p>
          <a:p>
            <a:r>
              <a:rPr lang="es-ES" dirty="0"/>
              <a:t>Dirección General de Ordenación del Territorio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361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iagrama de flujo: documento 3">
            <a:extLst>
              <a:ext uri="{FF2B5EF4-FFF2-40B4-BE49-F238E27FC236}">
                <a16:creationId xmlns="" xmlns:a16="http://schemas.microsoft.com/office/drawing/2014/main" id="{BA038E8E-12FC-36BA-27A0-2084D7BB61B9}"/>
              </a:ext>
            </a:extLst>
          </p:cNvPr>
          <p:cNvSpPr/>
          <p:nvPr/>
        </p:nvSpPr>
        <p:spPr>
          <a:xfrm>
            <a:off x="0" y="88900"/>
            <a:ext cx="9144000" cy="60049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12 w 21612"/>
              <a:gd name="connsiteY0" fmla="*/ 0 h 24687"/>
              <a:gd name="connsiteX1" fmla="*/ 21612 w 21612"/>
              <a:gd name="connsiteY1" fmla="*/ 0 h 24687"/>
              <a:gd name="connsiteX2" fmla="*/ 21612 w 21612"/>
              <a:gd name="connsiteY2" fmla="*/ 17322 h 24687"/>
              <a:gd name="connsiteX3" fmla="*/ 0 w 21612"/>
              <a:gd name="connsiteY3" fmla="*/ 23865 h 24687"/>
              <a:gd name="connsiteX4" fmla="*/ 12 w 21612"/>
              <a:gd name="connsiteY4" fmla="*/ 0 h 24687"/>
              <a:gd name="connsiteX0" fmla="*/ 12 w 21612"/>
              <a:gd name="connsiteY0" fmla="*/ 0 h 24554"/>
              <a:gd name="connsiteX1" fmla="*/ 21612 w 21612"/>
              <a:gd name="connsiteY1" fmla="*/ 0 h 24554"/>
              <a:gd name="connsiteX2" fmla="*/ 21580 w 21612"/>
              <a:gd name="connsiteY2" fmla="*/ 14849 h 24554"/>
              <a:gd name="connsiteX3" fmla="*/ 0 w 21612"/>
              <a:gd name="connsiteY3" fmla="*/ 23865 h 24554"/>
              <a:gd name="connsiteX4" fmla="*/ 12 w 21612"/>
              <a:gd name="connsiteY4" fmla="*/ 0 h 24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12" h="24554">
                <a:moveTo>
                  <a:pt x="12" y="0"/>
                </a:moveTo>
                <a:lnTo>
                  <a:pt x="21612" y="0"/>
                </a:lnTo>
                <a:cubicBezTo>
                  <a:pt x="21601" y="4950"/>
                  <a:pt x="21591" y="9899"/>
                  <a:pt x="21580" y="14849"/>
                </a:cubicBezTo>
                <a:cubicBezTo>
                  <a:pt x="10780" y="14849"/>
                  <a:pt x="10800" y="27615"/>
                  <a:pt x="0" y="23865"/>
                </a:cubicBezTo>
                <a:lnTo>
                  <a:pt x="12" y="0"/>
                </a:lnTo>
                <a:close/>
              </a:path>
            </a:pathLst>
          </a:custGeom>
          <a:solidFill>
            <a:srgbClr val="EFE5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/>
          </a:p>
        </p:txBody>
      </p:sp>
      <p:pic>
        <p:nvPicPr>
          <p:cNvPr id="11" name="Imagen 10">
            <a:extLst>
              <a:ext uri="{FF2B5EF4-FFF2-40B4-BE49-F238E27FC236}">
                <a16:creationId xmlns="" xmlns:a16="http://schemas.microsoft.com/office/drawing/2014/main" id="{23ED42D6-2003-D66F-B906-9D0EBBF790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83" y="163784"/>
            <a:ext cx="1077620" cy="361127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="" xmlns:a16="http://schemas.microsoft.com/office/drawing/2014/main" id="{37A7515A-0686-1682-CDDE-6A099A68B9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1798"/>
          <a:stretch/>
        </p:blipFill>
        <p:spPr>
          <a:xfrm>
            <a:off x="6419949" y="203714"/>
            <a:ext cx="2060331" cy="642393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="" xmlns:a16="http://schemas.microsoft.com/office/drawing/2014/main" id="{C64C3D1A-67F1-1C63-5A49-436AE399847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979" t="4873" b="86188"/>
          <a:stretch/>
        </p:blipFill>
        <p:spPr>
          <a:xfrm>
            <a:off x="6419949" y="795147"/>
            <a:ext cx="2060331" cy="165774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="" xmlns:a16="http://schemas.microsoft.com/office/drawing/2014/main" id="{9C4EC867-C1FC-07A7-9F10-2D6C3D9B944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068" y="139246"/>
            <a:ext cx="2334882" cy="385664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82" y="1542339"/>
            <a:ext cx="8615221" cy="3815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1311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iagrama de flujo: documento 3">
            <a:extLst>
              <a:ext uri="{FF2B5EF4-FFF2-40B4-BE49-F238E27FC236}">
                <a16:creationId xmlns="" xmlns:a16="http://schemas.microsoft.com/office/drawing/2014/main" id="{BA038E8E-12FC-36BA-27A0-2084D7BB61B9}"/>
              </a:ext>
            </a:extLst>
          </p:cNvPr>
          <p:cNvSpPr/>
          <p:nvPr/>
        </p:nvSpPr>
        <p:spPr>
          <a:xfrm>
            <a:off x="0" y="88900"/>
            <a:ext cx="9144000" cy="60049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12 w 21612"/>
              <a:gd name="connsiteY0" fmla="*/ 0 h 24687"/>
              <a:gd name="connsiteX1" fmla="*/ 21612 w 21612"/>
              <a:gd name="connsiteY1" fmla="*/ 0 h 24687"/>
              <a:gd name="connsiteX2" fmla="*/ 21612 w 21612"/>
              <a:gd name="connsiteY2" fmla="*/ 17322 h 24687"/>
              <a:gd name="connsiteX3" fmla="*/ 0 w 21612"/>
              <a:gd name="connsiteY3" fmla="*/ 23865 h 24687"/>
              <a:gd name="connsiteX4" fmla="*/ 12 w 21612"/>
              <a:gd name="connsiteY4" fmla="*/ 0 h 24687"/>
              <a:gd name="connsiteX0" fmla="*/ 12 w 21612"/>
              <a:gd name="connsiteY0" fmla="*/ 0 h 24554"/>
              <a:gd name="connsiteX1" fmla="*/ 21612 w 21612"/>
              <a:gd name="connsiteY1" fmla="*/ 0 h 24554"/>
              <a:gd name="connsiteX2" fmla="*/ 21580 w 21612"/>
              <a:gd name="connsiteY2" fmla="*/ 14849 h 24554"/>
              <a:gd name="connsiteX3" fmla="*/ 0 w 21612"/>
              <a:gd name="connsiteY3" fmla="*/ 23865 h 24554"/>
              <a:gd name="connsiteX4" fmla="*/ 12 w 21612"/>
              <a:gd name="connsiteY4" fmla="*/ 0 h 24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12" h="24554">
                <a:moveTo>
                  <a:pt x="12" y="0"/>
                </a:moveTo>
                <a:lnTo>
                  <a:pt x="21612" y="0"/>
                </a:lnTo>
                <a:cubicBezTo>
                  <a:pt x="21601" y="4950"/>
                  <a:pt x="21591" y="9899"/>
                  <a:pt x="21580" y="14849"/>
                </a:cubicBezTo>
                <a:cubicBezTo>
                  <a:pt x="10780" y="14849"/>
                  <a:pt x="10800" y="27615"/>
                  <a:pt x="0" y="23865"/>
                </a:cubicBezTo>
                <a:lnTo>
                  <a:pt x="12" y="0"/>
                </a:lnTo>
                <a:close/>
              </a:path>
            </a:pathLst>
          </a:custGeom>
          <a:solidFill>
            <a:srgbClr val="EFE5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/>
          </a:p>
        </p:txBody>
      </p:sp>
      <p:pic>
        <p:nvPicPr>
          <p:cNvPr id="11" name="Imagen 10">
            <a:extLst>
              <a:ext uri="{FF2B5EF4-FFF2-40B4-BE49-F238E27FC236}">
                <a16:creationId xmlns="" xmlns:a16="http://schemas.microsoft.com/office/drawing/2014/main" id="{23ED42D6-2003-D66F-B906-9D0EBBF790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83" y="163784"/>
            <a:ext cx="1077620" cy="361127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="" xmlns:a16="http://schemas.microsoft.com/office/drawing/2014/main" id="{37A7515A-0686-1682-CDDE-6A099A68B9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1798"/>
          <a:stretch/>
        </p:blipFill>
        <p:spPr>
          <a:xfrm>
            <a:off x="6419949" y="203714"/>
            <a:ext cx="2060331" cy="642393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="" xmlns:a16="http://schemas.microsoft.com/office/drawing/2014/main" id="{C64C3D1A-67F1-1C63-5A49-436AE399847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979" t="4873" b="86188"/>
          <a:stretch/>
        </p:blipFill>
        <p:spPr>
          <a:xfrm>
            <a:off x="6419949" y="795147"/>
            <a:ext cx="2060331" cy="165774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="" xmlns:a16="http://schemas.microsoft.com/office/drawing/2014/main" id="{9C4EC867-C1FC-07A7-9F10-2D6C3D9B944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068" y="139246"/>
            <a:ext cx="2334882" cy="385664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514350" y="1543050"/>
            <a:ext cx="808672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LAS DIRECTRICES SECTORIALES</a:t>
            </a:r>
          </a:p>
          <a:p>
            <a:endParaRPr lang="es-ES" b="1" dirty="0"/>
          </a:p>
          <a:p>
            <a:r>
              <a:rPr lang="es-ES" dirty="0" smtClean="0"/>
              <a:t>La fontanería de la Ordenación del Territorio, se actúa cuando hay goteras</a:t>
            </a:r>
            <a:r>
              <a:rPr lang="es-ES" b="1" dirty="0" smtClean="0"/>
              <a:t>.</a:t>
            </a:r>
          </a:p>
          <a:p>
            <a:endParaRPr lang="es-ES" b="1" dirty="0"/>
          </a:p>
          <a:p>
            <a:endParaRPr lang="es-ES" b="1" dirty="0" smtClean="0"/>
          </a:p>
          <a:p>
            <a:endParaRPr lang="es-ES" b="1" dirty="0"/>
          </a:p>
          <a:p>
            <a:r>
              <a:rPr lang="es-ES" b="1" dirty="0" smtClean="0"/>
              <a:t>REVISION DE LAS DIRECTRICES DE ENERGIA EOLICA</a:t>
            </a:r>
          </a:p>
          <a:p>
            <a:endParaRPr lang="es-ES" b="1" dirty="0"/>
          </a:p>
          <a:p>
            <a:r>
              <a:rPr lang="es-ES" b="1" dirty="0" smtClean="0"/>
              <a:t>DIRECTRICES DE LAS ENERGIAS RENOVABLES</a:t>
            </a:r>
          </a:p>
          <a:p>
            <a:endParaRPr lang="es-ES" b="1" dirty="0"/>
          </a:p>
          <a:p>
            <a:r>
              <a:rPr lang="es-ES" b="1" dirty="0" smtClean="0"/>
              <a:t>DIRECTRICES DE COMERCIO</a:t>
            </a:r>
          </a:p>
          <a:p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3596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iagrama de flujo: documento 3">
            <a:extLst>
              <a:ext uri="{FF2B5EF4-FFF2-40B4-BE49-F238E27FC236}">
                <a16:creationId xmlns="" xmlns:a16="http://schemas.microsoft.com/office/drawing/2014/main" id="{BA038E8E-12FC-36BA-27A0-2084D7BB61B9}"/>
              </a:ext>
            </a:extLst>
          </p:cNvPr>
          <p:cNvSpPr/>
          <p:nvPr/>
        </p:nvSpPr>
        <p:spPr>
          <a:xfrm>
            <a:off x="0" y="88900"/>
            <a:ext cx="9144000" cy="60049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12 w 21612"/>
              <a:gd name="connsiteY0" fmla="*/ 0 h 24687"/>
              <a:gd name="connsiteX1" fmla="*/ 21612 w 21612"/>
              <a:gd name="connsiteY1" fmla="*/ 0 h 24687"/>
              <a:gd name="connsiteX2" fmla="*/ 21612 w 21612"/>
              <a:gd name="connsiteY2" fmla="*/ 17322 h 24687"/>
              <a:gd name="connsiteX3" fmla="*/ 0 w 21612"/>
              <a:gd name="connsiteY3" fmla="*/ 23865 h 24687"/>
              <a:gd name="connsiteX4" fmla="*/ 12 w 21612"/>
              <a:gd name="connsiteY4" fmla="*/ 0 h 24687"/>
              <a:gd name="connsiteX0" fmla="*/ 12 w 21612"/>
              <a:gd name="connsiteY0" fmla="*/ 0 h 24554"/>
              <a:gd name="connsiteX1" fmla="*/ 21612 w 21612"/>
              <a:gd name="connsiteY1" fmla="*/ 0 h 24554"/>
              <a:gd name="connsiteX2" fmla="*/ 21580 w 21612"/>
              <a:gd name="connsiteY2" fmla="*/ 14849 h 24554"/>
              <a:gd name="connsiteX3" fmla="*/ 0 w 21612"/>
              <a:gd name="connsiteY3" fmla="*/ 23865 h 24554"/>
              <a:gd name="connsiteX4" fmla="*/ 12 w 21612"/>
              <a:gd name="connsiteY4" fmla="*/ 0 h 24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12" h="24554">
                <a:moveTo>
                  <a:pt x="12" y="0"/>
                </a:moveTo>
                <a:lnTo>
                  <a:pt x="21612" y="0"/>
                </a:lnTo>
                <a:cubicBezTo>
                  <a:pt x="21601" y="4950"/>
                  <a:pt x="21591" y="9899"/>
                  <a:pt x="21580" y="14849"/>
                </a:cubicBezTo>
                <a:cubicBezTo>
                  <a:pt x="10780" y="14849"/>
                  <a:pt x="10800" y="27615"/>
                  <a:pt x="0" y="23865"/>
                </a:cubicBezTo>
                <a:lnTo>
                  <a:pt x="12" y="0"/>
                </a:lnTo>
                <a:close/>
              </a:path>
            </a:pathLst>
          </a:custGeom>
          <a:solidFill>
            <a:srgbClr val="EFE5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/>
          </a:p>
        </p:txBody>
      </p:sp>
      <p:pic>
        <p:nvPicPr>
          <p:cNvPr id="11" name="Imagen 10">
            <a:extLst>
              <a:ext uri="{FF2B5EF4-FFF2-40B4-BE49-F238E27FC236}">
                <a16:creationId xmlns="" xmlns:a16="http://schemas.microsoft.com/office/drawing/2014/main" id="{23ED42D6-2003-D66F-B906-9D0EBBF790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83" y="163784"/>
            <a:ext cx="1077620" cy="361127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="" xmlns:a16="http://schemas.microsoft.com/office/drawing/2014/main" id="{37A7515A-0686-1682-CDDE-6A099A68B9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1798"/>
          <a:stretch/>
        </p:blipFill>
        <p:spPr>
          <a:xfrm>
            <a:off x="6419949" y="203714"/>
            <a:ext cx="2060331" cy="642393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="" xmlns:a16="http://schemas.microsoft.com/office/drawing/2014/main" id="{C64C3D1A-67F1-1C63-5A49-436AE399847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979" t="4873" b="86188"/>
          <a:stretch/>
        </p:blipFill>
        <p:spPr>
          <a:xfrm>
            <a:off x="6419949" y="795147"/>
            <a:ext cx="2060331" cy="165774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="" xmlns:a16="http://schemas.microsoft.com/office/drawing/2014/main" id="{9C4EC867-C1FC-07A7-9F10-2D6C3D9B944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068" y="139246"/>
            <a:ext cx="2334882" cy="385664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1133475" y="1003783"/>
            <a:ext cx="704373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EL TERRITORIO ASTURIANO:</a:t>
            </a:r>
          </a:p>
          <a:p>
            <a:endParaRPr lang="es-ES" dirty="0"/>
          </a:p>
          <a:p>
            <a:r>
              <a:rPr lang="es-ES" dirty="0" smtClean="0"/>
              <a:t>SUPERFICIE</a:t>
            </a:r>
            <a:r>
              <a:rPr lang="es-ES" dirty="0"/>
              <a:t>		</a:t>
            </a:r>
            <a:r>
              <a:rPr lang="es-ES" dirty="0" smtClean="0"/>
              <a:t>	10600 </a:t>
            </a:r>
            <a:r>
              <a:rPr lang="es-ES" dirty="0"/>
              <a:t>Km2</a:t>
            </a:r>
          </a:p>
          <a:p>
            <a:r>
              <a:rPr lang="es-ES" dirty="0"/>
              <a:t>POBLACION			1 MILLON HABITANTES </a:t>
            </a:r>
          </a:p>
          <a:p>
            <a:r>
              <a:rPr lang="es-ES" dirty="0"/>
              <a:t>DENSIDAD			94 HAB/KM2</a:t>
            </a:r>
          </a:p>
          <a:p>
            <a:r>
              <a:rPr lang="es-ES" dirty="0"/>
              <a:t>MUNICIPIOS 		</a:t>
            </a:r>
            <a:r>
              <a:rPr lang="es-ES" dirty="0" smtClean="0"/>
              <a:t>	78 </a:t>
            </a:r>
            <a:r>
              <a:rPr lang="es-ES" dirty="0"/>
              <a:t>CONCEJOS</a:t>
            </a:r>
          </a:p>
          <a:p>
            <a:r>
              <a:rPr lang="es-ES" dirty="0"/>
              <a:t>NUCLEOS 			3500 CON MENOS DE 10 HAB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75" y="3405425"/>
            <a:ext cx="7212364" cy="2866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257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iagrama de flujo: documento 3">
            <a:extLst>
              <a:ext uri="{FF2B5EF4-FFF2-40B4-BE49-F238E27FC236}">
                <a16:creationId xmlns="" xmlns:a16="http://schemas.microsoft.com/office/drawing/2014/main" id="{BA038E8E-12FC-36BA-27A0-2084D7BB61B9}"/>
              </a:ext>
            </a:extLst>
          </p:cNvPr>
          <p:cNvSpPr/>
          <p:nvPr/>
        </p:nvSpPr>
        <p:spPr>
          <a:xfrm>
            <a:off x="0" y="88900"/>
            <a:ext cx="9144000" cy="60049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12 w 21612"/>
              <a:gd name="connsiteY0" fmla="*/ 0 h 24687"/>
              <a:gd name="connsiteX1" fmla="*/ 21612 w 21612"/>
              <a:gd name="connsiteY1" fmla="*/ 0 h 24687"/>
              <a:gd name="connsiteX2" fmla="*/ 21612 w 21612"/>
              <a:gd name="connsiteY2" fmla="*/ 17322 h 24687"/>
              <a:gd name="connsiteX3" fmla="*/ 0 w 21612"/>
              <a:gd name="connsiteY3" fmla="*/ 23865 h 24687"/>
              <a:gd name="connsiteX4" fmla="*/ 12 w 21612"/>
              <a:gd name="connsiteY4" fmla="*/ 0 h 24687"/>
              <a:gd name="connsiteX0" fmla="*/ 12 w 21612"/>
              <a:gd name="connsiteY0" fmla="*/ 0 h 24554"/>
              <a:gd name="connsiteX1" fmla="*/ 21612 w 21612"/>
              <a:gd name="connsiteY1" fmla="*/ 0 h 24554"/>
              <a:gd name="connsiteX2" fmla="*/ 21580 w 21612"/>
              <a:gd name="connsiteY2" fmla="*/ 14849 h 24554"/>
              <a:gd name="connsiteX3" fmla="*/ 0 w 21612"/>
              <a:gd name="connsiteY3" fmla="*/ 23865 h 24554"/>
              <a:gd name="connsiteX4" fmla="*/ 12 w 21612"/>
              <a:gd name="connsiteY4" fmla="*/ 0 h 24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12" h="24554">
                <a:moveTo>
                  <a:pt x="12" y="0"/>
                </a:moveTo>
                <a:lnTo>
                  <a:pt x="21612" y="0"/>
                </a:lnTo>
                <a:cubicBezTo>
                  <a:pt x="21601" y="4950"/>
                  <a:pt x="21591" y="9899"/>
                  <a:pt x="21580" y="14849"/>
                </a:cubicBezTo>
                <a:cubicBezTo>
                  <a:pt x="10780" y="14849"/>
                  <a:pt x="10800" y="27615"/>
                  <a:pt x="0" y="23865"/>
                </a:cubicBezTo>
                <a:lnTo>
                  <a:pt x="12" y="0"/>
                </a:lnTo>
                <a:close/>
              </a:path>
            </a:pathLst>
          </a:custGeom>
          <a:solidFill>
            <a:srgbClr val="EFE5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/>
          </a:p>
        </p:txBody>
      </p:sp>
      <p:pic>
        <p:nvPicPr>
          <p:cNvPr id="11" name="Imagen 10">
            <a:extLst>
              <a:ext uri="{FF2B5EF4-FFF2-40B4-BE49-F238E27FC236}">
                <a16:creationId xmlns="" xmlns:a16="http://schemas.microsoft.com/office/drawing/2014/main" id="{23ED42D6-2003-D66F-B906-9D0EBBF790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83" y="163784"/>
            <a:ext cx="1077620" cy="361127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="" xmlns:a16="http://schemas.microsoft.com/office/drawing/2014/main" id="{37A7515A-0686-1682-CDDE-6A099A68B9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1798"/>
          <a:stretch/>
        </p:blipFill>
        <p:spPr>
          <a:xfrm>
            <a:off x="6419949" y="203714"/>
            <a:ext cx="2060331" cy="642393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="" xmlns:a16="http://schemas.microsoft.com/office/drawing/2014/main" id="{C64C3D1A-67F1-1C63-5A49-436AE399847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979" t="4873" b="86188"/>
          <a:stretch/>
        </p:blipFill>
        <p:spPr>
          <a:xfrm>
            <a:off x="6419949" y="795147"/>
            <a:ext cx="2060331" cy="165774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="" xmlns:a16="http://schemas.microsoft.com/office/drawing/2014/main" id="{9C4EC867-C1FC-07A7-9F10-2D6C3D9B944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068" y="139246"/>
            <a:ext cx="2334882" cy="385664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600075" y="1500188"/>
            <a:ext cx="788020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EL AREA CENTRAL Y LAS ALAS</a:t>
            </a:r>
          </a:p>
          <a:p>
            <a:endParaRPr lang="es-ES" dirty="0" smtClean="0"/>
          </a:p>
          <a:p>
            <a:r>
              <a:rPr lang="es-ES" dirty="0" smtClean="0"/>
              <a:t>Concentración </a:t>
            </a:r>
            <a:r>
              <a:rPr lang="es-ES" dirty="0"/>
              <a:t>de población en el área central, actualmente el 72% de la población en un 14% de la superficie regional.</a:t>
            </a:r>
            <a:endParaRPr lang="es-ES" b="1" dirty="0" smtClean="0"/>
          </a:p>
          <a:p>
            <a:endParaRPr lang="es-ES" b="1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936" y="2700517"/>
            <a:ext cx="5070127" cy="3802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680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iagrama de flujo: documento 3">
            <a:extLst>
              <a:ext uri="{FF2B5EF4-FFF2-40B4-BE49-F238E27FC236}">
                <a16:creationId xmlns="" xmlns:a16="http://schemas.microsoft.com/office/drawing/2014/main" id="{BA038E8E-12FC-36BA-27A0-2084D7BB61B9}"/>
              </a:ext>
            </a:extLst>
          </p:cNvPr>
          <p:cNvSpPr/>
          <p:nvPr/>
        </p:nvSpPr>
        <p:spPr>
          <a:xfrm>
            <a:off x="0" y="88900"/>
            <a:ext cx="9144000" cy="60049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12 w 21612"/>
              <a:gd name="connsiteY0" fmla="*/ 0 h 24687"/>
              <a:gd name="connsiteX1" fmla="*/ 21612 w 21612"/>
              <a:gd name="connsiteY1" fmla="*/ 0 h 24687"/>
              <a:gd name="connsiteX2" fmla="*/ 21612 w 21612"/>
              <a:gd name="connsiteY2" fmla="*/ 17322 h 24687"/>
              <a:gd name="connsiteX3" fmla="*/ 0 w 21612"/>
              <a:gd name="connsiteY3" fmla="*/ 23865 h 24687"/>
              <a:gd name="connsiteX4" fmla="*/ 12 w 21612"/>
              <a:gd name="connsiteY4" fmla="*/ 0 h 24687"/>
              <a:gd name="connsiteX0" fmla="*/ 12 w 21612"/>
              <a:gd name="connsiteY0" fmla="*/ 0 h 24554"/>
              <a:gd name="connsiteX1" fmla="*/ 21612 w 21612"/>
              <a:gd name="connsiteY1" fmla="*/ 0 h 24554"/>
              <a:gd name="connsiteX2" fmla="*/ 21580 w 21612"/>
              <a:gd name="connsiteY2" fmla="*/ 14849 h 24554"/>
              <a:gd name="connsiteX3" fmla="*/ 0 w 21612"/>
              <a:gd name="connsiteY3" fmla="*/ 23865 h 24554"/>
              <a:gd name="connsiteX4" fmla="*/ 12 w 21612"/>
              <a:gd name="connsiteY4" fmla="*/ 0 h 24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12" h="24554">
                <a:moveTo>
                  <a:pt x="12" y="0"/>
                </a:moveTo>
                <a:lnTo>
                  <a:pt x="21612" y="0"/>
                </a:lnTo>
                <a:cubicBezTo>
                  <a:pt x="21601" y="4950"/>
                  <a:pt x="21591" y="9899"/>
                  <a:pt x="21580" y="14849"/>
                </a:cubicBezTo>
                <a:cubicBezTo>
                  <a:pt x="10780" y="14849"/>
                  <a:pt x="10800" y="27615"/>
                  <a:pt x="0" y="23865"/>
                </a:cubicBezTo>
                <a:lnTo>
                  <a:pt x="12" y="0"/>
                </a:lnTo>
                <a:close/>
              </a:path>
            </a:pathLst>
          </a:custGeom>
          <a:solidFill>
            <a:srgbClr val="EFE5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/>
          </a:p>
        </p:txBody>
      </p:sp>
      <p:pic>
        <p:nvPicPr>
          <p:cNvPr id="11" name="Imagen 10">
            <a:extLst>
              <a:ext uri="{FF2B5EF4-FFF2-40B4-BE49-F238E27FC236}">
                <a16:creationId xmlns="" xmlns:a16="http://schemas.microsoft.com/office/drawing/2014/main" id="{23ED42D6-2003-D66F-B906-9D0EBBF790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83" y="163784"/>
            <a:ext cx="1077620" cy="361127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="" xmlns:a16="http://schemas.microsoft.com/office/drawing/2014/main" id="{37A7515A-0686-1682-CDDE-6A099A68B9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1798"/>
          <a:stretch/>
        </p:blipFill>
        <p:spPr>
          <a:xfrm>
            <a:off x="6419949" y="203714"/>
            <a:ext cx="2060331" cy="642393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="" xmlns:a16="http://schemas.microsoft.com/office/drawing/2014/main" id="{C64C3D1A-67F1-1C63-5A49-436AE399847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979" t="4873" b="86188"/>
          <a:stretch/>
        </p:blipFill>
        <p:spPr>
          <a:xfrm>
            <a:off x="6419949" y="795147"/>
            <a:ext cx="2060331" cy="165774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="" xmlns:a16="http://schemas.microsoft.com/office/drawing/2014/main" id="{9C4EC867-C1FC-07A7-9F10-2D6C3D9B944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068" y="139246"/>
            <a:ext cx="2334882" cy="385664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600075" y="1500188"/>
            <a:ext cx="788020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RETOS DE LA ORDENACION ASTURIANA DEL  TERRITORIO A CORTO PLAZO:</a:t>
            </a:r>
          </a:p>
          <a:p>
            <a:endParaRPr lang="es-ES" b="1" dirty="0" smtClean="0"/>
          </a:p>
          <a:p>
            <a:endParaRPr lang="es-ES" dirty="0"/>
          </a:p>
          <a:p>
            <a:pPr marL="285750" indent="-285750">
              <a:buFontTx/>
              <a:buChar char="-"/>
            </a:pPr>
            <a:r>
              <a:rPr lang="es-ES" dirty="0" smtClean="0"/>
              <a:t>LOITA</a:t>
            </a:r>
          </a:p>
          <a:p>
            <a:endParaRPr lang="es-ES" dirty="0" smtClean="0"/>
          </a:p>
          <a:p>
            <a:pPr marL="285750" indent="-285750">
              <a:buFontTx/>
              <a:buChar char="-"/>
            </a:pPr>
            <a:r>
              <a:rPr lang="es-ES" dirty="0" smtClean="0"/>
              <a:t>AREAS DE COLABORACION INTERMUNICIPAL</a:t>
            </a:r>
          </a:p>
          <a:p>
            <a:pPr marL="285750" indent="-285750">
              <a:buFontTx/>
              <a:buChar char="-"/>
            </a:pPr>
            <a:endParaRPr lang="es-ES" dirty="0"/>
          </a:p>
          <a:p>
            <a:pPr marL="285750" indent="-285750">
              <a:buFontTx/>
              <a:buChar char="-"/>
            </a:pPr>
            <a:r>
              <a:rPr lang="es-ES" dirty="0" smtClean="0"/>
              <a:t>CORREDORES AMBIENTALES</a:t>
            </a:r>
          </a:p>
          <a:p>
            <a:pPr marL="285750" indent="-285750">
              <a:buFontTx/>
              <a:buChar char="-"/>
            </a:pPr>
            <a:endParaRPr lang="es-ES" dirty="0"/>
          </a:p>
          <a:p>
            <a:pPr marL="285750" indent="-285750">
              <a:buFontTx/>
              <a:buChar char="-"/>
            </a:pPr>
            <a:r>
              <a:rPr lang="es-ES" dirty="0" smtClean="0"/>
              <a:t>PLAN ESPECIAL TERRITORIAL DEL CAMINO DE SANTIAGO</a:t>
            </a:r>
          </a:p>
          <a:p>
            <a:pPr marL="285750" indent="-285750">
              <a:buFontTx/>
              <a:buChar char="-"/>
            </a:pPr>
            <a:endParaRPr lang="es-ES" dirty="0"/>
          </a:p>
          <a:p>
            <a:pPr marL="285750" indent="-285750">
              <a:buFontTx/>
              <a:buChar char="-"/>
            </a:pPr>
            <a:r>
              <a:rPr lang="es-ES" dirty="0" smtClean="0"/>
              <a:t>DIRECTRICES SECTORIALES</a:t>
            </a:r>
          </a:p>
        </p:txBody>
      </p:sp>
    </p:spTree>
    <p:extLst>
      <p:ext uri="{BB962C8B-B14F-4D97-AF65-F5344CB8AC3E}">
        <p14:creationId xmlns:p14="http://schemas.microsoft.com/office/powerpoint/2010/main" val="421942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iagrama de flujo: documento 3">
            <a:extLst>
              <a:ext uri="{FF2B5EF4-FFF2-40B4-BE49-F238E27FC236}">
                <a16:creationId xmlns="" xmlns:a16="http://schemas.microsoft.com/office/drawing/2014/main" id="{BA038E8E-12FC-36BA-27A0-2084D7BB61B9}"/>
              </a:ext>
            </a:extLst>
          </p:cNvPr>
          <p:cNvSpPr/>
          <p:nvPr/>
        </p:nvSpPr>
        <p:spPr>
          <a:xfrm>
            <a:off x="0" y="88900"/>
            <a:ext cx="9144000" cy="60049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12 w 21612"/>
              <a:gd name="connsiteY0" fmla="*/ 0 h 24687"/>
              <a:gd name="connsiteX1" fmla="*/ 21612 w 21612"/>
              <a:gd name="connsiteY1" fmla="*/ 0 h 24687"/>
              <a:gd name="connsiteX2" fmla="*/ 21612 w 21612"/>
              <a:gd name="connsiteY2" fmla="*/ 17322 h 24687"/>
              <a:gd name="connsiteX3" fmla="*/ 0 w 21612"/>
              <a:gd name="connsiteY3" fmla="*/ 23865 h 24687"/>
              <a:gd name="connsiteX4" fmla="*/ 12 w 21612"/>
              <a:gd name="connsiteY4" fmla="*/ 0 h 24687"/>
              <a:gd name="connsiteX0" fmla="*/ 12 w 21612"/>
              <a:gd name="connsiteY0" fmla="*/ 0 h 24554"/>
              <a:gd name="connsiteX1" fmla="*/ 21612 w 21612"/>
              <a:gd name="connsiteY1" fmla="*/ 0 h 24554"/>
              <a:gd name="connsiteX2" fmla="*/ 21580 w 21612"/>
              <a:gd name="connsiteY2" fmla="*/ 14849 h 24554"/>
              <a:gd name="connsiteX3" fmla="*/ 0 w 21612"/>
              <a:gd name="connsiteY3" fmla="*/ 23865 h 24554"/>
              <a:gd name="connsiteX4" fmla="*/ 12 w 21612"/>
              <a:gd name="connsiteY4" fmla="*/ 0 h 24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12" h="24554">
                <a:moveTo>
                  <a:pt x="12" y="0"/>
                </a:moveTo>
                <a:lnTo>
                  <a:pt x="21612" y="0"/>
                </a:lnTo>
                <a:cubicBezTo>
                  <a:pt x="21601" y="4950"/>
                  <a:pt x="21591" y="9899"/>
                  <a:pt x="21580" y="14849"/>
                </a:cubicBezTo>
                <a:cubicBezTo>
                  <a:pt x="10780" y="14849"/>
                  <a:pt x="10800" y="27615"/>
                  <a:pt x="0" y="23865"/>
                </a:cubicBezTo>
                <a:lnTo>
                  <a:pt x="12" y="0"/>
                </a:lnTo>
                <a:close/>
              </a:path>
            </a:pathLst>
          </a:custGeom>
          <a:solidFill>
            <a:srgbClr val="EFE5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/>
          </a:p>
        </p:txBody>
      </p:sp>
      <p:pic>
        <p:nvPicPr>
          <p:cNvPr id="11" name="Imagen 10">
            <a:extLst>
              <a:ext uri="{FF2B5EF4-FFF2-40B4-BE49-F238E27FC236}">
                <a16:creationId xmlns="" xmlns:a16="http://schemas.microsoft.com/office/drawing/2014/main" id="{23ED42D6-2003-D66F-B906-9D0EBBF790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83" y="163784"/>
            <a:ext cx="1077620" cy="361127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="" xmlns:a16="http://schemas.microsoft.com/office/drawing/2014/main" id="{37A7515A-0686-1682-CDDE-6A099A68B9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1798"/>
          <a:stretch/>
        </p:blipFill>
        <p:spPr>
          <a:xfrm>
            <a:off x="6419949" y="203714"/>
            <a:ext cx="2060331" cy="642393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="" xmlns:a16="http://schemas.microsoft.com/office/drawing/2014/main" id="{C64C3D1A-67F1-1C63-5A49-436AE399847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979" t="4873" b="86188"/>
          <a:stretch/>
        </p:blipFill>
        <p:spPr>
          <a:xfrm>
            <a:off x="6419949" y="795147"/>
            <a:ext cx="2060331" cy="165774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="" xmlns:a16="http://schemas.microsoft.com/office/drawing/2014/main" id="{9C4EC867-C1FC-07A7-9F10-2D6C3D9B944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068" y="139246"/>
            <a:ext cx="2334882" cy="385664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311183" y="1671638"/>
            <a:ext cx="816909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LOITA</a:t>
            </a:r>
          </a:p>
          <a:p>
            <a:endParaRPr lang="es-ES" b="1" dirty="0"/>
          </a:p>
          <a:p>
            <a:endParaRPr lang="es-ES" b="1" dirty="0" smtClean="0"/>
          </a:p>
          <a:p>
            <a:endParaRPr lang="es-ES" b="1" dirty="0"/>
          </a:p>
          <a:p>
            <a:r>
              <a:rPr lang="es-ES" dirty="0" smtClean="0"/>
              <a:t>SIMPLIFICAR LA REDACCION DE LOS PGO EN FUNCION DE LA COMPLEJIDAD Y TAMAÑO DE LOS NUCLEOS</a:t>
            </a:r>
          </a:p>
          <a:p>
            <a:endParaRPr lang="es-ES" dirty="0"/>
          </a:p>
          <a:p>
            <a:r>
              <a:rPr lang="es-ES" dirty="0" smtClean="0"/>
              <a:t>ABORDAR EL PROBLEMA DE LA GESTION URBANA DE LOS PEQUEÑOS Y MEDIANOS MUNICIPIOS</a:t>
            </a:r>
          </a:p>
          <a:p>
            <a:endParaRPr lang="es-ES" dirty="0"/>
          </a:p>
          <a:p>
            <a:r>
              <a:rPr lang="es-ES" dirty="0" smtClean="0"/>
              <a:t>AFRONTAR EL PROBLEMA DEL CRECIMIENTO DE LAS ENTIDADES Y NUCLEOS RURALES</a:t>
            </a:r>
          </a:p>
          <a:p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49123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iagrama de flujo: documento 3">
            <a:extLst>
              <a:ext uri="{FF2B5EF4-FFF2-40B4-BE49-F238E27FC236}">
                <a16:creationId xmlns="" xmlns:a16="http://schemas.microsoft.com/office/drawing/2014/main" id="{BA038E8E-12FC-36BA-27A0-2084D7BB61B9}"/>
              </a:ext>
            </a:extLst>
          </p:cNvPr>
          <p:cNvSpPr/>
          <p:nvPr/>
        </p:nvSpPr>
        <p:spPr>
          <a:xfrm>
            <a:off x="0" y="88900"/>
            <a:ext cx="9144000" cy="60049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12 w 21612"/>
              <a:gd name="connsiteY0" fmla="*/ 0 h 24687"/>
              <a:gd name="connsiteX1" fmla="*/ 21612 w 21612"/>
              <a:gd name="connsiteY1" fmla="*/ 0 h 24687"/>
              <a:gd name="connsiteX2" fmla="*/ 21612 w 21612"/>
              <a:gd name="connsiteY2" fmla="*/ 17322 h 24687"/>
              <a:gd name="connsiteX3" fmla="*/ 0 w 21612"/>
              <a:gd name="connsiteY3" fmla="*/ 23865 h 24687"/>
              <a:gd name="connsiteX4" fmla="*/ 12 w 21612"/>
              <a:gd name="connsiteY4" fmla="*/ 0 h 24687"/>
              <a:gd name="connsiteX0" fmla="*/ 12 w 21612"/>
              <a:gd name="connsiteY0" fmla="*/ 0 h 24554"/>
              <a:gd name="connsiteX1" fmla="*/ 21612 w 21612"/>
              <a:gd name="connsiteY1" fmla="*/ 0 h 24554"/>
              <a:gd name="connsiteX2" fmla="*/ 21580 w 21612"/>
              <a:gd name="connsiteY2" fmla="*/ 14849 h 24554"/>
              <a:gd name="connsiteX3" fmla="*/ 0 w 21612"/>
              <a:gd name="connsiteY3" fmla="*/ 23865 h 24554"/>
              <a:gd name="connsiteX4" fmla="*/ 12 w 21612"/>
              <a:gd name="connsiteY4" fmla="*/ 0 h 24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12" h="24554">
                <a:moveTo>
                  <a:pt x="12" y="0"/>
                </a:moveTo>
                <a:lnTo>
                  <a:pt x="21612" y="0"/>
                </a:lnTo>
                <a:cubicBezTo>
                  <a:pt x="21601" y="4950"/>
                  <a:pt x="21591" y="9899"/>
                  <a:pt x="21580" y="14849"/>
                </a:cubicBezTo>
                <a:cubicBezTo>
                  <a:pt x="10780" y="14849"/>
                  <a:pt x="10800" y="27615"/>
                  <a:pt x="0" y="23865"/>
                </a:cubicBezTo>
                <a:lnTo>
                  <a:pt x="12" y="0"/>
                </a:lnTo>
                <a:close/>
              </a:path>
            </a:pathLst>
          </a:custGeom>
          <a:solidFill>
            <a:srgbClr val="EFE5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/>
          </a:p>
        </p:txBody>
      </p:sp>
      <p:pic>
        <p:nvPicPr>
          <p:cNvPr id="11" name="Imagen 10">
            <a:extLst>
              <a:ext uri="{FF2B5EF4-FFF2-40B4-BE49-F238E27FC236}">
                <a16:creationId xmlns="" xmlns:a16="http://schemas.microsoft.com/office/drawing/2014/main" id="{23ED42D6-2003-D66F-B906-9D0EBBF790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83" y="163784"/>
            <a:ext cx="1077620" cy="361127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="" xmlns:a16="http://schemas.microsoft.com/office/drawing/2014/main" id="{37A7515A-0686-1682-CDDE-6A099A68B9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1798"/>
          <a:stretch/>
        </p:blipFill>
        <p:spPr>
          <a:xfrm>
            <a:off x="6419949" y="203714"/>
            <a:ext cx="2060331" cy="642393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="" xmlns:a16="http://schemas.microsoft.com/office/drawing/2014/main" id="{C64C3D1A-67F1-1C63-5A49-436AE399847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979" t="4873" b="86188"/>
          <a:stretch/>
        </p:blipFill>
        <p:spPr>
          <a:xfrm>
            <a:off x="6419949" y="795147"/>
            <a:ext cx="2060331" cy="165774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="" xmlns:a16="http://schemas.microsoft.com/office/drawing/2014/main" id="{9C4EC867-C1FC-07A7-9F10-2D6C3D9B944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068" y="139246"/>
            <a:ext cx="2334882" cy="385664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1100138" y="1571625"/>
            <a:ext cx="692943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err="1" smtClean="0"/>
              <a:t>ACIs</a:t>
            </a:r>
            <a:endParaRPr lang="es-ES" b="1" dirty="0" smtClean="0"/>
          </a:p>
          <a:p>
            <a:endParaRPr lang="es-ES" b="1" dirty="0"/>
          </a:p>
          <a:p>
            <a:r>
              <a:rPr lang="es-ES" dirty="0" smtClean="0"/>
              <a:t>ESTABLECER EN ASTURIAS UN SISTEMA EQUILIBRADO ENTRE LA ZONA CENTRAL Y LAS ALAS</a:t>
            </a:r>
          </a:p>
          <a:p>
            <a:endParaRPr lang="es-ES" dirty="0"/>
          </a:p>
          <a:p>
            <a:r>
              <a:rPr lang="es-ES" dirty="0" smtClean="0"/>
              <a:t>APOYAR LA INTERCOLABORACION MUNICIPAL SIN CAER EN LAS MANCOMUNIDADES</a:t>
            </a:r>
          </a:p>
          <a:p>
            <a:endParaRPr lang="es-ES" dirty="0"/>
          </a:p>
          <a:p>
            <a:r>
              <a:rPr lang="es-ES" dirty="0" smtClean="0"/>
              <a:t>NO CREAR ESTRUCTURAS ADMINISTRATIVAS COMPLEJAS</a:t>
            </a:r>
          </a:p>
          <a:p>
            <a:endParaRPr lang="es-ES" dirty="0"/>
          </a:p>
          <a:p>
            <a:r>
              <a:rPr lang="es-ES" dirty="0" smtClean="0"/>
              <a:t>ESTABLECER SISTEMAS DE COLABORACION VOLUNTARIA QUE PARTAN DE LO MUNICIPAL Y CREZCAN HASTA LA ESTRUCTURA AUTONOMICA</a:t>
            </a:r>
          </a:p>
          <a:p>
            <a:endParaRPr lang="es-ES" dirty="0"/>
          </a:p>
          <a:p>
            <a:r>
              <a:rPr lang="es-ES" dirty="0" smtClean="0"/>
              <a:t>DOTAR A LO ANTERIOR DE UNA ESTRUCTURA ADMINISTRATIVA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9441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iagrama de flujo: documento 3">
            <a:extLst>
              <a:ext uri="{FF2B5EF4-FFF2-40B4-BE49-F238E27FC236}">
                <a16:creationId xmlns="" xmlns:a16="http://schemas.microsoft.com/office/drawing/2014/main" id="{BA038E8E-12FC-36BA-27A0-2084D7BB61B9}"/>
              </a:ext>
            </a:extLst>
          </p:cNvPr>
          <p:cNvSpPr/>
          <p:nvPr/>
        </p:nvSpPr>
        <p:spPr>
          <a:xfrm>
            <a:off x="0" y="88900"/>
            <a:ext cx="9144000" cy="60049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12 w 21612"/>
              <a:gd name="connsiteY0" fmla="*/ 0 h 24687"/>
              <a:gd name="connsiteX1" fmla="*/ 21612 w 21612"/>
              <a:gd name="connsiteY1" fmla="*/ 0 h 24687"/>
              <a:gd name="connsiteX2" fmla="*/ 21612 w 21612"/>
              <a:gd name="connsiteY2" fmla="*/ 17322 h 24687"/>
              <a:gd name="connsiteX3" fmla="*/ 0 w 21612"/>
              <a:gd name="connsiteY3" fmla="*/ 23865 h 24687"/>
              <a:gd name="connsiteX4" fmla="*/ 12 w 21612"/>
              <a:gd name="connsiteY4" fmla="*/ 0 h 24687"/>
              <a:gd name="connsiteX0" fmla="*/ 12 w 21612"/>
              <a:gd name="connsiteY0" fmla="*/ 0 h 24554"/>
              <a:gd name="connsiteX1" fmla="*/ 21612 w 21612"/>
              <a:gd name="connsiteY1" fmla="*/ 0 h 24554"/>
              <a:gd name="connsiteX2" fmla="*/ 21580 w 21612"/>
              <a:gd name="connsiteY2" fmla="*/ 14849 h 24554"/>
              <a:gd name="connsiteX3" fmla="*/ 0 w 21612"/>
              <a:gd name="connsiteY3" fmla="*/ 23865 h 24554"/>
              <a:gd name="connsiteX4" fmla="*/ 12 w 21612"/>
              <a:gd name="connsiteY4" fmla="*/ 0 h 24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12" h="24554">
                <a:moveTo>
                  <a:pt x="12" y="0"/>
                </a:moveTo>
                <a:lnTo>
                  <a:pt x="21612" y="0"/>
                </a:lnTo>
                <a:cubicBezTo>
                  <a:pt x="21601" y="4950"/>
                  <a:pt x="21591" y="9899"/>
                  <a:pt x="21580" y="14849"/>
                </a:cubicBezTo>
                <a:cubicBezTo>
                  <a:pt x="10780" y="14849"/>
                  <a:pt x="10800" y="27615"/>
                  <a:pt x="0" y="23865"/>
                </a:cubicBezTo>
                <a:lnTo>
                  <a:pt x="12" y="0"/>
                </a:lnTo>
                <a:close/>
              </a:path>
            </a:pathLst>
          </a:custGeom>
          <a:solidFill>
            <a:srgbClr val="EFE5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/>
          </a:p>
        </p:txBody>
      </p:sp>
      <p:pic>
        <p:nvPicPr>
          <p:cNvPr id="11" name="Imagen 10">
            <a:extLst>
              <a:ext uri="{FF2B5EF4-FFF2-40B4-BE49-F238E27FC236}">
                <a16:creationId xmlns="" xmlns:a16="http://schemas.microsoft.com/office/drawing/2014/main" id="{23ED42D6-2003-D66F-B906-9D0EBBF790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83" y="163784"/>
            <a:ext cx="1077620" cy="361127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="" xmlns:a16="http://schemas.microsoft.com/office/drawing/2014/main" id="{37A7515A-0686-1682-CDDE-6A099A68B9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1798"/>
          <a:stretch/>
        </p:blipFill>
        <p:spPr>
          <a:xfrm>
            <a:off x="6419949" y="203714"/>
            <a:ext cx="2060331" cy="642393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="" xmlns:a16="http://schemas.microsoft.com/office/drawing/2014/main" id="{C64C3D1A-67F1-1C63-5A49-436AE399847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979" t="4873" b="86188"/>
          <a:stretch/>
        </p:blipFill>
        <p:spPr>
          <a:xfrm>
            <a:off x="6419949" y="795147"/>
            <a:ext cx="2060331" cy="165774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="" xmlns:a16="http://schemas.microsoft.com/office/drawing/2014/main" id="{9C4EC867-C1FC-07A7-9F10-2D6C3D9B944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068" y="139246"/>
            <a:ext cx="2334882" cy="385664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490897" y="1428750"/>
            <a:ext cx="81244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PLANES TERRITORIALES DE PUESTA EN VALOR DE LOS PATRIMONIALES Y PAISAJISTICOS DEL TERRITORIO ASTURIANO</a:t>
            </a:r>
            <a:endParaRPr lang="es-ES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586670" y="3166467"/>
            <a:ext cx="7932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POLA – PLAN DE ORDENACION DEL LITORAL ASTURIANO</a:t>
            </a:r>
          </a:p>
          <a:p>
            <a:r>
              <a:rPr lang="es-ES" b="1" dirty="0" smtClean="0"/>
              <a:t>PESC- PLAN ESPECIAL TERRITORIAL DEL SUELO NO URBANIZABLE DE COSTAS</a:t>
            </a:r>
          </a:p>
          <a:p>
            <a:endParaRPr lang="es-ES" b="1" dirty="0" smtClean="0"/>
          </a:p>
          <a:p>
            <a:r>
              <a:rPr lang="es-ES" dirty="0" smtClean="0"/>
              <a:t>Casos de éxito a replicar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6509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iagrama de flujo: documento 3">
            <a:extLst>
              <a:ext uri="{FF2B5EF4-FFF2-40B4-BE49-F238E27FC236}">
                <a16:creationId xmlns="" xmlns:a16="http://schemas.microsoft.com/office/drawing/2014/main" id="{BA038E8E-12FC-36BA-27A0-2084D7BB61B9}"/>
              </a:ext>
            </a:extLst>
          </p:cNvPr>
          <p:cNvSpPr/>
          <p:nvPr/>
        </p:nvSpPr>
        <p:spPr>
          <a:xfrm>
            <a:off x="0" y="88900"/>
            <a:ext cx="9144000" cy="60049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12 w 21612"/>
              <a:gd name="connsiteY0" fmla="*/ 0 h 24687"/>
              <a:gd name="connsiteX1" fmla="*/ 21612 w 21612"/>
              <a:gd name="connsiteY1" fmla="*/ 0 h 24687"/>
              <a:gd name="connsiteX2" fmla="*/ 21612 w 21612"/>
              <a:gd name="connsiteY2" fmla="*/ 17322 h 24687"/>
              <a:gd name="connsiteX3" fmla="*/ 0 w 21612"/>
              <a:gd name="connsiteY3" fmla="*/ 23865 h 24687"/>
              <a:gd name="connsiteX4" fmla="*/ 12 w 21612"/>
              <a:gd name="connsiteY4" fmla="*/ 0 h 24687"/>
              <a:gd name="connsiteX0" fmla="*/ 12 w 21612"/>
              <a:gd name="connsiteY0" fmla="*/ 0 h 24554"/>
              <a:gd name="connsiteX1" fmla="*/ 21612 w 21612"/>
              <a:gd name="connsiteY1" fmla="*/ 0 h 24554"/>
              <a:gd name="connsiteX2" fmla="*/ 21580 w 21612"/>
              <a:gd name="connsiteY2" fmla="*/ 14849 h 24554"/>
              <a:gd name="connsiteX3" fmla="*/ 0 w 21612"/>
              <a:gd name="connsiteY3" fmla="*/ 23865 h 24554"/>
              <a:gd name="connsiteX4" fmla="*/ 12 w 21612"/>
              <a:gd name="connsiteY4" fmla="*/ 0 h 24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12" h="24554">
                <a:moveTo>
                  <a:pt x="12" y="0"/>
                </a:moveTo>
                <a:lnTo>
                  <a:pt x="21612" y="0"/>
                </a:lnTo>
                <a:cubicBezTo>
                  <a:pt x="21601" y="4950"/>
                  <a:pt x="21591" y="9899"/>
                  <a:pt x="21580" y="14849"/>
                </a:cubicBezTo>
                <a:cubicBezTo>
                  <a:pt x="10780" y="14849"/>
                  <a:pt x="10800" y="27615"/>
                  <a:pt x="0" y="23865"/>
                </a:cubicBezTo>
                <a:lnTo>
                  <a:pt x="12" y="0"/>
                </a:lnTo>
                <a:close/>
              </a:path>
            </a:pathLst>
          </a:custGeom>
          <a:solidFill>
            <a:srgbClr val="EFE5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/>
          </a:p>
        </p:txBody>
      </p:sp>
      <p:pic>
        <p:nvPicPr>
          <p:cNvPr id="11" name="Imagen 10">
            <a:extLst>
              <a:ext uri="{FF2B5EF4-FFF2-40B4-BE49-F238E27FC236}">
                <a16:creationId xmlns="" xmlns:a16="http://schemas.microsoft.com/office/drawing/2014/main" id="{23ED42D6-2003-D66F-B906-9D0EBBF790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83" y="163784"/>
            <a:ext cx="1077620" cy="361127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="" xmlns:a16="http://schemas.microsoft.com/office/drawing/2014/main" id="{37A7515A-0686-1682-CDDE-6A099A68B9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1798"/>
          <a:stretch/>
        </p:blipFill>
        <p:spPr>
          <a:xfrm>
            <a:off x="6419949" y="203714"/>
            <a:ext cx="2060331" cy="642393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="" xmlns:a16="http://schemas.microsoft.com/office/drawing/2014/main" id="{C64C3D1A-67F1-1C63-5A49-436AE399847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979" t="4873" b="86188"/>
          <a:stretch/>
        </p:blipFill>
        <p:spPr>
          <a:xfrm>
            <a:off x="6419949" y="795147"/>
            <a:ext cx="2060331" cy="165774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="" xmlns:a16="http://schemas.microsoft.com/office/drawing/2014/main" id="{9C4EC867-C1FC-07A7-9F10-2D6C3D9B944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068" y="139246"/>
            <a:ext cx="2334882" cy="385664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9483" y="795147"/>
            <a:ext cx="6287405" cy="5877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60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iagrama de flujo: documento 3">
            <a:extLst>
              <a:ext uri="{FF2B5EF4-FFF2-40B4-BE49-F238E27FC236}">
                <a16:creationId xmlns="" xmlns:a16="http://schemas.microsoft.com/office/drawing/2014/main" id="{BA038E8E-12FC-36BA-27A0-2084D7BB61B9}"/>
              </a:ext>
            </a:extLst>
          </p:cNvPr>
          <p:cNvSpPr/>
          <p:nvPr/>
        </p:nvSpPr>
        <p:spPr>
          <a:xfrm>
            <a:off x="0" y="88900"/>
            <a:ext cx="9144000" cy="60049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12 w 21612"/>
              <a:gd name="connsiteY0" fmla="*/ 0 h 24687"/>
              <a:gd name="connsiteX1" fmla="*/ 21612 w 21612"/>
              <a:gd name="connsiteY1" fmla="*/ 0 h 24687"/>
              <a:gd name="connsiteX2" fmla="*/ 21612 w 21612"/>
              <a:gd name="connsiteY2" fmla="*/ 17322 h 24687"/>
              <a:gd name="connsiteX3" fmla="*/ 0 w 21612"/>
              <a:gd name="connsiteY3" fmla="*/ 23865 h 24687"/>
              <a:gd name="connsiteX4" fmla="*/ 12 w 21612"/>
              <a:gd name="connsiteY4" fmla="*/ 0 h 24687"/>
              <a:gd name="connsiteX0" fmla="*/ 12 w 21612"/>
              <a:gd name="connsiteY0" fmla="*/ 0 h 24554"/>
              <a:gd name="connsiteX1" fmla="*/ 21612 w 21612"/>
              <a:gd name="connsiteY1" fmla="*/ 0 h 24554"/>
              <a:gd name="connsiteX2" fmla="*/ 21580 w 21612"/>
              <a:gd name="connsiteY2" fmla="*/ 14849 h 24554"/>
              <a:gd name="connsiteX3" fmla="*/ 0 w 21612"/>
              <a:gd name="connsiteY3" fmla="*/ 23865 h 24554"/>
              <a:gd name="connsiteX4" fmla="*/ 12 w 21612"/>
              <a:gd name="connsiteY4" fmla="*/ 0 h 24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12" h="24554">
                <a:moveTo>
                  <a:pt x="12" y="0"/>
                </a:moveTo>
                <a:lnTo>
                  <a:pt x="21612" y="0"/>
                </a:lnTo>
                <a:cubicBezTo>
                  <a:pt x="21601" y="4950"/>
                  <a:pt x="21591" y="9899"/>
                  <a:pt x="21580" y="14849"/>
                </a:cubicBezTo>
                <a:cubicBezTo>
                  <a:pt x="10780" y="14849"/>
                  <a:pt x="10800" y="27615"/>
                  <a:pt x="0" y="23865"/>
                </a:cubicBezTo>
                <a:lnTo>
                  <a:pt x="12" y="0"/>
                </a:lnTo>
                <a:close/>
              </a:path>
            </a:pathLst>
          </a:custGeom>
          <a:solidFill>
            <a:srgbClr val="EFE5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/>
          </a:p>
        </p:txBody>
      </p:sp>
      <p:pic>
        <p:nvPicPr>
          <p:cNvPr id="11" name="Imagen 10">
            <a:extLst>
              <a:ext uri="{FF2B5EF4-FFF2-40B4-BE49-F238E27FC236}">
                <a16:creationId xmlns="" xmlns:a16="http://schemas.microsoft.com/office/drawing/2014/main" id="{23ED42D6-2003-D66F-B906-9D0EBBF790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83" y="163784"/>
            <a:ext cx="1077620" cy="361127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="" xmlns:a16="http://schemas.microsoft.com/office/drawing/2014/main" id="{37A7515A-0686-1682-CDDE-6A099A68B9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1798"/>
          <a:stretch/>
        </p:blipFill>
        <p:spPr>
          <a:xfrm>
            <a:off x="6419949" y="203714"/>
            <a:ext cx="2060331" cy="642393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="" xmlns:a16="http://schemas.microsoft.com/office/drawing/2014/main" id="{C64C3D1A-67F1-1C63-5A49-436AE399847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979" t="4873" b="86188"/>
          <a:stretch/>
        </p:blipFill>
        <p:spPr>
          <a:xfrm>
            <a:off x="6419949" y="795147"/>
            <a:ext cx="2060331" cy="165774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="" xmlns:a16="http://schemas.microsoft.com/office/drawing/2014/main" id="{9C4EC867-C1FC-07A7-9F10-2D6C3D9B944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068" y="139246"/>
            <a:ext cx="2334882" cy="385664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490897" y="1428750"/>
            <a:ext cx="81244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PLANES TERRITORIALES DE PUESTA EN VALOR DE LOS PATRIMONIALES Y PAISAJISTICOS DEL TERRITORIO ASTURIANO</a:t>
            </a:r>
            <a:endParaRPr lang="es-ES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547360" y="2228850"/>
            <a:ext cx="79329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CORREDORES AMBIENTALES</a:t>
            </a:r>
          </a:p>
          <a:p>
            <a:endParaRPr lang="es-ES" b="1" dirty="0" smtClean="0"/>
          </a:p>
          <a:p>
            <a:r>
              <a:rPr lang="es-ES" b="1" dirty="0" smtClean="0"/>
              <a:t>Plan Especial territorial de los espacios verdes del </a:t>
            </a:r>
            <a:r>
              <a:rPr lang="es-ES" b="1" dirty="0" err="1" smtClean="0"/>
              <a:t>Area</a:t>
            </a:r>
            <a:r>
              <a:rPr lang="es-ES" b="1" dirty="0" smtClean="0"/>
              <a:t> Central</a:t>
            </a:r>
          </a:p>
          <a:p>
            <a:endParaRPr lang="es-ES" b="1" dirty="0" smtClean="0"/>
          </a:p>
          <a:p>
            <a:r>
              <a:rPr lang="es-ES" dirty="0" smtClean="0"/>
              <a:t>Protección del  suelo no urbanizable</a:t>
            </a:r>
          </a:p>
          <a:p>
            <a:r>
              <a:rPr lang="es-ES" dirty="0" smtClean="0"/>
              <a:t>Experiencia a replicar en las alas</a:t>
            </a:r>
          </a:p>
          <a:p>
            <a:r>
              <a:rPr lang="es-ES" dirty="0" smtClean="0"/>
              <a:t>Potenciación turística con rutas tipo “Caminos Naturales”</a:t>
            </a:r>
          </a:p>
          <a:p>
            <a:endParaRPr lang="es-ES" b="1" dirty="0"/>
          </a:p>
          <a:p>
            <a:endParaRPr lang="es-ES" b="1" dirty="0" smtClean="0"/>
          </a:p>
          <a:p>
            <a:r>
              <a:rPr lang="es-ES" b="1" dirty="0" smtClean="0"/>
              <a:t>PLAN ESPECIAL TERRITORIAL DEL CAMINO DE SANTIAGO</a:t>
            </a:r>
          </a:p>
          <a:p>
            <a:endParaRPr lang="es-ES" dirty="0"/>
          </a:p>
          <a:p>
            <a:r>
              <a:rPr lang="es-ES" dirty="0" smtClean="0"/>
              <a:t>En colaboración con las Consejerías de Turismo y Cultura</a:t>
            </a:r>
          </a:p>
          <a:p>
            <a:r>
              <a:rPr lang="es-ES" dirty="0" smtClean="0"/>
              <a:t>Otra oportunidad para la rentabilidad del Planeamiento por parte de los actores privados</a:t>
            </a:r>
          </a:p>
        </p:txBody>
      </p:sp>
    </p:spTree>
    <p:extLst>
      <p:ext uri="{BB962C8B-B14F-4D97-AF65-F5344CB8AC3E}">
        <p14:creationId xmlns:p14="http://schemas.microsoft.com/office/powerpoint/2010/main" val="103773510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234</TotalTime>
  <Words>330</Words>
  <Application>Microsoft Office PowerPoint</Application>
  <PresentationFormat>Presentación en pantalla (4:3)</PresentationFormat>
  <Paragraphs>77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3" baseType="lpstr">
      <vt:lpstr>Tema de Office</vt:lpstr>
      <vt:lpstr>Diseño personalizado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Itxaro Latasa</dc:creator>
  <cp:lastModifiedBy>IGNACIO RUIZ LATIERRO</cp:lastModifiedBy>
  <cp:revision>25</cp:revision>
  <dcterms:created xsi:type="dcterms:W3CDTF">2023-10-04T15:40:38Z</dcterms:created>
  <dcterms:modified xsi:type="dcterms:W3CDTF">2023-10-26T18:59:45Z</dcterms:modified>
</cp:coreProperties>
</file>