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9B548-E46B-412F-8784-BDD0BFB9B4D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25E1D9FE-4960-49DE-8028-0B8DF2EDF633}">
      <dgm:prSet phldrT="[Texto]" custT="1"/>
      <dgm:spPr/>
      <dgm:t>
        <a:bodyPr/>
        <a:lstStyle/>
        <a:p>
          <a:r>
            <a:rPr lang="es-ES" sz="1200"/>
            <a:t>2016: campaña 5 minutos para el Pirineo</a:t>
          </a:r>
        </a:p>
      </dgm:t>
    </dgm:pt>
    <dgm:pt modelId="{9B00E716-7C8B-45C7-9229-49EBA5F5FCC9}" type="parTrans" cxnId="{E3C5FB1B-8C10-44A1-86A5-1F4115A13289}">
      <dgm:prSet/>
      <dgm:spPr/>
      <dgm:t>
        <a:bodyPr/>
        <a:lstStyle/>
        <a:p>
          <a:endParaRPr lang="es-ES" sz="1200"/>
        </a:p>
      </dgm:t>
    </dgm:pt>
    <dgm:pt modelId="{161490BB-1A76-46EF-83E4-C2F041232F9D}" type="sibTrans" cxnId="{E3C5FB1B-8C10-44A1-86A5-1F4115A13289}">
      <dgm:prSet/>
      <dgm:spPr/>
      <dgm:t>
        <a:bodyPr/>
        <a:lstStyle/>
        <a:p>
          <a:endParaRPr lang="es-ES" sz="1200"/>
        </a:p>
      </dgm:t>
    </dgm:pt>
    <dgm:pt modelId="{68D2D075-7A1B-473B-A23D-87D0DC5B50FC}">
      <dgm:prSet phldrT="[Texto]" custT="1"/>
      <dgm:spPr/>
      <dgm:t>
        <a:bodyPr/>
        <a:lstStyle/>
        <a:p>
          <a:r>
            <a:rPr lang="es-ES" sz="1200"/>
            <a:t>2020: elaboración del documento " el Plan del Pirineo en Marcha" y el sistema de co-gobernanza</a:t>
          </a:r>
        </a:p>
      </dgm:t>
    </dgm:pt>
    <dgm:pt modelId="{4D0C8080-0552-45CF-AEAE-0C1B94CE4752}" type="parTrans" cxnId="{14E939CF-397F-4729-B778-D7647363EE4F}">
      <dgm:prSet/>
      <dgm:spPr/>
      <dgm:t>
        <a:bodyPr/>
        <a:lstStyle/>
        <a:p>
          <a:endParaRPr lang="es-ES" sz="1200"/>
        </a:p>
      </dgm:t>
    </dgm:pt>
    <dgm:pt modelId="{1EB96D2C-C4C0-49A1-A8BB-564D2B14AC73}" type="sibTrans" cxnId="{14E939CF-397F-4729-B778-D7647363EE4F}">
      <dgm:prSet/>
      <dgm:spPr/>
      <dgm:t>
        <a:bodyPr/>
        <a:lstStyle/>
        <a:p>
          <a:endParaRPr lang="es-ES" sz="1200"/>
        </a:p>
      </dgm:t>
    </dgm:pt>
    <dgm:pt modelId="{586AE7D3-4039-48D9-9C85-01F6CD35E68E}">
      <dgm:prSet phldrT="[Texto]" custT="1"/>
      <dgm:spPr/>
      <dgm:t>
        <a:bodyPr/>
        <a:lstStyle/>
        <a:p>
          <a:r>
            <a:rPr lang="es-ES" sz="1200"/>
            <a:t>2020: COVID, puesta en marcha del Equipo Territorial, primeras acciones y  primera convocatoria de ayudas.</a:t>
          </a:r>
        </a:p>
      </dgm:t>
    </dgm:pt>
    <dgm:pt modelId="{3ABF32A1-E3BB-45D2-B9CB-4609DE10AE52}" type="parTrans" cxnId="{8AE7919D-96C8-4F74-B2AE-0FF799C74E3E}">
      <dgm:prSet/>
      <dgm:spPr/>
      <dgm:t>
        <a:bodyPr/>
        <a:lstStyle/>
        <a:p>
          <a:endParaRPr lang="es-ES" sz="1200"/>
        </a:p>
      </dgm:t>
    </dgm:pt>
    <dgm:pt modelId="{A6970B3B-8AD3-421E-A35B-C6D84D9F33B4}" type="sibTrans" cxnId="{8AE7919D-96C8-4F74-B2AE-0FF799C74E3E}">
      <dgm:prSet/>
      <dgm:spPr/>
      <dgm:t>
        <a:bodyPr/>
        <a:lstStyle/>
        <a:p>
          <a:endParaRPr lang="es-ES" sz="1200"/>
        </a:p>
      </dgm:t>
    </dgm:pt>
    <dgm:pt modelId="{5C2D53D3-668B-4422-BA40-0FE0236A4850}">
      <dgm:prSet custT="1"/>
      <dgm:spPr/>
      <dgm:t>
        <a:bodyPr/>
        <a:lstStyle/>
        <a:p>
          <a:r>
            <a:rPr lang="es-ES" sz="1200"/>
            <a:t>2016: creación de la Mesa del Pirineo	</a:t>
          </a:r>
        </a:p>
      </dgm:t>
    </dgm:pt>
    <dgm:pt modelId="{86FE5C48-2B9A-48DE-B4A9-B6E3E772B611}" type="parTrans" cxnId="{9C6D90BF-79E1-4E74-865E-0BD01FEFC9BD}">
      <dgm:prSet/>
      <dgm:spPr/>
      <dgm:t>
        <a:bodyPr/>
        <a:lstStyle/>
        <a:p>
          <a:endParaRPr lang="es-ES" sz="1200"/>
        </a:p>
      </dgm:t>
    </dgm:pt>
    <dgm:pt modelId="{E8556D74-DFAA-4BFE-8C8E-38C11419BD71}" type="sibTrans" cxnId="{9C6D90BF-79E1-4E74-865E-0BD01FEFC9BD}">
      <dgm:prSet/>
      <dgm:spPr/>
      <dgm:t>
        <a:bodyPr/>
        <a:lstStyle/>
        <a:p>
          <a:endParaRPr lang="es-ES" sz="1200"/>
        </a:p>
      </dgm:t>
    </dgm:pt>
    <dgm:pt modelId="{BF350138-EA53-4A7A-9505-BD930A74907D}">
      <dgm:prSet custT="1"/>
      <dgm:spPr/>
      <dgm:t>
        <a:bodyPr/>
        <a:lstStyle/>
        <a:p>
          <a:r>
            <a:rPr lang="es-ES" sz="1200"/>
            <a:t>2016: el Parlamento impulsa una ponencia específica.</a:t>
          </a:r>
        </a:p>
      </dgm:t>
    </dgm:pt>
    <dgm:pt modelId="{28884CB3-BD90-49FC-94AB-574CBF3FF629}" type="parTrans" cxnId="{AA8462F3-F716-4717-AC34-22A6074D4C10}">
      <dgm:prSet/>
      <dgm:spPr/>
      <dgm:t>
        <a:bodyPr/>
        <a:lstStyle/>
        <a:p>
          <a:endParaRPr lang="es-ES" sz="1200"/>
        </a:p>
      </dgm:t>
    </dgm:pt>
    <dgm:pt modelId="{B9FCD78B-52FE-4C1C-93F0-4DA02BB603C3}" type="sibTrans" cxnId="{AA8462F3-F716-4717-AC34-22A6074D4C10}">
      <dgm:prSet/>
      <dgm:spPr/>
      <dgm:t>
        <a:bodyPr/>
        <a:lstStyle/>
        <a:p>
          <a:endParaRPr lang="es-ES" sz="1200"/>
        </a:p>
      </dgm:t>
    </dgm:pt>
    <dgm:pt modelId="{34FC09FD-0CC8-43AB-BC79-805315976621}">
      <dgm:prSet custT="1"/>
      <dgm:spPr/>
      <dgm:t>
        <a:bodyPr/>
        <a:lstStyle/>
        <a:p>
          <a:r>
            <a:rPr lang="es-ES" sz="1200"/>
            <a:t>2018 y 2019: dinamización de las mesas sectoriales y elaboración de un plan de trabajo.</a:t>
          </a:r>
        </a:p>
      </dgm:t>
    </dgm:pt>
    <dgm:pt modelId="{D1E7E8F8-8F98-4A50-9C20-0C626EE67E9E}" type="parTrans" cxnId="{01595C11-90B0-4EE4-8698-DEC17FC98950}">
      <dgm:prSet/>
      <dgm:spPr/>
      <dgm:t>
        <a:bodyPr/>
        <a:lstStyle/>
        <a:p>
          <a:endParaRPr lang="es-ES" sz="1200"/>
        </a:p>
      </dgm:t>
    </dgm:pt>
    <dgm:pt modelId="{C96BCB29-3C00-49C0-8C5F-3AADCE475E72}" type="sibTrans" cxnId="{01595C11-90B0-4EE4-8698-DEC17FC98950}">
      <dgm:prSet/>
      <dgm:spPr/>
      <dgm:t>
        <a:bodyPr/>
        <a:lstStyle/>
        <a:p>
          <a:endParaRPr lang="es-ES" sz="1200"/>
        </a:p>
      </dgm:t>
    </dgm:pt>
    <dgm:pt modelId="{A66FD537-3D36-41E6-B37E-E1EAD9C3E942}">
      <dgm:prSet custT="1"/>
      <dgm:spPr/>
      <dgm:t>
        <a:bodyPr/>
        <a:lstStyle/>
        <a:p>
          <a:r>
            <a:rPr lang="es-ES" sz="1200"/>
            <a:t>2019: DGPE asume el rol de unidad órganica para el Plan del Pirineo</a:t>
          </a:r>
        </a:p>
      </dgm:t>
    </dgm:pt>
    <dgm:pt modelId="{E16B07A3-BA19-438E-88D2-38E07EC69724}" type="parTrans" cxnId="{93962F88-13E9-47B1-BDD0-65EDDECAE0B4}">
      <dgm:prSet/>
      <dgm:spPr/>
      <dgm:t>
        <a:bodyPr/>
        <a:lstStyle/>
        <a:p>
          <a:endParaRPr lang="es-ES" sz="1200"/>
        </a:p>
      </dgm:t>
    </dgm:pt>
    <dgm:pt modelId="{4D4819CF-5085-4365-B309-B8A981B3D1B1}" type="sibTrans" cxnId="{93962F88-13E9-47B1-BDD0-65EDDECAE0B4}">
      <dgm:prSet/>
      <dgm:spPr/>
      <dgm:t>
        <a:bodyPr/>
        <a:lstStyle/>
        <a:p>
          <a:endParaRPr lang="es-ES" sz="1200"/>
        </a:p>
      </dgm:t>
    </dgm:pt>
    <dgm:pt modelId="{9A61E75E-8232-4E20-AB57-992585CC96B3}" type="pres">
      <dgm:prSet presAssocID="{AF79B548-E46B-412F-8784-BDD0BFB9B4D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2DA93E7B-C793-4897-907A-9D23530929F0}" type="pres">
      <dgm:prSet presAssocID="{AF79B548-E46B-412F-8784-BDD0BFB9B4D2}" presName="Name1" presStyleCnt="0"/>
      <dgm:spPr/>
    </dgm:pt>
    <dgm:pt modelId="{411C6DA6-211B-4E85-85F4-604B9082B861}" type="pres">
      <dgm:prSet presAssocID="{AF79B548-E46B-412F-8784-BDD0BFB9B4D2}" presName="cycle" presStyleCnt="0"/>
      <dgm:spPr/>
    </dgm:pt>
    <dgm:pt modelId="{13841F88-F58C-499E-ABDF-E1CC2B1BA9DC}" type="pres">
      <dgm:prSet presAssocID="{AF79B548-E46B-412F-8784-BDD0BFB9B4D2}" presName="srcNode" presStyleLbl="node1" presStyleIdx="0" presStyleCnt="7"/>
      <dgm:spPr/>
    </dgm:pt>
    <dgm:pt modelId="{3CA89178-9C0F-4811-9030-87541BD0858B}" type="pres">
      <dgm:prSet presAssocID="{AF79B548-E46B-412F-8784-BDD0BFB9B4D2}" presName="conn" presStyleLbl="parChTrans1D2" presStyleIdx="0" presStyleCnt="1"/>
      <dgm:spPr/>
      <dgm:t>
        <a:bodyPr/>
        <a:lstStyle/>
        <a:p>
          <a:endParaRPr lang="es-ES"/>
        </a:p>
      </dgm:t>
    </dgm:pt>
    <dgm:pt modelId="{8A015427-7F89-414D-A35B-D639188B2BC2}" type="pres">
      <dgm:prSet presAssocID="{AF79B548-E46B-412F-8784-BDD0BFB9B4D2}" presName="extraNode" presStyleLbl="node1" presStyleIdx="0" presStyleCnt="7"/>
      <dgm:spPr/>
    </dgm:pt>
    <dgm:pt modelId="{0557E20A-9038-4EBD-A58D-3250883A7A43}" type="pres">
      <dgm:prSet presAssocID="{AF79B548-E46B-412F-8784-BDD0BFB9B4D2}" presName="dstNode" presStyleLbl="node1" presStyleIdx="0" presStyleCnt="7"/>
      <dgm:spPr/>
    </dgm:pt>
    <dgm:pt modelId="{C270BD01-8DDB-4670-A868-E845A09D9542}" type="pres">
      <dgm:prSet presAssocID="{25E1D9FE-4960-49DE-8028-0B8DF2EDF63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5C0D94-CD09-4743-9A17-EDE94F6A81BB}" type="pres">
      <dgm:prSet presAssocID="{25E1D9FE-4960-49DE-8028-0B8DF2EDF633}" presName="accent_1" presStyleCnt="0"/>
      <dgm:spPr/>
    </dgm:pt>
    <dgm:pt modelId="{801E2FB6-0825-4CF5-AF10-709B21F71749}" type="pres">
      <dgm:prSet presAssocID="{25E1D9FE-4960-49DE-8028-0B8DF2EDF633}" presName="accentRepeatNode" presStyleLbl="solidFgAcc1" presStyleIdx="0" presStyleCnt="7"/>
      <dgm:spPr/>
    </dgm:pt>
    <dgm:pt modelId="{67EA7405-9940-4EA4-A9E2-126A152A78CD}" type="pres">
      <dgm:prSet presAssocID="{5C2D53D3-668B-4422-BA40-0FE0236A485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EB52B1-575E-4E95-BC82-1AA98FBC1699}" type="pres">
      <dgm:prSet presAssocID="{5C2D53D3-668B-4422-BA40-0FE0236A4850}" presName="accent_2" presStyleCnt="0"/>
      <dgm:spPr/>
    </dgm:pt>
    <dgm:pt modelId="{42D1D436-0150-45B6-A084-3EC9BD2CA6F2}" type="pres">
      <dgm:prSet presAssocID="{5C2D53D3-668B-4422-BA40-0FE0236A4850}" presName="accentRepeatNode" presStyleLbl="solidFgAcc1" presStyleIdx="1" presStyleCnt="7"/>
      <dgm:spPr/>
    </dgm:pt>
    <dgm:pt modelId="{2A7DAB02-5D8C-45C1-9F72-CC0A66140D44}" type="pres">
      <dgm:prSet presAssocID="{BF350138-EA53-4A7A-9505-BD930A74907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3C4C13-7163-452A-A77B-581A6F036BDF}" type="pres">
      <dgm:prSet presAssocID="{BF350138-EA53-4A7A-9505-BD930A74907D}" presName="accent_3" presStyleCnt="0"/>
      <dgm:spPr/>
    </dgm:pt>
    <dgm:pt modelId="{4368A52A-F7EA-44DA-8C83-2F2518E280DD}" type="pres">
      <dgm:prSet presAssocID="{BF350138-EA53-4A7A-9505-BD930A74907D}" presName="accentRepeatNode" presStyleLbl="solidFgAcc1" presStyleIdx="2" presStyleCnt="7"/>
      <dgm:spPr/>
    </dgm:pt>
    <dgm:pt modelId="{E392F265-5783-4E84-8B5E-E718332E87CF}" type="pres">
      <dgm:prSet presAssocID="{34FC09FD-0CC8-43AB-BC79-80531597662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58AC66-D197-4020-A79A-A39AB6377A84}" type="pres">
      <dgm:prSet presAssocID="{34FC09FD-0CC8-43AB-BC79-805315976621}" presName="accent_4" presStyleCnt="0"/>
      <dgm:spPr/>
    </dgm:pt>
    <dgm:pt modelId="{4ACD2922-2B87-4841-8559-AED3B9736D85}" type="pres">
      <dgm:prSet presAssocID="{34FC09FD-0CC8-43AB-BC79-805315976621}" presName="accentRepeatNode" presStyleLbl="solidFgAcc1" presStyleIdx="3" presStyleCnt="7"/>
      <dgm:spPr/>
    </dgm:pt>
    <dgm:pt modelId="{E2C35213-DED6-4CCA-8DB8-F3962915FA33}" type="pres">
      <dgm:prSet presAssocID="{A66FD537-3D36-41E6-B37E-E1EAD9C3E94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9CCACE-FEE8-4630-95C3-6DD62356CFF5}" type="pres">
      <dgm:prSet presAssocID="{A66FD537-3D36-41E6-B37E-E1EAD9C3E942}" presName="accent_5" presStyleCnt="0"/>
      <dgm:spPr/>
    </dgm:pt>
    <dgm:pt modelId="{E5386FF3-FF4E-40DB-B8F8-6B1018815B3F}" type="pres">
      <dgm:prSet presAssocID="{A66FD537-3D36-41E6-B37E-E1EAD9C3E942}" presName="accentRepeatNode" presStyleLbl="solidFgAcc1" presStyleIdx="4" presStyleCnt="7"/>
      <dgm:spPr/>
    </dgm:pt>
    <dgm:pt modelId="{03415F79-C2FB-4DC9-81B6-60D42D350024}" type="pres">
      <dgm:prSet presAssocID="{68D2D075-7A1B-473B-A23D-87D0DC5B50F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95E2E6-6C58-4812-8216-6BEC4AE1E55D}" type="pres">
      <dgm:prSet presAssocID="{68D2D075-7A1B-473B-A23D-87D0DC5B50FC}" presName="accent_6" presStyleCnt="0"/>
      <dgm:spPr/>
    </dgm:pt>
    <dgm:pt modelId="{22F53CAB-81BF-4423-9FC4-4E748BF8B544}" type="pres">
      <dgm:prSet presAssocID="{68D2D075-7A1B-473B-A23D-87D0DC5B50FC}" presName="accentRepeatNode" presStyleLbl="solidFgAcc1" presStyleIdx="5" presStyleCnt="7"/>
      <dgm:spPr/>
    </dgm:pt>
    <dgm:pt modelId="{854A5224-BDB1-40AE-83B3-9E5121C66A59}" type="pres">
      <dgm:prSet presAssocID="{586AE7D3-4039-48D9-9C85-01F6CD35E68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07E48-EC30-41B2-9459-B5AE804AEE35}" type="pres">
      <dgm:prSet presAssocID="{586AE7D3-4039-48D9-9C85-01F6CD35E68E}" presName="accent_7" presStyleCnt="0"/>
      <dgm:spPr/>
    </dgm:pt>
    <dgm:pt modelId="{CB1F431C-516E-4E2F-8752-708A7567349D}" type="pres">
      <dgm:prSet presAssocID="{586AE7D3-4039-48D9-9C85-01F6CD35E68E}" presName="accentRepeatNode" presStyleLbl="solidFgAcc1" presStyleIdx="6" presStyleCnt="7"/>
      <dgm:spPr/>
    </dgm:pt>
  </dgm:ptLst>
  <dgm:cxnLst>
    <dgm:cxn modelId="{82F92278-975D-4AC8-A829-92EC4E08D50F}" type="presOf" srcId="{A66FD537-3D36-41E6-B37E-E1EAD9C3E942}" destId="{E2C35213-DED6-4CCA-8DB8-F3962915FA33}" srcOrd="0" destOrd="0" presId="urn:microsoft.com/office/officeart/2008/layout/VerticalCurvedList"/>
    <dgm:cxn modelId="{EC251BF1-B80D-4521-BC42-4563335478E4}" type="presOf" srcId="{68D2D075-7A1B-473B-A23D-87D0DC5B50FC}" destId="{03415F79-C2FB-4DC9-81B6-60D42D350024}" srcOrd="0" destOrd="0" presId="urn:microsoft.com/office/officeart/2008/layout/VerticalCurvedList"/>
    <dgm:cxn modelId="{E3C5FB1B-8C10-44A1-86A5-1F4115A13289}" srcId="{AF79B548-E46B-412F-8784-BDD0BFB9B4D2}" destId="{25E1D9FE-4960-49DE-8028-0B8DF2EDF633}" srcOrd="0" destOrd="0" parTransId="{9B00E716-7C8B-45C7-9229-49EBA5F5FCC9}" sibTransId="{161490BB-1A76-46EF-83E4-C2F041232F9D}"/>
    <dgm:cxn modelId="{A2401184-7B6B-4032-A77D-8C5DD9A315FF}" type="presOf" srcId="{161490BB-1A76-46EF-83E4-C2F041232F9D}" destId="{3CA89178-9C0F-4811-9030-87541BD0858B}" srcOrd="0" destOrd="0" presId="urn:microsoft.com/office/officeart/2008/layout/VerticalCurvedList"/>
    <dgm:cxn modelId="{AA8462F3-F716-4717-AC34-22A6074D4C10}" srcId="{AF79B548-E46B-412F-8784-BDD0BFB9B4D2}" destId="{BF350138-EA53-4A7A-9505-BD930A74907D}" srcOrd="2" destOrd="0" parTransId="{28884CB3-BD90-49FC-94AB-574CBF3FF629}" sibTransId="{B9FCD78B-52FE-4C1C-93F0-4DA02BB603C3}"/>
    <dgm:cxn modelId="{B43FA2FE-9642-4766-B38C-4F172EF629DC}" type="presOf" srcId="{AF79B548-E46B-412F-8784-BDD0BFB9B4D2}" destId="{9A61E75E-8232-4E20-AB57-992585CC96B3}" srcOrd="0" destOrd="0" presId="urn:microsoft.com/office/officeart/2008/layout/VerticalCurvedList"/>
    <dgm:cxn modelId="{95FBBE09-EC2C-4418-B0BD-15E0A5DD842B}" type="presOf" srcId="{586AE7D3-4039-48D9-9C85-01F6CD35E68E}" destId="{854A5224-BDB1-40AE-83B3-9E5121C66A59}" srcOrd="0" destOrd="0" presId="urn:microsoft.com/office/officeart/2008/layout/VerticalCurvedList"/>
    <dgm:cxn modelId="{8AE7919D-96C8-4F74-B2AE-0FF799C74E3E}" srcId="{AF79B548-E46B-412F-8784-BDD0BFB9B4D2}" destId="{586AE7D3-4039-48D9-9C85-01F6CD35E68E}" srcOrd="6" destOrd="0" parTransId="{3ABF32A1-E3BB-45D2-B9CB-4609DE10AE52}" sibTransId="{A6970B3B-8AD3-421E-A35B-C6D84D9F33B4}"/>
    <dgm:cxn modelId="{01595C11-90B0-4EE4-8698-DEC17FC98950}" srcId="{AF79B548-E46B-412F-8784-BDD0BFB9B4D2}" destId="{34FC09FD-0CC8-43AB-BC79-805315976621}" srcOrd="3" destOrd="0" parTransId="{D1E7E8F8-8F98-4A50-9C20-0C626EE67E9E}" sibTransId="{C96BCB29-3C00-49C0-8C5F-3AADCE475E72}"/>
    <dgm:cxn modelId="{31679043-CA56-463C-9D4F-4E1EF3195CCE}" type="presOf" srcId="{BF350138-EA53-4A7A-9505-BD930A74907D}" destId="{2A7DAB02-5D8C-45C1-9F72-CC0A66140D44}" srcOrd="0" destOrd="0" presId="urn:microsoft.com/office/officeart/2008/layout/VerticalCurvedList"/>
    <dgm:cxn modelId="{1EC4758B-62D7-4CB7-8E86-726F696B92D4}" type="presOf" srcId="{5C2D53D3-668B-4422-BA40-0FE0236A4850}" destId="{67EA7405-9940-4EA4-A9E2-126A152A78CD}" srcOrd="0" destOrd="0" presId="urn:microsoft.com/office/officeart/2008/layout/VerticalCurvedList"/>
    <dgm:cxn modelId="{14E939CF-397F-4729-B778-D7647363EE4F}" srcId="{AF79B548-E46B-412F-8784-BDD0BFB9B4D2}" destId="{68D2D075-7A1B-473B-A23D-87D0DC5B50FC}" srcOrd="5" destOrd="0" parTransId="{4D0C8080-0552-45CF-AEAE-0C1B94CE4752}" sibTransId="{1EB96D2C-C4C0-49A1-A8BB-564D2B14AC73}"/>
    <dgm:cxn modelId="{4908019B-CA5A-4AAD-B7AA-B5E33C3565E8}" type="presOf" srcId="{34FC09FD-0CC8-43AB-BC79-805315976621}" destId="{E392F265-5783-4E84-8B5E-E718332E87CF}" srcOrd="0" destOrd="0" presId="urn:microsoft.com/office/officeart/2008/layout/VerticalCurvedList"/>
    <dgm:cxn modelId="{93962F88-13E9-47B1-BDD0-65EDDECAE0B4}" srcId="{AF79B548-E46B-412F-8784-BDD0BFB9B4D2}" destId="{A66FD537-3D36-41E6-B37E-E1EAD9C3E942}" srcOrd="4" destOrd="0" parTransId="{E16B07A3-BA19-438E-88D2-38E07EC69724}" sibTransId="{4D4819CF-5085-4365-B309-B8A981B3D1B1}"/>
    <dgm:cxn modelId="{32BFFCF2-9693-46ED-A2B9-E801EFD6095A}" type="presOf" srcId="{25E1D9FE-4960-49DE-8028-0B8DF2EDF633}" destId="{C270BD01-8DDB-4670-A868-E845A09D9542}" srcOrd="0" destOrd="0" presId="urn:microsoft.com/office/officeart/2008/layout/VerticalCurvedList"/>
    <dgm:cxn modelId="{9C6D90BF-79E1-4E74-865E-0BD01FEFC9BD}" srcId="{AF79B548-E46B-412F-8784-BDD0BFB9B4D2}" destId="{5C2D53D3-668B-4422-BA40-0FE0236A4850}" srcOrd="1" destOrd="0" parTransId="{86FE5C48-2B9A-48DE-B4A9-B6E3E772B611}" sibTransId="{E8556D74-DFAA-4BFE-8C8E-38C11419BD71}"/>
    <dgm:cxn modelId="{94273C12-7170-42F0-912A-940887A2327B}" type="presParOf" srcId="{9A61E75E-8232-4E20-AB57-992585CC96B3}" destId="{2DA93E7B-C793-4897-907A-9D23530929F0}" srcOrd="0" destOrd="0" presId="urn:microsoft.com/office/officeart/2008/layout/VerticalCurvedList"/>
    <dgm:cxn modelId="{36DB2E6E-83BA-4ACB-984E-703AC00ACBA9}" type="presParOf" srcId="{2DA93E7B-C793-4897-907A-9D23530929F0}" destId="{411C6DA6-211B-4E85-85F4-604B9082B861}" srcOrd="0" destOrd="0" presId="urn:microsoft.com/office/officeart/2008/layout/VerticalCurvedList"/>
    <dgm:cxn modelId="{DAD14ABC-85A3-4EB8-9AFA-111851CFFE36}" type="presParOf" srcId="{411C6DA6-211B-4E85-85F4-604B9082B861}" destId="{13841F88-F58C-499E-ABDF-E1CC2B1BA9DC}" srcOrd="0" destOrd="0" presId="urn:microsoft.com/office/officeart/2008/layout/VerticalCurvedList"/>
    <dgm:cxn modelId="{67C72BB0-662F-458B-A81A-A04AE7CC39CC}" type="presParOf" srcId="{411C6DA6-211B-4E85-85F4-604B9082B861}" destId="{3CA89178-9C0F-4811-9030-87541BD0858B}" srcOrd="1" destOrd="0" presId="urn:microsoft.com/office/officeart/2008/layout/VerticalCurvedList"/>
    <dgm:cxn modelId="{D95A00B4-061D-4434-9017-39CE14D9A530}" type="presParOf" srcId="{411C6DA6-211B-4E85-85F4-604B9082B861}" destId="{8A015427-7F89-414D-A35B-D639188B2BC2}" srcOrd="2" destOrd="0" presId="urn:microsoft.com/office/officeart/2008/layout/VerticalCurvedList"/>
    <dgm:cxn modelId="{46B508C3-22E7-4C53-B36A-EAF8E7A11F9A}" type="presParOf" srcId="{411C6DA6-211B-4E85-85F4-604B9082B861}" destId="{0557E20A-9038-4EBD-A58D-3250883A7A43}" srcOrd="3" destOrd="0" presId="urn:microsoft.com/office/officeart/2008/layout/VerticalCurvedList"/>
    <dgm:cxn modelId="{D682ED9C-3955-4F5C-BA26-940302CA3F15}" type="presParOf" srcId="{2DA93E7B-C793-4897-907A-9D23530929F0}" destId="{C270BD01-8DDB-4670-A868-E845A09D9542}" srcOrd="1" destOrd="0" presId="urn:microsoft.com/office/officeart/2008/layout/VerticalCurvedList"/>
    <dgm:cxn modelId="{2FE92075-4CF2-4B88-A75F-9131BE827790}" type="presParOf" srcId="{2DA93E7B-C793-4897-907A-9D23530929F0}" destId="{EF5C0D94-CD09-4743-9A17-EDE94F6A81BB}" srcOrd="2" destOrd="0" presId="urn:microsoft.com/office/officeart/2008/layout/VerticalCurvedList"/>
    <dgm:cxn modelId="{6992A233-38B6-4367-A955-411C71F066C0}" type="presParOf" srcId="{EF5C0D94-CD09-4743-9A17-EDE94F6A81BB}" destId="{801E2FB6-0825-4CF5-AF10-709B21F71749}" srcOrd="0" destOrd="0" presId="urn:microsoft.com/office/officeart/2008/layout/VerticalCurvedList"/>
    <dgm:cxn modelId="{D81A6441-9DB3-4D49-934D-4F11AA8F541C}" type="presParOf" srcId="{2DA93E7B-C793-4897-907A-9D23530929F0}" destId="{67EA7405-9940-4EA4-A9E2-126A152A78CD}" srcOrd="3" destOrd="0" presId="urn:microsoft.com/office/officeart/2008/layout/VerticalCurvedList"/>
    <dgm:cxn modelId="{07CD5442-627B-42B3-A216-765F16B4EC01}" type="presParOf" srcId="{2DA93E7B-C793-4897-907A-9D23530929F0}" destId="{E6EB52B1-575E-4E95-BC82-1AA98FBC1699}" srcOrd="4" destOrd="0" presId="urn:microsoft.com/office/officeart/2008/layout/VerticalCurvedList"/>
    <dgm:cxn modelId="{939631D4-3815-4929-9140-E0D1B719983C}" type="presParOf" srcId="{E6EB52B1-575E-4E95-BC82-1AA98FBC1699}" destId="{42D1D436-0150-45B6-A084-3EC9BD2CA6F2}" srcOrd="0" destOrd="0" presId="urn:microsoft.com/office/officeart/2008/layout/VerticalCurvedList"/>
    <dgm:cxn modelId="{5A6715B8-4A6B-4170-80C8-A53297C43A18}" type="presParOf" srcId="{2DA93E7B-C793-4897-907A-9D23530929F0}" destId="{2A7DAB02-5D8C-45C1-9F72-CC0A66140D44}" srcOrd="5" destOrd="0" presId="urn:microsoft.com/office/officeart/2008/layout/VerticalCurvedList"/>
    <dgm:cxn modelId="{16BFDDC5-E8D6-4C54-B11D-28729D485496}" type="presParOf" srcId="{2DA93E7B-C793-4897-907A-9D23530929F0}" destId="{2A3C4C13-7163-452A-A77B-581A6F036BDF}" srcOrd="6" destOrd="0" presId="urn:microsoft.com/office/officeart/2008/layout/VerticalCurvedList"/>
    <dgm:cxn modelId="{83F6A3FF-CB85-4A02-A6F0-B011A25EF65C}" type="presParOf" srcId="{2A3C4C13-7163-452A-A77B-581A6F036BDF}" destId="{4368A52A-F7EA-44DA-8C83-2F2518E280DD}" srcOrd="0" destOrd="0" presId="urn:microsoft.com/office/officeart/2008/layout/VerticalCurvedList"/>
    <dgm:cxn modelId="{1E2F5909-94E0-4D18-A489-52549176CB44}" type="presParOf" srcId="{2DA93E7B-C793-4897-907A-9D23530929F0}" destId="{E392F265-5783-4E84-8B5E-E718332E87CF}" srcOrd="7" destOrd="0" presId="urn:microsoft.com/office/officeart/2008/layout/VerticalCurvedList"/>
    <dgm:cxn modelId="{1D50973C-2ACC-4CAE-BCA7-ABF2AC2E07D8}" type="presParOf" srcId="{2DA93E7B-C793-4897-907A-9D23530929F0}" destId="{DA58AC66-D197-4020-A79A-A39AB6377A84}" srcOrd="8" destOrd="0" presId="urn:microsoft.com/office/officeart/2008/layout/VerticalCurvedList"/>
    <dgm:cxn modelId="{3DE8090A-C3C4-48E3-9D20-1418B553F1E8}" type="presParOf" srcId="{DA58AC66-D197-4020-A79A-A39AB6377A84}" destId="{4ACD2922-2B87-4841-8559-AED3B9736D85}" srcOrd="0" destOrd="0" presId="urn:microsoft.com/office/officeart/2008/layout/VerticalCurvedList"/>
    <dgm:cxn modelId="{5542BA56-C55E-4798-BA0C-F3FBEC26F708}" type="presParOf" srcId="{2DA93E7B-C793-4897-907A-9D23530929F0}" destId="{E2C35213-DED6-4CCA-8DB8-F3962915FA33}" srcOrd="9" destOrd="0" presId="urn:microsoft.com/office/officeart/2008/layout/VerticalCurvedList"/>
    <dgm:cxn modelId="{C86C0232-4854-4B0A-99BB-3EE15F6CB259}" type="presParOf" srcId="{2DA93E7B-C793-4897-907A-9D23530929F0}" destId="{119CCACE-FEE8-4630-95C3-6DD62356CFF5}" srcOrd="10" destOrd="0" presId="urn:microsoft.com/office/officeart/2008/layout/VerticalCurvedList"/>
    <dgm:cxn modelId="{5BA57754-5542-4A71-AD0C-F040E5F1A7AF}" type="presParOf" srcId="{119CCACE-FEE8-4630-95C3-6DD62356CFF5}" destId="{E5386FF3-FF4E-40DB-B8F8-6B1018815B3F}" srcOrd="0" destOrd="0" presId="urn:microsoft.com/office/officeart/2008/layout/VerticalCurvedList"/>
    <dgm:cxn modelId="{CB15E524-9FFF-4EE7-B64C-3A70120E8BEA}" type="presParOf" srcId="{2DA93E7B-C793-4897-907A-9D23530929F0}" destId="{03415F79-C2FB-4DC9-81B6-60D42D350024}" srcOrd="11" destOrd="0" presId="urn:microsoft.com/office/officeart/2008/layout/VerticalCurvedList"/>
    <dgm:cxn modelId="{CEF04959-39C1-4828-AD4C-4A7E7503FED9}" type="presParOf" srcId="{2DA93E7B-C793-4897-907A-9D23530929F0}" destId="{0795E2E6-6C58-4812-8216-6BEC4AE1E55D}" srcOrd="12" destOrd="0" presId="urn:microsoft.com/office/officeart/2008/layout/VerticalCurvedList"/>
    <dgm:cxn modelId="{ABDCBF1B-589D-49FF-8284-3BCE49660445}" type="presParOf" srcId="{0795E2E6-6C58-4812-8216-6BEC4AE1E55D}" destId="{22F53CAB-81BF-4423-9FC4-4E748BF8B544}" srcOrd="0" destOrd="0" presId="urn:microsoft.com/office/officeart/2008/layout/VerticalCurvedList"/>
    <dgm:cxn modelId="{714F8A19-2281-428B-AC49-AE87D41F3B2D}" type="presParOf" srcId="{2DA93E7B-C793-4897-907A-9D23530929F0}" destId="{854A5224-BDB1-40AE-83B3-9E5121C66A59}" srcOrd="13" destOrd="0" presId="urn:microsoft.com/office/officeart/2008/layout/VerticalCurvedList"/>
    <dgm:cxn modelId="{1473721C-ABAB-42B3-80D8-9BF668992058}" type="presParOf" srcId="{2DA93E7B-C793-4897-907A-9D23530929F0}" destId="{63F07E48-EC30-41B2-9459-B5AE804AEE35}" srcOrd="14" destOrd="0" presId="urn:microsoft.com/office/officeart/2008/layout/VerticalCurvedList"/>
    <dgm:cxn modelId="{2C34DD1D-3362-46C1-9042-D3B65C0C6050}" type="presParOf" srcId="{63F07E48-EC30-41B2-9459-B5AE804AEE35}" destId="{CB1F431C-516E-4E2F-8752-708A756734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406C8-1823-4849-AEFF-C536FA4F9825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129D6B6C-756F-4BC7-B3AE-64E43A0D2892}">
      <dgm:prSet phldrT="[Texto]"/>
      <dgm:spPr/>
      <dgm:t>
        <a:bodyPr/>
        <a:lstStyle/>
        <a:p>
          <a:r>
            <a:rPr lang="es-ES_tradnl" dirty="0" smtClean="0"/>
            <a:t>INTENSIFICAN</a:t>
          </a:r>
          <a:endParaRPr lang="es-ES" dirty="0"/>
        </a:p>
      </dgm:t>
    </dgm:pt>
    <dgm:pt modelId="{063F203F-0C35-4A22-8478-8A7E81F7629F}" type="parTrans" cxnId="{81B27CC1-391B-47B1-B5EA-F7DD686F7023}">
      <dgm:prSet/>
      <dgm:spPr/>
      <dgm:t>
        <a:bodyPr/>
        <a:lstStyle/>
        <a:p>
          <a:endParaRPr lang="es-ES"/>
        </a:p>
      </dgm:t>
    </dgm:pt>
    <dgm:pt modelId="{0DF12CAE-51B2-4CFB-A0D0-76F53B4E0D64}" type="sibTrans" cxnId="{81B27CC1-391B-47B1-B5EA-F7DD686F7023}">
      <dgm:prSet/>
      <dgm:spPr/>
      <dgm:t>
        <a:bodyPr/>
        <a:lstStyle/>
        <a:p>
          <a:endParaRPr lang="es-ES"/>
        </a:p>
      </dgm:t>
    </dgm:pt>
    <dgm:pt modelId="{FC6691B5-9F99-44CE-AD98-B40FA2B29DE2}">
      <dgm:prSet phldrT="[Texto]"/>
      <dgm:spPr/>
      <dgm:t>
        <a:bodyPr/>
        <a:lstStyle/>
        <a:p>
          <a:r>
            <a:rPr lang="es-ES_tradnl" dirty="0" smtClean="0"/>
            <a:t>COMPLEMENTAN</a:t>
          </a:r>
          <a:endParaRPr lang="es-ES" dirty="0"/>
        </a:p>
      </dgm:t>
    </dgm:pt>
    <dgm:pt modelId="{A58E29DE-E1CF-410B-A902-4E2BDDE00A3B}" type="parTrans" cxnId="{80169B73-042D-417D-B929-78C3A721B805}">
      <dgm:prSet/>
      <dgm:spPr/>
      <dgm:t>
        <a:bodyPr/>
        <a:lstStyle/>
        <a:p>
          <a:endParaRPr lang="es-ES"/>
        </a:p>
      </dgm:t>
    </dgm:pt>
    <dgm:pt modelId="{9827FC7A-481E-4558-9424-35AA5E682194}" type="sibTrans" cxnId="{80169B73-042D-417D-B929-78C3A721B805}">
      <dgm:prSet/>
      <dgm:spPr/>
      <dgm:t>
        <a:bodyPr/>
        <a:lstStyle/>
        <a:p>
          <a:endParaRPr lang="es-ES"/>
        </a:p>
      </dgm:t>
    </dgm:pt>
    <dgm:pt modelId="{72CBCEF2-A4E8-45E4-AB03-3691A0A991A3}">
      <dgm:prSet phldrT="[Texto]"/>
      <dgm:spPr/>
      <dgm:t>
        <a:bodyPr/>
        <a:lstStyle/>
        <a:p>
          <a:r>
            <a:rPr lang="es-ES_tradnl" dirty="0" smtClean="0"/>
            <a:t>ADAPTAN POLÍTICA SECTORIALES</a:t>
          </a:r>
          <a:endParaRPr lang="es-ES" dirty="0"/>
        </a:p>
      </dgm:t>
    </dgm:pt>
    <dgm:pt modelId="{7CAC449F-F236-4D0C-BDD2-F6C08838C5AA}" type="parTrans" cxnId="{46A2E8C1-7CF4-4A0A-AE73-A28853B548C3}">
      <dgm:prSet/>
      <dgm:spPr/>
      <dgm:t>
        <a:bodyPr/>
        <a:lstStyle/>
        <a:p>
          <a:endParaRPr lang="es-ES"/>
        </a:p>
      </dgm:t>
    </dgm:pt>
    <dgm:pt modelId="{60EF7407-CE1D-4E37-B6B1-6EB94364E628}" type="sibTrans" cxnId="{46A2E8C1-7CF4-4A0A-AE73-A28853B548C3}">
      <dgm:prSet/>
      <dgm:spPr/>
      <dgm:t>
        <a:bodyPr/>
        <a:lstStyle/>
        <a:p>
          <a:endParaRPr lang="es-ES"/>
        </a:p>
      </dgm:t>
    </dgm:pt>
    <dgm:pt modelId="{39C02853-38B8-4875-B701-6384CE5F5A00}" type="pres">
      <dgm:prSet presAssocID="{5C2406C8-1823-4849-AEFF-C536FA4F9825}" presName="Name0" presStyleCnt="0">
        <dgm:presLayoutVars>
          <dgm:dir/>
          <dgm:animLvl val="lvl"/>
          <dgm:resizeHandles val="exact"/>
        </dgm:presLayoutVars>
      </dgm:prSet>
      <dgm:spPr/>
    </dgm:pt>
    <dgm:pt modelId="{709B1A60-DA9A-41C2-9365-BB9EBE18EC7C}" type="pres">
      <dgm:prSet presAssocID="{129D6B6C-756F-4BC7-B3AE-64E43A0D289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7E683E-D278-4F4C-8393-4FB1705B938A}" type="pres">
      <dgm:prSet presAssocID="{0DF12CAE-51B2-4CFB-A0D0-76F53B4E0D64}" presName="parTxOnlySpace" presStyleCnt="0"/>
      <dgm:spPr/>
    </dgm:pt>
    <dgm:pt modelId="{FC2B1F71-2F79-4E78-A647-2E184B6C45C2}" type="pres">
      <dgm:prSet presAssocID="{FC6691B5-9F99-44CE-AD98-B40FA2B29DE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E0EAB4-4B5C-4596-813B-F7C68E14E09B}" type="pres">
      <dgm:prSet presAssocID="{9827FC7A-481E-4558-9424-35AA5E682194}" presName="parTxOnlySpace" presStyleCnt="0"/>
      <dgm:spPr/>
    </dgm:pt>
    <dgm:pt modelId="{B8859243-0EDB-4FBA-B5EB-F8F279E4F270}" type="pres">
      <dgm:prSet presAssocID="{72CBCEF2-A4E8-45E4-AB03-3691A0A991A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590464-F2BC-4EF1-A69D-4AE230D8C354}" type="presOf" srcId="{FC6691B5-9F99-44CE-AD98-B40FA2B29DE2}" destId="{FC2B1F71-2F79-4E78-A647-2E184B6C45C2}" srcOrd="0" destOrd="0" presId="urn:microsoft.com/office/officeart/2005/8/layout/chevron1"/>
    <dgm:cxn modelId="{7F3B761F-9285-41D3-A48B-0E9D21FA70B5}" type="presOf" srcId="{129D6B6C-756F-4BC7-B3AE-64E43A0D2892}" destId="{709B1A60-DA9A-41C2-9365-BB9EBE18EC7C}" srcOrd="0" destOrd="0" presId="urn:microsoft.com/office/officeart/2005/8/layout/chevron1"/>
    <dgm:cxn modelId="{80169B73-042D-417D-B929-78C3A721B805}" srcId="{5C2406C8-1823-4849-AEFF-C536FA4F9825}" destId="{FC6691B5-9F99-44CE-AD98-B40FA2B29DE2}" srcOrd="1" destOrd="0" parTransId="{A58E29DE-E1CF-410B-A902-4E2BDDE00A3B}" sibTransId="{9827FC7A-481E-4558-9424-35AA5E682194}"/>
    <dgm:cxn modelId="{BE703145-E531-432E-9194-8B78643B21B6}" type="presOf" srcId="{5C2406C8-1823-4849-AEFF-C536FA4F9825}" destId="{39C02853-38B8-4875-B701-6384CE5F5A00}" srcOrd="0" destOrd="0" presId="urn:microsoft.com/office/officeart/2005/8/layout/chevron1"/>
    <dgm:cxn modelId="{46A2E8C1-7CF4-4A0A-AE73-A28853B548C3}" srcId="{5C2406C8-1823-4849-AEFF-C536FA4F9825}" destId="{72CBCEF2-A4E8-45E4-AB03-3691A0A991A3}" srcOrd="2" destOrd="0" parTransId="{7CAC449F-F236-4D0C-BDD2-F6C08838C5AA}" sibTransId="{60EF7407-CE1D-4E37-B6B1-6EB94364E628}"/>
    <dgm:cxn modelId="{296DEE9D-0D31-424E-904B-C3D1725AD49A}" type="presOf" srcId="{72CBCEF2-A4E8-45E4-AB03-3691A0A991A3}" destId="{B8859243-0EDB-4FBA-B5EB-F8F279E4F270}" srcOrd="0" destOrd="0" presId="urn:microsoft.com/office/officeart/2005/8/layout/chevron1"/>
    <dgm:cxn modelId="{81B27CC1-391B-47B1-B5EA-F7DD686F7023}" srcId="{5C2406C8-1823-4849-AEFF-C536FA4F9825}" destId="{129D6B6C-756F-4BC7-B3AE-64E43A0D2892}" srcOrd="0" destOrd="0" parTransId="{063F203F-0C35-4A22-8478-8A7E81F7629F}" sibTransId="{0DF12CAE-51B2-4CFB-A0D0-76F53B4E0D64}"/>
    <dgm:cxn modelId="{6945FB34-470A-4CE2-BBA3-A75E1514412D}" type="presParOf" srcId="{39C02853-38B8-4875-B701-6384CE5F5A00}" destId="{709B1A60-DA9A-41C2-9365-BB9EBE18EC7C}" srcOrd="0" destOrd="0" presId="urn:microsoft.com/office/officeart/2005/8/layout/chevron1"/>
    <dgm:cxn modelId="{0923702F-1E64-4F08-AFF1-87104B895DDE}" type="presParOf" srcId="{39C02853-38B8-4875-B701-6384CE5F5A00}" destId="{097E683E-D278-4F4C-8393-4FB1705B938A}" srcOrd="1" destOrd="0" presId="urn:microsoft.com/office/officeart/2005/8/layout/chevron1"/>
    <dgm:cxn modelId="{EFD962C8-B27B-41F5-8A54-7821A3BAA453}" type="presParOf" srcId="{39C02853-38B8-4875-B701-6384CE5F5A00}" destId="{FC2B1F71-2F79-4E78-A647-2E184B6C45C2}" srcOrd="2" destOrd="0" presId="urn:microsoft.com/office/officeart/2005/8/layout/chevron1"/>
    <dgm:cxn modelId="{9FF47A13-A84A-44E1-A957-074C3C705A21}" type="presParOf" srcId="{39C02853-38B8-4875-B701-6384CE5F5A00}" destId="{4CE0EAB4-4B5C-4596-813B-F7C68E14E09B}" srcOrd="3" destOrd="0" presId="urn:microsoft.com/office/officeart/2005/8/layout/chevron1"/>
    <dgm:cxn modelId="{3398C00B-50E0-4F25-9BD6-8A4D83490B40}" type="presParOf" srcId="{39C02853-38B8-4875-B701-6384CE5F5A00}" destId="{B8859243-0EDB-4FBA-B5EB-F8F279E4F27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6967FC-E4CC-4AD6-BB14-1876E9DBA07A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6B69DB61-9C36-4791-8BDC-155974FD45E4}">
      <dgm:prSet phldrT="[Texto]" custT="1"/>
      <dgm:spPr/>
      <dgm:t>
        <a:bodyPr/>
        <a:lstStyle/>
        <a:p>
          <a:r>
            <a:rPr lang="es-ES_tradnl" sz="1400" dirty="0" smtClean="0"/>
            <a:t>LEGITIMACIÓN</a:t>
          </a:r>
          <a:endParaRPr lang="es-ES" sz="1400" dirty="0"/>
        </a:p>
      </dgm:t>
    </dgm:pt>
    <dgm:pt modelId="{A6F353AE-26D4-4294-A9FC-00F1D9F6D6A6}" type="parTrans" cxnId="{312C1550-B15E-413C-B8A7-6B6F3C3C2460}">
      <dgm:prSet/>
      <dgm:spPr/>
      <dgm:t>
        <a:bodyPr/>
        <a:lstStyle/>
        <a:p>
          <a:endParaRPr lang="es-ES" sz="1400"/>
        </a:p>
      </dgm:t>
    </dgm:pt>
    <dgm:pt modelId="{D7159377-C02F-4AA7-B475-97CE4966A301}" type="sibTrans" cxnId="{312C1550-B15E-413C-B8A7-6B6F3C3C2460}">
      <dgm:prSet/>
      <dgm:spPr/>
      <dgm:t>
        <a:bodyPr/>
        <a:lstStyle/>
        <a:p>
          <a:endParaRPr lang="es-ES" sz="1400"/>
        </a:p>
      </dgm:t>
    </dgm:pt>
    <dgm:pt modelId="{925D85E2-D8E7-45C5-A7B1-95C7BABE3629}">
      <dgm:prSet phldrT="[Texto]" custT="1"/>
      <dgm:spPr/>
      <dgm:t>
        <a:bodyPr/>
        <a:lstStyle/>
        <a:p>
          <a:r>
            <a:rPr lang="es-ES_tradnl" sz="1400" dirty="0" smtClean="0"/>
            <a:t>MODUS OPERANDI</a:t>
          </a:r>
          <a:endParaRPr lang="es-ES" sz="1400" dirty="0"/>
        </a:p>
      </dgm:t>
    </dgm:pt>
    <dgm:pt modelId="{8415AD54-6894-4A03-B13F-83CF85B5C61C}" type="parTrans" cxnId="{AB21196D-9C0F-4A93-BAE3-74D6C24698C7}">
      <dgm:prSet/>
      <dgm:spPr/>
      <dgm:t>
        <a:bodyPr/>
        <a:lstStyle/>
        <a:p>
          <a:endParaRPr lang="es-ES" sz="1400"/>
        </a:p>
      </dgm:t>
    </dgm:pt>
    <dgm:pt modelId="{2E00169B-7112-4C53-9972-940E4212D075}" type="sibTrans" cxnId="{AB21196D-9C0F-4A93-BAE3-74D6C24698C7}">
      <dgm:prSet/>
      <dgm:spPr/>
      <dgm:t>
        <a:bodyPr/>
        <a:lstStyle/>
        <a:p>
          <a:endParaRPr lang="es-ES" sz="1400"/>
        </a:p>
      </dgm:t>
    </dgm:pt>
    <dgm:pt modelId="{FCC38075-DAD3-4B1C-8262-C96B713743D2}">
      <dgm:prSet phldrT="[Texto]" custT="1"/>
      <dgm:spPr/>
      <dgm:t>
        <a:bodyPr/>
        <a:lstStyle/>
        <a:p>
          <a:r>
            <a:rPr lang="es-ES_tradnl" sz="1400" dirty="0" smtClean="0"/>
            <a:t>SISTEMA MULTIAGENTES</a:t>
          </a:r>
          <a:endParaRPr lang="es-ES" sz="1400" dirty="0"/>
        </a:p>
      </dgm:t>
    </dgm:pt>
    <dgm:pt modelId="{AC043073-2CBB-4964-A6AE-FC1955E127CD}" type="parTrans" cxnId="{E9E8AEE5-3B56-41F2-ABBF-E7F16B7183B8}">
      <dgm:prSet/>
      <dgm:spPr/>
      <dgm:t>
        <a:bodyPr/>
        <a:lstStyle/>
        <a:p>
          <a:endParaRPr lang="es-ES" sz="1400"/>
        </a:p>
      </dgm:t>
    </dgm:pt>
    <dgm:pt modelId="{C91974ED-F482-48B3-A93E-EFD2C0A8BAD4}" type="sibTrans" cxnId="{E9E8AEE5-3B56-41F2-ABBF-E7F16B7183B8}">
      <dgm:prSet/>
      <dgm:spPr/>
      <dgm:t>
        <a:bodyPr/>
        <a:lstStyle/>
        <a:p>
          <a:endParaRPr lang="es-ES" sz="1400"/>
        </a:p>
      </dgm:t>
    </dgm:pt>
    <dgm:pt modelId="{1A38F47D-6D9A-437A-829F-B8DEAE84C48F}" type="pres">
      <dgm:prSet presAssocID="{B76967FC-E4CC-4AD6-BB14-1876E9DBA07A}" presName="Name0" presStyleCnt="0">
        <dgm:presLayoutVars>
          <dgm:dir/>
          <dgm:animLvl val="lvl"/>
          <dgm:resizeHandles val="exact"/>
        </dgm:presLayoutVars>
      </dgm:prSet>
      <dgm:spPr/>
    </dgm:pt>
    <dgm:pt modelId="{48D16171-12BD-474B-BDB7-2D0D2A605910}" type="pres">
      <dgm:prSet presAssocID="{6B69DB61-9C36-4791-8BDC-155974FD45E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C2935-725B-410E-91A9-389D7D6602C1}" type="pres">
      <dgm:prSet presAssocID="{D7159377-C02F-4AA7-B475-97CE4966A301}" presName="parTxOnlySpace" presStyleCnt="0"/>
      <dgm:spPr/>
    </dgm:pt>
    <dgm:pt modelId="{314E10E2-6BDF-466F-8777-0A153B3C311E}" type="pres">
      <dgm:prSet presAssocID="{925D85E2-D8E7-45C5-A7B1-95C7BABE362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BDE4C5-906C-484A-BE45-28B02365CFD9}" type="pres">
      <dgm:prSet presAssocID="{2E00169B-7112-4C53-9972-940E4212D075}" presName="parTxOnlySpace" presStyleCnt="0"/>
      <dgm:spPr/>
    </dgm:pt>
    <dgm:pt modelId="{D0E57F45-0B84-4AB6-85FA-443CDFFEE6A0}" type="pres">
      <dgm:prSet presAssocID="{FCC38075-DAD3-4B1C-8262-C96B713743D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059462-BE2F-4E22-8060-082E66120F54}" type="presOf" srcId="{B76967FC-E4CC-4AD6-BB14-1876E9DBA07A}" destId="{1A38F47D-6D9A-437A-829F-B8DEAE84C48F}" srcOrd="0" destOrd="0" presId="urn:microsoft.com/office/officeart/2005/8/layout/chevron1"/>
    <dgm:cxn modelId="{65908DDE-20E6-47E0-8907-CA867FB25884}" type="presOf" srcId="{6B69DB61-9C36-4791-8BDC-155974FD45E4}" destId="{48D16171-12BD-474B-BDB7-2D0D2A605910}" srcOrd="0" destOrd="0" presId="urn:microsoft.com/office/officeart/2005/8/layout/chevron1"/>
    <dgm:cxn modelId="{F92406BD-D603-43B3-AF65-2DE5D9185AB6}" type="presOf" srcId="{FCC38075-DAD3-4B1C-8262-C96B713743D2}" destId="{D0E57F45-0B84-4AB6-85FA-443CDFFEE6A0}" srcOrd="0" destOrd="0" presId="urn:microsoft.com/office/officeart/2005/8/layout/chevron1"/>
    <dgm:cxn modelId="{A6A98F8F-3FD7-4F40-B3F0-7E4CFABA7ED9}" type="presOf" srcId="{925D85E2-D8E7-45C5-A7B1-95C7BABE3629}" destId="{314E10E2-6BDF-466F-8777-0A153B3C311E}" srcOrd="0" destOrd="0" presId="urn:microsoft.com/office/officeart/2005/8/layout/chevron1"/>
    <dgm:cxn modelId="{E9E8AEE5-3B56-41F2-ABBF-E7F16B7183B8}" srcId="{B76967FC-E4CC-4AD6-BB14-1876E9DBA07A}" destId="{FCC38075-DAD3-4B1C-8262-C96B713743D2}" srcOrd="2" destOrd="0" parTransId="{AC043073-2CBB-4964-A6AE-FC1955E127CD}" sibTransId="{C91974ED-F482-48B3-A93E-EFD2C0A8BAD4}"/>
    <dgm:cxn modelId="{AB21196D-9C0F-4A93-BAE3-74D6C24698C7}" srcId="{B76967FC-E4CC-4AD6-BB14-1876E9DBA07A}" destId="{925D85E2-D8E7-45C5-A7B1-95C7BABE3629}" srcOrd="1" destOrd="0" parTransId="{8415AD54-6894-4A03-B13F-83CF85B5C61C}" sibTransId="{2E00169B-7112-4C53-9972-940E4212D075}"/>
    <dgm:cxn modelId="{312C1550-B15E-413C-B8A7-6B6F3C3C2460}" srcId="{B76967FC-E4CC-4AD6-BB14-1876E9DBA07A}" destId="{6B69DB61-9C36-4791-8BDC-155974FD45E4}" srcOrd="0" destOrd="0" parTransId="{A6F353AE-26D4-4294-A9FC-00F1D9F6D6A6}" sibTransId="{D7159377-C02F-4AA7-B475-97CE4966A301}"/>
    <dgm:cxn modelId="{E6E7C5D0-E4AC-49C7-9A54-F246A6930D74}" type="presParOf" srcId="{1A38F47D-6D9A-437A-829F-B8DEAE84C48F}" destId="{48D16171-12BD-474B-BDB7-2D0D2A605910}" srcOrd="0" destOrd="0" presId="urn:microsoft.com/office/officeart/2005/8/layout/chevron1"/>
    <dgm:cxn modelId="{09E794BD-1A66-4A96-A2AC-C6BD7673D614}" type="presParOf" srcId="{1A38F47D-6D9A-437A-829F-B8DEAE84C48F}" destId="{7CEC2935-725B-410E-91A9-389D7D6602C1}" srcOrd="1" destOrd="0" presId="urn:microsoft.com/office/officeart/2005/8/layout/chevron1"/>
    <dgm:cxn modelId="{6B4DEC8B-29C8-4761-B5D5-9B4EE00BD387}" type="presParOf" srcId="{1A38F47D-6D9A-437A-829F-B8DEAE84C48F}" destId="{314E10E2-6BDF-466F-8777-0A153B3C311E}" srcOrd="2" destOrd="0" presId="urn:microsoft.com/office/officeart/2005/8/layout/chevron1"/>
    <dgm:cxn modelId="{AD6AA530-191A-4195-BFEF-76400DBC9E5B}" type="presParOf" srcId="{1A38F47D-6D9A-437A-829F-B8DEAE84C48F}" destId="{76BDE4C5-906C-484A-BE45-28B02365CFD9}" srcOrd="3" destOrd="0" presId="urn:microsoft.com/office/officeart/2005/8/layout/chevron1"/>
    <dgm:cxn modelId="{29ABF771-7181-4812-BE20-EAFB9C703613}" type="presParOf" srcId="{1A38F47D-6D9A-437A-829F-B8DEAE84C48F}" destId="{D0E57F45-0B84-4AB6-85FA-443CDFFEE6A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EA42E-982F-4417-A490-36259AF1C39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6B932AA-BB98-4FC5-94B3-8ABE128FD03C}">
      <dgm:prSet phldrT="[Texto]"/>
      <dgm:spPr/>
      <dgm:t>
        <a:bodyPr/>
        <a:lstStyle/>
        <a:p>
          <a:r>
            <a:rPr lang="es-ES_tradnl" dirty="0" smtClean="0"/>
            <a:t>Trabajo</a:t>
          </a:r>
          <a:endParaRPr lang="es-ES" dirty="0"/>
        </a:p>
      </dgm:t>
    </dgm:pt>
    <dgm:pt modelId="{6EB8B5D2-BFE7-4249-BEE9-44C5AFD50785}" type="parTrans" cxnId="{5D3F9EA6-6768-4F75-9BA8-F29D0BF3C52F}">
      <dgm:prSet/>
      <dgm:spPr/>
      <dgm:t>
        <a:bodyPr/>
        <a:lstStyle/>
        <a:p>
          <a:endParaRPr lang="es-ES"/>
        </a:p>
      </dgm:t>
    </dgm:pt>
    <dgm:pt modelId="{86144D32-7569-4FD6-ACF0-6B335D2C0965}" type="sibTrans" cxnId="{5D3F9EA6-6768-4F75-9BA8-F29D0BF3C52F}">
      <dgm:prSet/>
      <dgm:spPr/>
      <dgm:t>
        <a:bodyPr/>
        <a:lstStyle/>
        <a:p>
          <a:endParaRPr lang="es-ES"/>
        </a:p>
      </dgm:t>
    </dgm:pt>
    <dgm:pt modelId="{04986931-2BE8-474E-A4B5-919EABF193D2}">
      <dgm:prSet phldrT="[Texto]"/>
      <dgm:spPr/>
      <dgm:t>
        <a:bodyPr/>
        <a:lstStyle/>
        <a:p>
          <a:r>
            <a:rPr lang="es-ES_tradnl" dirty="0" smtClean="0"/>
            <a:t>Reflexión</a:t>
          </a:r>
          <a:endParaRPr lang="es-ES" dirty="0"/>
        </a:p>
      </dgm:t>
    </dgm:pt>
    <dgm:pt modelId="{DF18901E-2742-4789-9227-B61F48F2E45E}" type="parTrans" cxnId="{56C18EE9-9235-4F67-B8D8-3DD1B2DE0E2C}">
      <dgm:prSet/>
      <dgm:spPr/>
      <dgm:t>
        <a:bodyPr/>
        <a:lstStyle/>
        <a:p>
          <a:endParaRPr lang="es-ES"/>
        </a:p>
      </dgm:t>
    </dgm:pt>
    <dgm:pt modelId="{DBC4EAEB-7129-4B6E-94DC-0BBB54C9502C}" type="sibTrans" cxnId="{56C18EE9-9235-4F67-B8D8-3DD1B2DE0E2C}">
      <dgm:prSet/>
      <dgm:spPr/>
      <dgm:t>
        <a:bodyPr/>
        <a:lstStyle/>
        <a:p>
          <a:endParaRPr lang="es-ES"/>
        </a:p>
      </dgm:t>
    </dgm:pt>
    <dgm:pt modelId="{71C083F3-BCA1-43FB-B8DF-BCFF18C27969}">
      <dgm:prSet phldrT="[Texto]"/>
      <dgm:spPr/>
      <dgm:t>
        <a:bodyPr/>
        <a:lstStyle/>
        <a:p>
          <a:r>
            <a:rPr lang="es-ES_tradnl" dirty="0" smtClean="0"/>
            <a:t>Decisión</a:t>
          </a:r>
          <a:endParaRPr lang="es-ES" dirty="0"/>
        </a:p>
      </dgm:t>
    </dgm:pt>
    <dgm:pt modelId="{378320D1-EA61-4663-9AE8-8D5EB67D8704}" type="parTrans" cxnId="{CB8B891D-6B2A-42C8-857C-C6F71CE99CD3}">
      <dgm:prSet/>
      <dgm:spPr/>
      <dgm:t>
        <a:bodyPr/>
        <a:lstStyle/>
        <a:p>
          <a:endParaRPr lang="es-ES"/>
        </a:p>
      </dgm:t>
    </dgm:pt>
    <dgm:pt modelId="{E2D22C18-C043-4305-87FF-9DE91361BF58}" type="sibTrans" cxnId="{CB8B891D-6B2A-42C8-857C-C6F71CE99CD3}">
      <dgm:prSet/>
      <dgm:spPr/>
      <dgm:t>
        <a:bodyPr/>
        <a:lstStyle/>
        <a:p>
          <a:endParaRPr lang="es-ES"/>
        </a:p>
      </dgm:t>
    </dgm:pt>
    <dgm:pt modelId="{7CB6EC10-A643-45A5-8F30-A962493EEA86}">
      <dgm:prSet phldrT="[Texto]"/>
      <dgm:spPr/>
      <dgm:t>
        <a:bodyPr/>
        <a:lstStyle/>
        <a:p>
          <a:r>
            <a:rPr lang="es-ES_tradnl" dirty="0" smtClean="0"/>
            <a:t>PROYECTO COMPARTIDO</a:t>
          </a:r>
          <a:endParaRPr lang="es-ES" dirty="0"/>
        </a:p>
      </dgm:t>
    </dgm:pt>
    <dgm:pt modelId="{DBBA0EE1-BF1C-46FF-8CC0-5BD60F9A243C}" type="parTrans" cxnId="{DF06E1DA-A1A0-422D-8E86-FD352E8198DD}">
      <dgm:prSet/>
      <dgm:spPr/>
      <dgm:t>
        <a:bodyPr/>
        <a:lstStyle/>
        <a:p>
          <a:endParaRPr lang="es-ES"/>
        </a:p>
      </dgm:t>
    </dgm:pt>
    <dgm:pt modelId="{5A1FF16C-9B4B-4D84-A816-BCD7ABCE18C3}" type="sibTrans" cxnId="{DF06E1DA-A1A0-422D-8E86-FD352E8198DD}">
      <dgm:prSet/>
      <dgm:spPr/>
      <dgm:t>
        <a:bodyPr/>
        <a:lstStyle/>
        <a:p>
          <a:endParaRPr lang="es-ES"/>
        </a:p>
      </dgm:t>
    </dgm:pt>
    <dgm:pt modelId="{2A1F7B14-3C56-4AC7-BB0B-1AA6A854B9B5}" type="pres">
      <dgm:prSet presAssocID="{ADEEA42E-982F-4417-A490-36259AF1C39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F982EF-ED27-4253-8602-BBEB212B2583}" type="pres">
      <dgm:prSet presAssocID="{ADEEA42E-982F-4417-A490-36259AF1C39F}" presName="ellipse" presStyleLbl="trBgShp" presStyleIdx="0" presStyleCnt="1"/>
      <dgm:spPr/>
    </dgm:pt>
    <dgm:pt modelId="{9DAFFB13-EE8D-40FE-A923-D5AF64DC4721}" type="pres">
      <dgm:prSet presAssocID="{ADEEA42E-982F-4417-A490-36259AF1C39F}" presName="arrow1" presStyleLbl="fgShp" presStyleIdx="0" presStyleCnt="1"/>
      <dgm:spPr/>
    </dgm:pt>
    <dgm:pt modelId="{197CE7B3-5731-4026-96B8-F021D12A938B}" type="pres">
      <dgm:prSet presAssocID="{ADEEA42E-982F-4417-A490-36259AF1C39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926BC0-4473-4C92-B576-C2EFBF613B10}" type="pres">
      <dgm:prSet presAssocID="{04986931-2BE8-474E-A4B5-919EABF193D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E26F0-2959-40AA-A884-7BD300004A86}" type="pres">
      <dgm:prSet presAssocID="{71C083F3-BCA1-43FB-B8DF-BCFF18C2796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F8D5C0-3234-4F7E-BAA7-86C1CB97A7AF}" type="pres">
      <dgm:prSet presAssocID="{7CB6EC10-A643-45A5-8F30-A962493EEA8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023380-1288-44B1-A3A9-4A6541F1F06A}" type="pres">
      <dgm:prSet presAssocID="{ADEEA42E-982F-4417-A490-36259AF1C39F}" presName="funnel" presStyleLbl="trAlignAcc1" presStyleIdx="0" presStyleCnt="1" custLinFactNeighborX="627" custLinFactNeighborY="-8670"/>
      <dgm:spPr/>
    </dgm:pt>
  </dgm:ptLst>
  <dgm:cxnLst>
    <dgm:cxn modelId="{63729B05-FE34-4F3A-B260-79AB9BA874BB}" type="presOf" srcId="{F6B932AA-BB98-4FC5-94B3-8ABE128FD03C}" destId="{F2F8D5C0-3234-4F7E-BAA7-86C1CB97A7AF}" srcOrd="0" destOrd="0" presId="urn:microsoft.com/office/officeart/2005/8/layout/funnel1"/>
    <dgm:cxn modelId="{65027001-9020-42D5-9D13-C8C5F02DD448}" type="presOf" srcId="{7CB6EC10-A643-45A5-8F30-A962493EEA86}" destId="{197CE7B3-5731-4026-96B8-F021D12A938B}" srcOrd="0" destOrd="0" presId="urn:microsoft.com/office/officeart/2005/8/layout/funnel1"/>
    <dgm:cxn modelId="{81598B63-7F16-4A76-947A-CED281B35D7C}" type="presOf" srcId="{71C083F3-BCA1-43FB-B8DF-BCFF18C27969}" destId="{EE926BC0-4473-4C92-B576-C2EFBF613B10}" srcOrd="0" destOrd="0" presId="urn:microsoft.com/office/officeart/2005/8/layout/funnel1"/>
    <dgm:cxn modelId="{CB8B891D-6B2A-42C8-857C-C6F71CE99CD3}" srcId="{ADEEA42E-982F-4417-A490-36259AF1C39F}" destId="{71C083F3-BCA1-43FB-B8DF-BCFF18C27969}" srcOrd="2" destOrd="0" parTransId="{378320D1-EA61-4663-9AE8-8D5EB67D8704}" sibTransId="{E2D22C18-C043-4305-87FF-9DE91361BF58}"/>
    <dgm:cxn modelId="{56C18EE9-9235-4F67-B8D8-3DD1B2DE0E2C}" srcId="{ADEEA42E-982F-4417-A490-36259AF1C39F}" destId="{04986931-2BE8-474E-A4B5-919EABF193D2}" srcOrd="1" destOrd="0" parTransId="{DF18901E-2742-4789-9227-B61F48F2E45E}" sibTransId="{DBC4EAEB-7129-4B6E-94DC-0BBB54C9502C}"/>
    <dgm:cxn modelId="{BD1BD5D8-A659-40B3-9524-423C4AB741DE}" type="presOf" srcId="{04986931-2BE8-474E-A4B5-919EABF193D2}" destId="{FB3E26F0-2959-40AA-A884-7BD300004A86}" srcOrd="0" destOrd="0" presId="urn:microsoft.com/office/officeart/2005/8/layout/funnel1"/>
    <dgm:cxn modelId="{94350D71-4BC2-4486-BF5D-D3A621E7BE44}" type="presOf" srcId="{ADEEA42E-982F-4417-A490-36259AF1C39F}" destId="{2A1F7B14-3C56-4AC7-BB0B-1AA6A854B9B5}" srcOrd="0" destOrd="0" presId="urn:microsoft.com/office/officeart/2005/8/layout/funnel1"/>
    <dgm:cxn modelId="{DF06E1DA-A1A0-422D-8E86-FD352E8198DD}" srcId="{ADEEA42E-982F-4417-A490-36259AF1C39F}" destId="{7CB6EC10-A643-45A5-8F30-A962493EEA86}" srcOrd="3" destOrd="0" parTransId="{DBBA0EE1-BF1C-46FF-8CC0-5BD60F9A243C}" sibTransId="{5A1FF16C-9B4B-4D84-A816-BCD7ABCE18C3}"/>
    <dgm:cxn modelId="{5D3F9EA6-6768-4F75-9BA8-F29D0BF3C52F}" srcId="{ADEEA42E-982F-4417-A490-36259AF1C39F}" destId="{F6B932AA-BB98-4FC5-94B3-8ABE128FD03C}" srcOrd="0" destOrd="0" parTransId="{6EB8B5D2-BFE7-4249-BEE9-44C5AFD50785}" sibTransId="{86144D32-7569-4FD6-ACF0-6B335D2C0965}"/>
    <dgm:cxn modelId="{C49ED074-7D9F-4303-B18A-FFA77FFD98AD}" type="presParOf" srcId="{2A1F7B14-3C56-4AC7-BB0B-1AA6A854B9B5}" destId="{E0F982EF-ED27-4253-8602-BBEB212B2583}" srcOrd="0" destOrd="0" presId="urn:microsoft.com/office/officeart/2005/8/layout/funnel1"/>
    <dgm:cxn modelId="{D5ADE1CC-211C-41F2-886D-1D88EC59BBA0}" type="presParOf" srcId="{2A1F7B14-3C56-4AC7-BB0B-1AA6A854B9B5}" destId="{9DAFFB13-EE8D-40FE-A923-D5AF64DC4721}" srcOrd="1" destOrd="0" presId="urn:microsoft.com/office/officeart/2005/8/layout/funnel1"/>
    <dgm:cxn modelId="{501D6000-193F-4602-8BD9-16C671E0DA25}" type="presParOf" srcId="{2A1F7B14-3C56-4AC7-BB0B-1AA6A854B9B5}" destId="{197CE7B3-5731-4026-96B8-F021D12A938B}" srcOrd="2" destOrd="0" presId="urn:microsoft.com/office/officeart/2005/8/layout/funnel1"/>
    <dgm:cxn modelId="{E6A4B005-DCE1-42C8-A3B3-ABA90583B9A9}" type="presParOf" srcId="{2A1F7B14-3C56-4AC7-BB0B-1AA6A854B9B5}" destId="{EE926BC0-4473-4C92-B576-C2EFBF613B10}" srcOrd="3" destOrd="0" presId="urn:microsoft.com/office/officeart/2005/8/layout/funnel1"/>
    <dgm:cxn modelId="{39147F60-79BD-4628-A26E-0768285AC9C1}" type="presParOf" srcId="{2A1F7B14-3C56-4AC7-BB0B-1AA6A854B9B5}" destId="{FB3E26F0-2959-40AA-A884-7BD300004A86}" srcOrd="4" destOrd="0" presId="urn:microsoft.com/office/officeart/2005/8/layout/funnel1"/>
    <dgm:cxn modelId="{4AA0044F-E450-4D85-A1B4-A6D021385268}" type="presParOf" srcId="{2A1F7B14-3C56-4AC7-BB0B-1AA6A854B9B5}" destId="{F2F8D5C0-3234-4F7E-BAA7-86C1CB97A7AF}" srcOrd="5" destOrd="0" presId="urn:microsoft.com/office/officeart/2005/8/layout/funnel1"/>
    <dgm:cxn modelId="{772ED5C8-13A1-4047-B20D-C28403313BF0}" type="presParOf" srcId="{2A1F7B14-3C56-4AC7-BB0B-1AA6A854B9B5}" destId="{FE023380-1288-44B1-A3A9-4A6541F1F06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D211B5-E8C2-4792-821A-E53DC5A7F27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FB35DCA-5BDF-4662-BDB7-227A9AF260D7}">
      <dgm:prSet phldrT="[Texto]"/>
      <dgm:spPr/>
      <dgm:t>
        <a:bodyPr/>
        <a:lstStyle/>
        <a:p>
          <a:r>
            <a:rPr lang="es-ES_tradnl" dirty="0" smtClean="0"/>
            <a:t>subvenciones</a:t>
          </a:r>
          <a:endParaRPr lang="es-ES" dirty="0"/>
        </a:p>
      </dgm:t>
    </dgm:pt>
    <dgm:pt modelId="{728B4F43-2398-4DCC-8AAB-56BBD08D0481}" type="parTrans" cxnId="{1846C0C4-8FA8-4E68-89B1-45E070D3C6FF}">
      <dgm:prSet/>
      <dgm:spPr/>
      <dgm:t>
        <a:bodyPr/>
        <a:lstStyle/>
        <a:p>
          <a:endParaRPr lang="es-ES"/>
        </a:p>
      </dgm:t>
    </dgm:pt>
    <dgm:pt modelId="{C4CAEB03-454C-4711-9149-EB6976EDEAE8}" type="sibTrans" cxnId="{1846C0C4-8FA8-4E68-89B1-45E070D3C6FF}">
      <dgm:prSet/>
      <dgm:spPr/>
      <dgm:t>
        <a:bodyPr/>
        <a:lstStyle/>
        <a:p>
          <a:endParaRPr lang="es-ES"/>
        </a:p>
      </dgm:t>
    </dgm:pt>
    <dgm:pt modelId="{6A90BAC1-77FA-4A22-A003-E693DE06840F}">
      <dgm:prSet phldrT="[Texto]"/>
      <dgm:spPr/>
      <dgm:t>
        <a:bodyPr/>
        <a:lstStyle/>
        <a:p>
          <a:r>
            <a:rPr lang="es-ES_tradnl" dirty="0" smtClean="0"/>
            <a:t>convenios</a:t>
          </a:r>
          <a:endParaRPr lang="es-ES" dirty="0"/>
        </a:p>
      </dgm:t>
    </dgm:pt>
    <dgm:pt modelId="{E7D084B1-3242-400F-A36E-8AD294179E21}" type="parTrans" cxnId="{CA93C19C-D27C-4425-8EE0-BB8A539AE97A}">
      <dgm:prSet/>
      <dgm:spPr/>
      <dgm:t>
        <a:bodyPr/>
        <a:lstStyle/>
        <a:p>
          <a:endParaRPr lang="es-ES"/>
        </a:p>
      </dgm:t>
    </dgm:pt>
    <dgm:pt modelId="{FD27FFED-4799-4F31-BEC0-75411369DAEE}" type="sibTrans" cxnId="{CA93C19C-D27C-4425-8EE0-BB8A539AE97A}">
      <dgm:prSet/>
      <dgm:spPr/>
      <dgm:t>
        <a:bodyPr/>
        <a:lstStyle/>
        <a:p>
          <a:endParaRPr lang="es-ES"/>
        </a:p>
      </dgm:t>
    </dgm:pt>
    <dgm:pt modelId="{926218DA-E6F6-4CFC-9D5A-39287E0681F0}">
      <dgm:prSet/>
      <dgm:spPr/>
      <dgm:t>
        <a:bodyPr/>
        <a:lstStyle/>
        <a:p>
          <a:r>
            <a:rPr lang="es-ES_tradnl" dirty="0" smtClean="0"/>
            <a:t>inversiones</a:t>
          </a:r>
          <a:endParaRPr lang="es-ES" dirty="0"/>
        </a:p>
      </dgm:t>
    </dgm:pt>
    <dgm:pt modelId="{4B5B963D-F5BD-4FA5-A0FA-C30C0653A1F1}" type="parTrans" cxnId="{76F22969-C25C-4207-98D1-7102B74EB298}">
      <dgm:prSet/>
      <dgm:spPr/>
      <dgm:t>
        <a:bodyPr/>
        <a:lstStyle/>
        <a:p>
          <a:endParaRPr lang="es-ES"/>
        </a:p>
      </dgm:t>
    </dgm:pt>
    <dgm:pt modelId="{6B93BCEC-9951-43E2-B9AB-9F44EC0CDBEC}" type="sibTrans" cxnId="{76F22969-C25C-4207-98D1-7102B74EB298}">
      <dgm:prSet/>
      <dgm:spPr/>
      <dgm:t>
        <a:bodyPr/>
        <a:lstStyle/>
        <a:p>
          <a:endParaRPr lang="es-ES"/>
        </a:p>
      </dgm:t>
    </dgm:pt>
    <dgm:pt modelId="{813EB169-A717-4567-8B99-6162EA6EA56D}">
      <dgm:prSet/>
      <dgm:spPr/>
      <dgm:t>
        <a:bodyPr/>
        <a:lstStyle/>
        <a:p>
          <a:r>
            <a:rPr lang="es-ES_tradnl" dirty="0" smtClean="0"/>
            <a:t>Proyectos propios</a:t>
          </a:r>
          <a:endParaRPr lang="es-ES" dirty="0"/>
        </a:p>
      </dgm:t>
    </dgm:pt>
    <dgm:pt modelId="{526A1F24-37E8-44DF-8533-4241A25E9C27}" type="parTrans" cxnId="{88FA4A19-75EA-48D5-821F-8C7E65CC6CE9}">
      <dgm:prSet/>
      <dgm:spPr/>
      <dgm:t>
        <a:bodyPr/>
        <a:lstStyle/>
        <a:p>
          <a:endParaRPr lang="es-ES"/>
        </a:p>
      </dgm:t>
    </dgm:pt>
    <dgm:pt modelId="{A010B578-B999-424E-8EC0-FD8BABD9E79E}" type="sibTrans" cxnId="{88FA4A19-75EA-48D5-821F-8C7E65CC6CE9}">
      <dgm:prSet/>
      <dgm:spPr/>
      <dgm:t>
        <a:bodyPr/>
        <a:lstStyle/>
        <a:p>
          <a:endParaRPr lang="es-ES"/>
        </a:p>
      </dgm:t>
    </dgm:pt>
    <dgm:pt modelId="{433C5727-B4A9-4DE6-8D2F-9A4CFBB75549}" type="pres">
      <dgm:prSet presAssocID="{77D211B5-E8C2-4792-821A-E53DC5A7F27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3C3E69C-48CF-4B79-A33F-3390D51CECDF}" type="pres">
      <dgm:prSet presAssocID="{5FB35DCA-5BDF-4662-BDB7-227A9AF260D7}" presName="Parent" presStyleLbl="node0" presStyleIdx="0" presStyleCnt="1" custScaleX="81276" custScaleY="75671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131720BB-7187-4ECC-AA99-1EC0BD6A71E7}" type="pres">
      <dgm:prSet presAssocID="{5FB35DCA-5BDF-4662-BDB7-227A9AF260D7}" presName="Accent1" presStyleLbl="node1" presStyleIdx="0" presStyleCnt="15" custScaleX="90773" custScaleY="113652" custLinFactX="100000" custLinFactY="311485" custLinFactNeighborX="178744" custLinFactNeighborY="400000"/>
      <dgm:spPr/>
    </dgm:pt>
    <dgm:pt modelId="{6E2E2E6F-A77E-4B87-8139-292040759575}" type="pres">
      <dgm:prSet presAssocID="{5FB35DCA-5BDF-4662-BDB7-227A9AF260D7}" presName="Accent2" presStyleLbl="node1" presStyleIdx="1" presStyleCnt="15"/>
      <dgm:spPr/>
    </dgm:pt>
    <dgm:pt modelId="{54B49084-BC48-4565-8077-B65F55C85577}" type="pres">
      <dgm:prSet presAssocID="{5FB35DCA-5BDF-4662-BDB7-227A9AF260D7}" presName="Accent3" presStyleLbl="node1" presStyleIdx="2" presStyleCnt="15"/>
      <dgm:spPr/>
    </dgm:pt>
    <dgm:pt modelId="{537BF008-3E30-4965-A2B4-E2C905583E07}" type="pres">
      <dgm:prSet presAssocID="{5FB35DCA-5BDF-4662-BDB7-227A9AF260D7}" presName="Accent4" presStyleLbl="node1" presStyleIdx="3" presStyleCnt="15"/>
      <dgm:spPr/>
    </dgm:pt>
    <dgm:pt modelId="{6C691ED9-C3AF-46E5-A7F6-DE761CE1125C}" type="pres">
      <dgm:prSet presAssocID="{5FB35DCA-5BDF-4662-BDB7-227A9AF260D7}" presName="Accent5" presStyleLbl="node1" presStyleIdx="4" presStyleCnt="15"/>
      <dgm:spPr/>
    </dgm:pt>
    <dgm:pt modelId="{7C82D744-6341-4732-AD3D-371AF7A1788A}" type="pres">
      <dgm:prSet presAssocID="{5FB35DCA-5BDF-4662-BDB7-227A9AF260D7}" presName="Accent6" presStyleLbl="node1" presStyleIdx="5" presStyleCnt="15"/>
      <dgm:spPr/>
    </dgm:pt>
    <dgm:pt modelId="{C86F5F3F-82EB-4CCB-9F9C-58107D24019C}" type="pres">
      <dgm:prSet presAssocID="{6A90BAC1-77FA-4A22-A003-E693DE06840F}" presName="Child1" presStyleLbl="node1" presStyleIdx="6" presStyleCnt="15" custLinFactNeighborX="21098" custLinFactNeighborY="68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608EF57-2419-459E-8720-202D8DC6E2D8}" type="pres">
      <dgm:prSet presAssocID="{6A90BAC1-77FA-4A22-A003-E693DE06840F}" presName="Accent7" presStyleCnt="0"/>
      <dgm:spPr/>
    </dgm:pt>
    <dgm:pt modelId="{907BC2E8-D176-4DD2-976E-81411D45290B}" type="pres">
      <dgm:prSet presAssocID="{6A90BAC1-77FA-4A22-A003-E693DE06840F}" presName="AccentHold1" presStyleLbl="node1" presStyleIdx="7" presStyleCnt="15"/>
      <dgm:spPr/>
    </dgm:pt>
    <dgm:pt modelId="{B62A9A6A-C032-4B2F-9E50-50FE94A0BC6F}" type="pres">
      <dgm:prSet presAssocID="{6A90BAC1-77FA-4A22-A003-E693DE06840F}" presName="Accent8" presStyleCnt="0"/>
      <dgm:spPr/>
    </dgm:pt>
    <dgm:pt modelId="{5459DEBF-ED9A-4FA6-AFF5-96E080222AD9}" type="pres">
      <dgm:prSet presAssocID="{6A90BAC1-77FA-4A22-A003-E693DE06840F}" presName="AccentHold2" presStyleLbl="node1" presStyleIdx="8" presStyleCnt="15"/>
      <dgm:spPr/>
    </dgm:pt>
    <dgm:pt modelId="{6E703013-6B86-4A1F-9D06-1A54BBB1F105}" type="pres">
      <dgm:prSet presAssocID="{926218DA-E6F6-4CFC-9D5A-39287E0681F0}" presName="Child2" presStyleLbl="node1" presStyleIdx="9" presStyleCnt="15" custLinFactNeighborX="12931" custLinFactNeighborY="3063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8E1AFD8-7B73-438E-A8C7-1D2916B81D78}" type="pres">
      <dgm:prSet presAssocID="{926218DA-E6F6-4CFC-9D5A-39287E0681F0}" presName="Accent9" presStyleCnt="0"/>
      <dgm:spPr/>
    </dgm:pt>
    <dgm:pt modelId="{64E0239A-7D11-487E-BA53-AB39384BCBD9}" type="pres">
      <dgm:prSet presAssocID="{926218DA-E6F6-4CFC-9D5A-39287E0681F0}" presName="AccentHold1" presStyleLbl="node1" presStyleIdx="10" presStyleCnt="15"/>
      <dgm:spPr/>
    </dgm:pt>
    <dgm:pt modelId="{32946D0D-D493-45AC-AE74-F7A2BF074B24}" type="pres">
      <dgm:prSet presAssocID="{926218DA-E6F6-4CFC-9D5A-39287E0681F0}" presName="Accent10" presStyleCnt="0"/>
      <dgm:spPr/>
    </dgm:pt>
    <dgm:pt modelId="{4458FEB0-9D65-4C02-8F11-0937EA97A296}" type="pres">
      <dgm:prSet presAssocID="{926218DA-E6F6-4CFC-9D5A-39287E0681F0}" presName="AccentHold2" presStyleLbl="node1" presStyleIdx="11" presStyleCnt="15"/>
      <dgm:spPr/>
    </dgm:pt>
    <dgm:pt modelId="{5A7D0F6D-28D6-47B7-A68F-EC26E17FF17A}" type="pres">
      <dgm:prSet presAssocID="{926218DA-E6F6-4CFC-9D5A-39287E0681F0}" presName="Accent11" presStyleCnt="0"/>
      <dgm:spPr/>
    </dgm:pt>
    <dgm:pt modelId="{8116CEDA-0972-45A8-AE5C-5FECC07888E9}" type="pres">
      <dgm:prSet presAssocID="{926218DA-E6F6-4CFC-9D5A-39287E0681F0}" presName="AccentHold3" presStyleLbl="node1" presStyleIdx="12" presStyleCnt="15"/>
      <dgm:spPr/>
    </dgm:pt>
    <dgm:pt modelId="{D852E69A-3F4B-4A7F-B0B1-19EF9342BAEF}" type="pres">
      <dgm:prSet presAssocID="{813EB169-A717-4567-8B99-6162EA6EA56D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F192B28-8BE9-45A2-981D-D7078D12A593}" type="pres">
      <dgm:prSet presAssocID="{813EB169-A717-4567-8B99-6162EA6EA56D}" presName="Accent12" presStyleCnt="0"/>
      <dgm:spPr/>
    </dgm:pt>
    <dgm:pt modelId="{5A5A46FE-BF45-461C-B8E0-C4F9AAA92890}" type="pres">
      <dgm:prSet presAssocID="{813EB169-A717-4567-8B99-6162EA6EA56D}" presName="AccentHold1" presStyleLbl="node1" presStyleIdx="14" presStyleCnt="15"/>
      <dgm:spPr/>
    </dgm:pt>
  </dgm:ptLst>
  <dgm:cxnLst>
    <dgm:cxn modelId="{0F6F9FFF-8FB4-4D58-B622-6F46D0ECE794}" type="presOf" srcId="{77D211B5-E8C2-4792-821A-E53DC5A7F27E}" destId="{433C5727-B4A9-4DE6-8D2F-9A4CFBB75549}" srcOrd="0" destOrd="0" presId="urn:microsoft.com/office/officeart/2009/3/layout/CircleRelationship"/>
    <dgm:cxn modelId="{88FA4A19-75EA-48D5-821F-8C7E65CC6CE9}" srcId="{5FB35DCA-5BDF-4662-BDB7-227A9AF260D7}" destId="{813EB169-A717-4567-8B99-6162EA6EA56D}" srcOrd="2" destOrd="0" parTransId="{526A1F24-37E8-44DF-8533-4241A25E9C27}" sibTransId="{A010B578-B999-424E-8EC0-FD8BABD9E79E}"/>
    <dgm:cxn modelId="{76F22969-C25C-4207-98D1-7102B74EB298}" srcId="{5FB35DCA-5BDF-4662-BDB7-227A9AF260D7}" destId="{926218DA-E6F6-4CFC-9D5A-39287E0681F0}" srcOrd="1" destOrd="0" parTransId="{4B5B963D-F5BD-4FA5-A0FA-C30C0653A1F1}" sibTransId="{6B93BCEC-9951-43E2-B9AB-9F44EC0CDBEC}"/>
    <dgm:cxn modelId="{2A08D127-A7C4-45DA-B89D-FCD4A8998F44}" type="presOf" srcId="{813EB169-A717-4567-8B99-6162EA6EA56D}" destId="{D852E69A-3F4B-4A7F-B0B1-19EF9342BAEF}" srcOrd="0" destOrd="0" presId="urn:microsoft.com/office/officeart/2009/3/layout/CircleRelationship"/>
    <dgm:cxn modelId="{D4EE66EE-2FA9-4B88-AA0F-DC5BB2ED68C2}" type="presOf" srcId="{5FB35DCA-5BDF-4662-BDB7-227A9AF260D7}" destId="{63C3E69C-48CF-4B79-A33F-3390D51CECDF}" srcOrd="0" destOrd="0" presId="urn:microsoft.com/office/officeart/2009/3/layout/CircleRelationship"/>
    <dgm:cxn modelId="{1846C0C4-8FA8-4E68-89B1-45E070D3C6FF}" srcId="{77D211B5-E8C2-4792-821A-E53DC5A7F27E}" destId="{5FB35DCA-5BDF-4662-BDB7-227A9AF260D7}" srcOrd="0" destOrd="0" parTransId="{728B4F43-2398-4DCC-8AAB-56BBD08D0481}" sibTransId="{C4CAEB03-454C-4711-9149-EB6976EDEAE8}"/>
    <dgm:cxn modelId="{CA93C19C-D27C-4425-8EE0-BB8A539AE97A}" srcId="{5FB35DCA-5BDF-4662-BDB7-227A9AF260D7}" destId="{6A90BAC1-77FA-4A22-A003-E693DE06840F}" srcOrd="0" destOrd="0" parTransId="{E7D084B1-3242-400F-A36E-8AD294179E21}" sibTransId="{FD27FFED-4799-4F31-BEC0-75411369DAEE}"/>
    <dgm:cxn modelId="{2710DACE-E52C-47B4-9E10-5A81D47C9A76}" type="presOf" srcId="{926218DA-E6F6-4CFC-9D5A-39287E0681F0}" destId="{6E703013-6B86-4A1F-9D06-1A54BBB1F105}" srcOrd="0" destOrd="0" presId="urn:microsoft.com/office/officeart/2009/3/layout/CircleRelationship"/>
    <dgm:cxn modelId="{E61969E3-FDFC-45D0-AE19-295A099EABBD}" type="presOf" srcId="{6A90BAC1-77FA-4A22-A003-E693DE06840F}" destId="{C86F5F3F-82EB-4CCB-9F9C-58107D24019C}" srcOrd="0" destOrd="0" presId="urn:microsoft.com/office/officeart/2009/3/layout/CircleRelationship"/>
    <dgm:cxn modelId="{907D61EB-6743-4844-80C1-06446D8EFB60}" type="presParOf" srcId="{433C5727-B4A9-4DE6-8D2F-9A4CFBB75549}" destId="{63C3E69C-48CF-4B79-A33F-3390D51CECDF}" srcOrd="0" destOrd="0" presId="urn:microsoft.com/office/officeart/2009/3/layout/CircleRelationship"/>
    <dgm:cxn modelId="{A28A39F6-FEA4-4585-BE30-BE3AA8A4693F}" type="presParOf" srcId="{433C5727-B4A9-4DE6-8D2F-9A4CFBB75549}" destId="{131720BB-7187-4ECC-AA99-1EC0BD6A71E7}" srcOrd="1" destOrd="0" presId="urn:microsoft.com/office/officeart/2009/3/layout/CircleRelationship"/>
    <dgm:cxn modelId="{08FF2228-AC9C-41C5-8613-D06D6DFA4C57}" type="presParOf" srcId="{433C5727-B4A9-4DE6-8D2F-9A4CFBB75549}" destId="{6E2E2E6F-A77E-4B87-8139-292040759575}" srcOrd="2" destOrd="0" presId="urn:microsoft.com/office/officeart/2009/3/layout/CircleRelationship"/>
    <dgm:cxn modelId="{5C25ECFA-92F4-4D2D-924F-8BBF6AC0CB6D}" type="presParOf" srcId="{433C5727-B4A9-4DE6-8D2F-9A4CFBB75549}" destId="{54B49084-BC48-4565-8077-B65F55C85577}" srcOrd="3" destOrd="0" presId="urn:microsoft.com/office/officeart/2009/3/layout/CircleRelationship"/>
    <dgm:cxn modelId="{5C5FD387-68DE-46DA-9847-7707CD53EEB5}" type="presParOf" srcId="{433C5727-B4A9-4DE6-8D2F-9A4CFBB75549}" destId="{537BF008-3E30-4965-A2B4-E2C905583E07}" srcOrd="4" destOrd="0" presId="urn:microsoft.com/office/officeart/2009/3/layout/CircleRelationship"/>
    <dgm:cxn modelId="{A1574C5E-F6CA-4CBF-B48A-00C9106043E0}" type="presParOf" srcId="{433C5727-B4A9-4DE6-8D2F-9A4CFBB75549}" destId="{6C691ED9-C3AF-46E5-A7F6-DE761CE1125C}" srcOrd="5" destOrd="0" presId="urn:microsoft.com/office/officeart/2009/3/layout/CircleRelationship"/>
    <dgm:cxn modelId="{8FBC10E6-1C33-435D-88F1-E0FD5E80F496}" type="presParOf" srcId="{433C5727-B4A9-4DE6-8D2F-9A4CFBB75549}" destId="{7C82D744-6341-4732-AD3D-371AF7A1788A}" srcOrd="6" destOrd="0" presId="urn:microsoft.com/office/officeart/2009/3/layout/CircleRelationship"/>
    <dgm:cxn modelId="{BEDF7215-C120-4419-97AC-1EE0DA53F181}" type="presParOf" srcId="{433C5727-B4A9-4DE6-8D2F-9A4CFBB75549}" destId="{C86F5F3F-82EB-4CCB-9F9C-58107D24019C}" srcOrd="7" destOrd="0" presId="urn:microsoft.com/office/officeart/2009/3/layout/CircleRelationship"/>
    <dgm:cxn modelId="{36969A2A-DBB6-4301-A1FB-B83EB6A3D956}" type="presParOf" srcId="{433C5727-B4A9-4DE6-8D2F-9A4CFBB75549}" destId="{C608EF57-2419-459E-8720-202D8DC6E2D8}" srcOrd="8" destOrd="0" presId="urn:microsoft.com/office/officeart/2009/3/layout/CircleRelationship"/>
    <dgm:cxn modelId="{0FADE137-3B98-4EFF-B547-6C22C9E7512D}" type="presParOf" srcId="{C608EF57-2419-459E-8720-202D8DC6E2D8}" destId="{907BC2E8-D176-4DD2-976E-81411D45290B}" srcOrd="0" destOrd="0" presId="urn:microsoft.com/office/officeart/2009/3/layout/CircleRelationship"/>
    <dgm:cxn modelId="{B5A8B700-B83A-4782-9D9D-BCE411E124F4}" type="presParOf" srcId="{433C5727-B4A9-4DE6-8D2F-9A4CFBB75549}" destId="{B62A9A6A-C032-4B2F-9E50-50FE94A0BC6F}" srcOrd="9" destOrd="0" presId="urn:microsoft.com/office/officeart/2009/3/layout/CircleRelationship"/>
    <dgm:cxn modelId="{A7225B33-67C8-4568-9E59-EE90DD80520C}" type="presParOf" srcId="{B62A9A6A-C032-4B2F-9E50-50FE94A0BC6F}" destId="{5459DEBF-ED9A-4FA6-AFF5-96E080222AD9}" srcOrd="0" destOrd="0" presId="urn:microsoft.com/office/officeart/2009/3/layout/CircleRelationship"/>
    <dgm:cxn modelId="{A0EEDF69-43AE-4A27-B7DC-8619BA6BC1FF}" type="presParOf" srcId="{433C5727-B4A9-4DE6-8D2F-9A4CFBB75549}" destId="{6E703013-6B86-4A1F-9D06-1A54BBB1F105}" srcOrd="10" destOrd="0" presId="urn:microsoft.com/office/officeart/2009/3/layout/CircleRelationship"/>
    <dgm:cxn modelId="{D5CF5C13-E0FA-47B5-8BBB-21C6190E7B15}" type="presParOf" srcId="{433C5727-B4A9-4DE6-8D2F-9A4CFBB75549}" destId="{28E1AFD8-7B73-438E-A8C7-1D2916B81D78}" srcOrd="11" destOrd="0" presId="urn:microsoft.com/office/officeart/2009/3/layout/CircleRelationship"/>
    <dgm:cxn modelId="{AC4E2045-0B51-484A-8A6B-6F0B656F00A6}" type="presParOf" srcId="{28E1AFD8-7B73-438E-A8C7-1D2916B81D78}" destId="{64E0239A-7D11-487E-BA53-AB39384BCBD9}" srcOrd="0" destOrd="0" presId="urn:microsoft.com/office/officeart/2009/3/layout/CircleRelationship"/>
    <dgm:cxn modelId="{DCF20FA2-C025-476D-B9B0-2897366C2AE0}" type="presParOf" srcId="{433C5727-B4A9-4DE6-8D2F-9A4CFBB75549}" destId="{32946D0D-D493-45AC-AE74-F7A2BF074B24}" srcOrd="12" destOrd="0" presId="urn:microsoft.com/office/officeart/2009/3/layout/CircleRelationship"/>
    <dgm:cxn modelId="{7B65A794-12EF-4E18-9C8C-5C276B4C66DB}" type="presParOf" srcId="{32946D0D-D493-45AC-AE74-F7A2BF074B24}" destId="{4458FEB0-9D65-4C02-8F11-0937EA97A296}" srcOrd="0" destOrd="0" presId="urn:microsoft.com/office/officeart/2009/3/layout/CircleRelationship"/>
    <dgm:cxn modelId="{2C9EB332-796D-4D0F-B657-187FD0399C09}" type="presParOf" srcId="{433C5727-B4A9-4DE6-8D2F-9A4CFBB75549}" destId="{5A7D0F6D-28D6-47B7-A68F-EC26E17FF17A}" srcOrd="13" destOrd="0" presId="urn:microsoft.com/office/officeart/2009/3/layout/CircleRelationship"/>
    <dgm:cxn modelId="{D3B1B0E8-A9E6-4A66-BBB8-4A766AAC02BD}" type="presParOf" srcId="{5A7D0F6D-28D6-47B7-A68F-EC26E17FF17A}" destId="{8116CEDA-0972-45A8-AE5C-5FECC07888E9}" srcOrd="0" destOrd="0" presId="urn:microsoft.com/office/officeart/2009/3/layout/CircleRelationship"/>
    <dgm:cxn modelId="{F0D879D9-753B-462D-BAF8-EBEFCA618C31}" type="presParOf" srcId="{433C5727-B4A9-4DE6-8D2F-9A4CFBB75549}" destId="{D852E69A-3F4B-4A7F-B0B1-19EF9342BAEF}" srcOrd="14" destOrd="0" presId="urn:microsoft.com/office/officeart/2009/3/layout/CircleRelationship"/>
    <dgm:cxn modelId="{AEC934ED-712E-4028-B60A-7A4163BF729C}" type="presParOf" srcId="{433C5727-B4A9-4DE6-8D2F-9A4CFBB75549}" destId="{7F192B28-8BE9-45A2-981D-D7078D12A593}" srcOrd="15" destOrd="0" presId="urn:microsoft.com/office/officeart/2009/3/layout/CircleRelationship"/>
    <dgm:cxn modelId="{D73176F1-4484-41E7-B165-411B16084047}" type="presParOf" srcId="{7F192B28-8BE9-45A2-981D-D7078D12A593}" destId="{5A5A46FE-BF45-461C-B8E0-C4F9AAA92890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9178-9C0F-4811-9030-87541BD0858B}">
      <dsp:nvSpPr>
        <dsp:cNvPr id="0" name=""/>
        <dsp:cNvSpPr/>
      </dsp:nvSpPr>
      <dsp:spPr>
        <a:xfrm>
          <a:off x="-4405030" y="-675708"/>
          <a:ext cx="5248557" cy="5248557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15875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0BD01-8DDB-4670-A868-E845A09D9542}">
      <dsp:nvSpPr>
        <dsp:cNvPr id="0" name=""/>
        <dsp:cNvSpPr/>
      </dsp:nvSpPr>
      <dsp:spPr>
        <a:xfrm>
          <a:off x="273384" y="177164"/>
          <a:ext cx="7029819" cy="35417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2016: campaña 5 minutos para el Pirineo</a:t>
          </a:r>
        </a:p>
      </dsp:txBody>
      <dsp:txXfrm>
        <a:off x="273384" y="177164"/>
        <a:ext cx="7029819" cy="354172"/>
      </dsp:txXfrm>
    </dsp:sp>
    <dsp:sp modelId="{801E2FB6-0825-4CF5-AF10-709B21F71749}">
      <dsp:nvSpPr>
        <dsp:cNvPr id="0" name=""/>
        <dsp:cNvSpPr/>
      </dsp:nvSpPr>
      <dsp:spPr>
        <a:xfrm>
          <a:off x="52026" y="132892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A7405-9940-4EA4-A9E2-126A152A78CD}">
      <dsp:nvSpPr>
        <dsp:cNvPr id="0" name=""/>
        <dsp:cNvSpPr/>
      </dsp:nvSpPr>
      <dsp:spPr>
        <a:xfrm>
          <a:off x="594119" y="708734"/>
          <a:ext cx="6709085" cy="354172"/>
        </a:xfrm>
        <a:prstGeom prst="rect">
          <a:avLst/>
        </a:prstGeom>
        <a:solidFill>
          <a:schemeClr val="accent3">
            <a:shade val="50000"/>
            <a:hueOff val="-83117"/>
            <a:satOff val="-6796"/>
            <a:lumOff val="136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2016: creación de la Mesa del Pirineo	</a:t>
          </a:r>
        </a:p>
      </dsp:txBody>
      <dsp:txXfrm>
        <a:off x="594119" y="708734"/>
        <a:ext cx="6709085" cy="354172"/>
      </dsp:txXfrm>
    </dsp:sp>
    <dsp:sp modelId="{42D1D436-0150-45B6-A084-3EC9BD2CA6F2}">
      <dsp:nvSpPr>
        <dsp:cNvPr id="0" name=""/>
        <dsp:cNvSpPr/>
      </dsp:nvSpPr>
      <dsp:spPr>
        <a:xfrm>
          <a:off x="372761" y="664462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83117"/>
              <a:satOff val="-6796"/>
              <a:lumOff val="13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DAB02-5D8C-45C1-9F72-CC0A66140D44}">
      <dsp:nvSpPr>
        <dsp:cNvPr id="0" name=""/>
        <dsp:cNvSpPr/>
      </dsp:nvSpPr>
      <dsp:spPr>
        <a:xfrm>
          <a:off x="769880" y="1239914"/>
          <a:ext cx="6533323" cy="354172"/>
        </a:xfrm>
        <a:prstGeom prst="rect">
          <a:avLst/>
        </a:prstGeom>
        <a:solidFill>
          <a:schemeClr val="accent3">
            <a:shade val="50000"/>
            <a:hueOff val="-166234"/>
            <a:satOff val="-13593"/>
            <a:lumOff val="272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2016: el Parlamento impulsa una ponencia específica.</a:t>
          </a:r>
        </a:p>
      </dsp:txBody>
      <dsp:txXfrm>
        <a:off x="769880" y="1239914"/>
        <a:ext cx="6533323" cy="354172"/>
      </dsp:txXfrm>
    </dsp:sp>
    <dsp:sp modelId="{4368A52A-F7EA-44DA-8C83-2F2518E280DD}">
      <dsp:nvSpPr>
        <dsp:cNvPr id="0" name=""/>
        <dsp:cNvSpPr/>
      </dsp:nvSpPr>
      <dsp:spPr>
        <a:xfrm>
          <a:off x="548522" y="1195642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166234"/>
              <a:satOff val="-13593"/>
              <a:lumOff val="27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2F265-5783-4E84-8B5E-E718332E87CF}">
      <dsp:nvSpPr>
        <dsp:cNvPr id="0" name=""/>
        <dsp:cNvSpPr/>
      </dsp:nvSpPr>
      <dsp:spPr>
        <a:xfrm>
          <a:off x="825999" y="1771484"/>
          <a:ext cx="6477205" cy="354172"/>
        </a:xfrm>
        <a:prstGeom prst="rect">
          <a:avLst/>
        </a:prstGeom>
        <a:solidFill>
          <a:schemeClr val="accent3">
            <a:shade val="50000"/>
            <a:hueOff val="-249351"/>
            <a:satOff val="-20389"/>
            <a:lumOff val="408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2018 y 2019: dinamización de las mesas sectoriales y elaboración de un plan de trabajo.</a:t>
          </a:r>
        </a:p>
      </dsp:txBody>
      <dsp:txXfrm>
        <a:off x="825999" y="1771484"/>
        <a:ext cx="6477205" cy="354172"/>
      </dsp:txXfrm>
    </dsp:sp>
    <dsp:sp modelId="{4ACD2922-2B87-4841-8559-AED3B9736D85}">
      <dsp:nvSpPr>
        <dsp:cNvPr id="0" name=""/>
        <dsp:cNvSpPr/>
      </dsp:nvSpPr>
      <dsp:spPr>
        <a:xfrm>
          <a:off x="604641" y="1727212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249351"/>
              <a:satOff val="-20389"/>
              <a:lumOff val="40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5213-DED6-4CCA-8DB8-F3962915FA33}">
      <dsp:nvSpPr>
        <dsp:cNvPr id="0" name=""/>
        <dsp:cNvSpPr/>
      </dsp:nvSpPr>
      <dsp:spPr>
        <a:xfrm>
          <a:off x="769880" y="2303054"/>
          <a:ext cx="6533323" cy="354172"/>
        </a:xfrm>
        <a:prstGeom prst="rect">
          <a:avLst/>
        </a:prstGeom>
        <a:solidFill>
          <a:schemeClr val="accent3">
            <a:shade val="50000"/>
            <a:hueOff val="-249351"/>
            <a:satOff val="-20389"/>
            <a:lumOff val="408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2019: DGPE asume el rol de unidad órganica para el Plan del Pirineo</a:t>
          </a:r>
        </a:p>
      </dsp:txBody>
      <dsp:txXfrm>
        <a:off x="769880" y="2303054"/>
        <a:ext cx="6533323" cy="354172"/>
      </dsp:txXfrm>
    </dsp:sp>
    <dsp:sp modelId="{E5386FF3-FF4E-40DB-B8F8-6B1018815B3F}">
      <dsp:nvSpPr>
        <dsp:cNvPr id="0" name=""/>
        <dsp:cNvSpPr/>
      </dsp:nvSpPr>
      <dsp:spPr>
        <a:xfrm>
          <a:off x="548522" y="2258782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249351"/>
              <a:satOff val="-20389"/>
              <a:lumOff val="408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15F79-C2FB-4DC9-81B6-60D42D350024}">
      <dsp:nvSpPr>
        <dsp:cNvPr id="0" name=""/>
        <dsp:cNvSpPr/>
      </dsp:nvSpPr>
      <dsp:spPr>
        <a:xfrm>
          <a:off x="594119" y="2834234"/>
          <a:ext cx="6709085" cy="354172"/>
        </a:xfrm>
        <a:prstGeom prst="rect">
          <a:avLst/>
        </a:prstGeom>
        <a:solidFill>
          <a:schemeClr val="accent3">
            <a:shade val="50000"/>
            <a:hueOff val="-166234"/>
            <a:satOff val="-13593"/>
            <a:lumOff val="272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2020: elaboración del documento " el Plan del Pirineo en Marcha" y el sistema de co-gobernanza</a:t>
          </a:r>
        </a:p>
      </dsp:txBody>
      <dsp:txXfrm>
        <a:off x="594119" y="2834234"/>
        <a:ext cx="6709085" cy="354172"/>
      </dsp:txXfrm>
    </dsp:sp>
    <dsp:sp modelId="{22F53CAB-81BF-4423-9FC4-4E748BF8B544}">
      <dsp:nvSpPr>
        <dsp:cNvPr id="0" name=""/>
        <dsp:cNvSpPr/>
      </dsp:nvSpPr>
      <dsp:spPr>
        <a:xfrm>
          <a:off x="372761" y="2789963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166234"/>
              <a:satOff val="-13593"/>
              <a:lumOff val="27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A5224-BDB1-40AE-83B3-9E5121C66A59}">
      <dsp:nvSpPr>
        <dsp:cNvPr id="0" name=""/>
        <dsp:cNvSpPr/>
      </dsp:nvSpPr>
      <dsp:spPr>
        <a:xfrm>
          <a:off x="273384" y="3365804"/>
          <a:ext cx="7029819" cy="354172"/>
        </a:xfrm>
        <a:prstGeom prst="rect">
          <a:avLst/>
        </a:prstGeom>
        <a:solidFill>
          <a:schemeClr val="accent3">
            <a:shade val="50000"/>
            <a:hueOff val="-83117"/>
            <a:satOff val="-6796"/>
            <a:lumOff val="136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24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2020: COVID, puesta en marcha del Equipo Territorial, primeras acciones y  primera convocatoria de ayudas.</a:t>
          </a:r>
        </a:p>
      </dsp:txBody>
      <dsp:txXfrm>
        <a:off x="273384" y="3365804"/>
        <a:ext cx="7029819" cy="354172"/>
      </dsp:txXfrm>
    </dsp:sp>
    <dsp:sp modelId="{CB1F431C-516E-4E2F-8752-708A7567349D}">
      <dsp:nvSpPr>
        <dsp:cNvPr id="0" name=""/>
        <dsp:cNvSpPr/>
      </dsp:nvSpPr>
      <dsp:spPr>
        <a:xfrm>
          <a:off x="52026" y="3321533"/>
          <a:ext cx="442715" cy="442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50000"/>
              <a:hueOff val="-83117"/>
              <a:satOff val="-6796"/>
              <a:lumOff val="13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B1A60-DA9A-41C2-9365-BB9EBE18EC7C}">
      <dsp:nvSpPr>
        <dsp:cNvPr id="0" name=""/>
        <dsp:cNvSpPr/>
      </dsp:nvSpPr>
      <dsp:spPr>
        <a:xfrm>
          <a:off x="2381" y="865842"/>
          <a:ext cx="2901156" cy="116046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INTENSIFICAN</a:t>
          </a:r>
          <a:endParaRPr lang="es-ES" sz="1800" kern="1200" dirty="0"/>
        </a:p>
      </dsp:txBody>
      <dsp:txXfrm>
        <a:off x="582612" y="865842"/>
        <a:ext cx="1740694" cy="1160462"/>
      </dsp:txXfrm>
    </dsp:sp>
    <dsp:sp modelId="{FC2B1F71-2F79-4E78-A647-2E184B6C45C2}">
      <dsp:nvSpPr>
        <dsp:cNvPr id="0" name=""/>
        <dsp:cNvSpPr/>
      </dsp:nvSpPr>
      <dsp:spPr>
        <a:xfrm>
          <a:off x="2613421" y="865842"/>
          <a:ext cx="2901156" cy="11604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COMPLEMENTAN</a:t>
          </a:r>
          <a:endParaRPr lang="es-ES" sz="1800" kern="1200" dirty="0"/>
        </a:p>
      </dsp:txBody>
      <dsp:txXfrm>
        <a:off x="3193652" y="865842"/>
        <a:ext cx="1740694" cy="1160462"/>
      </dsp:txXfrm>
    </dsp:sp>
    <dsp:sp modelId="{B8859243-0EDB-4FBA-B5EB-F8F279E4F270}">
      <dsp:nvSpPr>
        <dsp:cNvPr id="0" name=""/>
        <dsp:cNvSpPr/>
      </dsp:nvSpPr>
      <dsp:spPr>
        <a:xfrm>
          <a:off x="5224462" y="865842"/>
          <a:ext cx="2901156" cy="11604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ADAPTAN POLÍTICA SECTORIALES</a:t>
          </a:r>
          <a:endParaRPr lang="es-ES" sz="1800" kern="1200" dirty="0"/>
        </a:p>
      </dsp:txBody>
      <dsp:txXfrm>
        <a:off x="5804693" y="865842"/>
        <a:ext cx="1740694" cy="1160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16171-12BD-474B-BDB7-2D0D2A605910}">
      <dsp:nvSpPr>
        <dsp:cNvPr id="0" name=""/>
        <dsp:cNvSpPr/>
      </dsp:nvSpPr>
      <dsp:spPr>
        <a:xfrm>
          <a:off x="1841" y="274426"/>
          <a:ext cx="2243569" cy="89742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LEGITIMACIÓN</a:t>
          </a:r>
          <a:endParaRPr lang="es-ES" sz="1400" kern="1200" dirty="0"/>
        </a:p>
      </dsp:txBody>
      <dsp:txXfrm>
        <a:off x="450555" y="274426"/>
        <a:ext cx="1346142" cy="897427"/>
      </dsp:txXfrm>
    </dsp:sp>
    <dsp:sp modelId="{314E10E2-6BDF-466F-8777-0A153B3C311E}">
      <dsp:nvSpPr>
        <dsp:cNvPr id="0" name=""/>
        <dsp:cNvSpPr/>
      </dsp:nvSpPr>
      <dsp:spPr>
        <a:xfrm>
          <a:off x="2021054" y="274426"/>
          <a:ext cx="2243569" cy="89742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MODUS OPERANDI</a:t>
          </a:r>
          <a:endParaRPr lang="es-ES" sz="1400" kern="1200" dirty="0"/>
        </a:p>
      </dsp:txBody>
      <dsp:txXfrm>
        <a:off x="2469768" y="274426"/>
        <a:ext cx="1346142" cy="897427"/>
      </dsp:txXfrm>
    </dsp:sp>
    <dsp:sp modelId="{D0E57F45-0B84-4AB6-85FA-443CDFFEE6A0}">
      <dsp:nvSpPr>
        <dsp:cNvPr id="0" name=""/>
        <dsp:cNvSpPr/>
      </dsp:nvSpPr>
      <dsp:spPr>
        <a:xfrm>
          <a:off x="4040266" y="274426"/>
          <a:ext cx="2243569" cy="89742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/>
            <a:t>SISTEMA MULTIAGENTES</a:t>
          </a:r>
          <a:endParaRPr lang="es-ES" sz="1400" kern="1200" dirty="0"/>
        </a:p>
      </dsp:txBody>
      <dsp:txXfrm>
        <a:off x="4488980" y="274426"/>
        <a:ext cx="1346142" cy="897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982EF-ED27-4253-8602-BBEB212B2583}">
      <dsp:nvSpPr>
        <dsp:cNvPr id="0" name=""/>
        <dsp:cNvSpPr/>
      </dsp:nvSpPr>
      <dsp:spPr>
        <a:xfrm>
          <a:off x="1300535" y="103289"/>
          <a:ext cx="2049904" cy="7119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FFB13-EE8D-40FE-A923-D5AF64DC4721}">
      <dsp:nvSpPr>
        <dsp:cNvPr id="0" name=""/>
        <dsp:cNvSpPr/>
      </dsp:nvSpPr>
      <dsp:spPr>
        <a:xfrm>
          <a:off x="2130031" y="1846502"/>
          <a:ext cx="397268" cy="25425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CE7B3-5731-4026-96B8-F021D12A938B}">
      <dsp:nvSpPr>
        <dsp:cNvPr id="0" name=""/>
        <dsp:cNvSpPr/>
      </dsp:nvSpPr>
      <dsp:spPr>
        <a:xfrm>
          <a:off x="1375222" y="2049904"/>
          <a:ext cx="1906887" cy="47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PROYECTO COMPARTIDO</a:t>
          </a:r>
          <a:endParaRPr lang="es-ES" sz="1300" kern="1200" dirty="0"/>
        </a:p>
      </dsp:txBody>
      <dsp:txXfrm>
        <a:off x="1375222" y="2049904"/>
        <a:ext cx="1906887" cy="476721"/>
      </dsp:txXfrm>
    </dsp:sp>
    <dsp:sp modelId="{EE926BC0-4473-4C92-B576-C2EFBF613B10}">
      <dsp:nvSpPr>
        <dsp:cNvPr id="0" name=""/>
        <dsp:cNvSpPr/>
      </dsp:nvSpPr>
      <dsp:spPr>
        <a:xfrm>
          <a:off x="2045810" y="870176"/>
          <a:ext cx="715082" cy="7150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Decisión</a:t>
          </a:r>
          <a:endParaRPr lang="es-ES" sz="900" kern="1200" dirty="0"/>
        </a:p>
      </dsp:txBody>
      <dsp:txXfrm>
        <a:off x="2150531" y="974897"/>
        <a:ext cx="505640" cy="505640"/>
      </dsp:txXfrm>
    </dsp:sp>
    <dsp:sp modelId="{FB3E26F0-2959-40AA-A884-7BD300004A86}">
      <dsp:nvSpPr>
        <dsp:cNvPr id="0" name=""/>
        <dsp:cNvSpPr/>
      </dsp:nvSpPr>
      <dsp:spPr>
        <a:xfrm>
          <a:off x="1534129" y="333705"/>
          <a:ext cx="715082" cy="715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Reflexión</a:t>
          </a:r>
          <a:endParaRPr lang="es-ES" sz="900" kern="1200" dirty="0"/>
        </a:p>
      </dsp:txBody>
      <dsp:txXfrm>
        <a:off x="1638850" y="438426"/>
        <a:ext cx="505640" cy="505640"/>
      </dsp:txXfrm>
    </dsp:sp>
    <dsp:sp modelId="{F2F8D5C0-3234-4F7E-BAA7-86C1CB97A7AF}">
      <dsp:nvSpPr>
        <dsp:cNvPr id="0" name=""/>
        <dsp:cNvSpPr/>
      </dsp:nvSpPr>
      <dsp:spPr>
        <a:xfrm>
          <a:off x="2265103" y="160814"/>
          <a:ext cx="715082" cy="7150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kern="1200" dirty="0" smtClean="0"/>
            <a:t>Trabajo</a:t>
          </a:r>
          <a:endParaRPr lang="es-ES" sz="900" kern="1200" dirty="0"/>
        </a:p>
      </dsp:txBody>
      <dsp:txXfrm>
        <a:off x="2369824" y="265535"/>
        <a:ext cx="505640" cy="505640"/>
      </dsp:txXfrm>
    </dsp:sp>
    <dsp:sp modelId="{FE023380-1288-44B1-A3A9-4A6541F1F06A}">
      <dsp:nvSpPr>
        <dsp:cNvPr id="0" name=""/>
        <dsp:cNvSpPr/>
      </dsp:nvSpPr>
      <dsp:spPr>
        <a:xfrm>
          <a:off x="1230263" y="0"/>
          <a:ext cx="2224702" cy="177976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3E69C-48CF-4B79-A33F-3390D51CECDF}">
      <dsp:nvSpPr>
        <dsp:cNvPr id="0" name=""/>
        <dsp:cNvSpPr/>
      </dsp:nvSpPr>
      <dsp:spPr>
        <a:xfrm>
          <a:off x="1323015" y="663182"/>
          <a:ext cx="2419712" cy="225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subvenciones</a:t>
          </a:r>
          <a:endParaRPr lang="es-ES" sz="1300" kern="1200" dirty="0"/>
        </a:p>
      </dsp:txBody>
      <dsp:txXfrm>
        <a:off x="1677374" y="993140"/>
        <a:ext cx="1710994" cy="1593180"/>
      </dsp:txXfrm>
    </dsp:sp>
    <dsp:sp modelId="{131720BB-7187-4ECC-AA99-1EC0BD6A71E7}">
      <dsp:nvSpPr>
        <dsp:cNvPr id="0" name=""/>
        <dsp:cNvSpPr/>
      </dsp:nvSpPr>
      <dsp:spPr>
        <a:xfrm>
          <a:off x="3681166" y="2498746"/>
          <a:ext cx="300457" cy="3763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E2E6F-A77E-4B87-8139-292040759575}">
      <dsp:nvSpPr>
        <dsp:cNvPr id="0" name=""/>
        <dsp:cNvSpPr/>
      </dsp:nvSpPr>
      <dsp:spPr>
        <a:xfrm>
          <a:off x="1959731" y="3057251"/>
          <a:ext cx="240004" cy="240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49084-BC48-4565-8077-B65F55C85577}">
      <dsp:nvSpPr>
        <dsp:cNvPr id="0" name=""/>
        <dsp:cNvSpPr/>
      </dsp:nvSpPr>
      <dsp:spPr>
        <a:xfrm>
          <a:off x="4213208" y="1509373"/>
          <a:ext cx="240004" cy="240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BF008-3E30-4965-A2B4-E2C905583E07}">
      <dsp:nvSpPr>
        <dsp:cNvPr id="0" name=""/>
        <dsp:cNvSpPr/>
      </dsp:nvSpPr>
      <dsp:spPr>
        <a:xfrm>
          <a:off x="3066316" y="3312563"/>
          <a:ext cx="330998" cy="331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91ED9-C3AF-46E5-A7F6-DE761CE1125C}">
      <dsp:nvSpPr>
        <dsp:cNvPr id="0" name=""/>
        <dsp:cNvSpPr/>
      </dsp:nvSpPr>
      <dsp:spPr>
        <a:xfrm>
          <a:off x="2026907" y="635953"/>
          <a:ext cx="240004" cy="240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2D744-6341-4732-AD3D-371AF7A1788A}">
      <dsp:nvSpPr>
        <dsp:cNvPr id="0" name=""/>
        <dsp:cNvSpPr/>
      </dsp:nvSpPr>
      <dsp:spPr>
        <a:xfrm>
          <a:off x="1271474" y="2008868"/>
          <a:ext cx="240004" cy="240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F5F3F-82EB-4CCB-9F9C-58107D24019C}">
      <dsp:nvSpPr>
        <dsp:cNvPr id="0" name=""/>
        <dsp:cNvSpPr/>
      </dsp:nvSpPr>
      <dsp:spPr>
        <a:xfrm>
          <a:off x="368960" y="846636"/>
          <a:ext cx="1210404" cy="12101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convenios</a:t>
          </a:r>
          <a:endParaRPr lang="es-ES" sz="1300" kern="1200" dirty="0"/>
        </a:p>
      </dsp:txBody>
      <dsp:txXfrm>
        <a:off x="546220" y="1023855"/>
        <a:ext cx="855884" cy="855688"/>
      </dsp:txXfrm>
    </dsp:sp>
    <dsp:sp modelId="{907BC2E8-D176-4DD2-976E-81411D45290B}">
      <dsp:nvSpPr>
        <dsp:cNvPr id="0" name=""/>
        <dsp:cNvSpPr/>
      </dsp:nvSpPr>
      <dsp:spPr>
        <a:xfrm>
          <a:off x="2408594" y="646388"/>
          <a:ext cx="330998" cy="331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9DEBF-ED9A-4FA6-AFF5-96E080222AD9}">
      <dsp:nvSpPr>
        <dsp:cNvPr id="0" name=""/>
        <dsp:cNvSpPr/>
      </dsp:nvSpPr>
      <dsp:spPr>
        <a:xfrm>
          <a:off x="227790" y="2403316"/>
          <a:ext cx="598484" cy="5986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03013-6B86-4A1F-9D06-1A54BBB1F105}">
      <dsp:nvSpPr>
        <dsp:cNvPr id="0" name=""/>
        <dsp:cNvSpPr/>
      </dsp:nvSpPr>
      <dsp:spPr>
        <a:xfrm>
          <a:off x="4483926" y="639683"/>
          <a:ext cx="1210404" cy="12101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inversiones</a:t>
          </a:r>
          <a:endParaRPr lang="es-ES" sz="1300" kern="1200" dirty="0"/>
        </a:p>
      </dsp:txBody>
      <dsp:txXfrm>
        <a:off x="4661186" y="816902"/>
        <a:ext cx="855884" cy="855688"/>
      </dsp:txXfrm>
    </dsp:sp>
    <dsp:sp modelId="{64E0239A-7D11-487E-BA53-AB39384BCBD9}">
      <dsp:nvSpPr>
        <dsp:cNvPr id="0" name=""/>
        <dsp:cNvSpPr/>
      </dsp:nvSpPr>
      <dsp:spPr>
        <a:xfrm>
          <a:off x="3786940" y="1104490"/>
          <a:ext cx="330998" cy="331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8FEB0-9D65-4C02-8F11-0937EA97A296}">
      <dsp:nvSpPr>
        <dsp:cNvPr id="0" name=""/>
        <dsp:cNvSpPr/>
      </dsp:nvSpPr>
      <dsp:spPr>
        <a:xfrm>
          <a:off x="0" y="3115687"/>
          <a:ext cx="240004" cy="240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6CEDA-0972-45A8-AE5C-5FECC07888E9}">
      <dsp:nvSpPr>
        <dsp:cNvPr id="0" name=""/>
        <dsp:cNvSpPr/>
      </dsp:nvSpPr>
      <dsp:spPr>
        <a:xfrm>
          <a:off x="2391494" y="2774111"/>
          <a:ext cx="240004" cy="240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E69A-3F4B-4A7F-B0B1-19EF9342BAEF}">
      <dsp:nvSpPr>
        <dsp:cNvPr id="0" name=""/>
        <dsp:cNvSpPr/>
      </dsp:nvSpPr>
      <dsp:spPr>
        <a:xfrm>
          <a:off x="4896579" y="2360880"/>
          <a:ext cx="1210404" cy="12101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Proyectos propios</a:t>
          </a:r>
          <a:endParaRPr lang="es-ES" sz="1300" kern="1200" dirty="0"/>
        </a:p>
      </dsp:txBody>
      <dsp:txXfrm>
        <a:off x="5073839" y="2538099"/>
        <a:ext cx="855884" cy="855688"/>
      </dsp:txXfrm>
    </dsp:sp>
    <dsp:sp modelId="{5A5A46FE-BF45-461C-B8E0-C4F9AAA92890}">
      <dsp:nvSpPr>
        <dsp:cNvPr id="0" name=""/>
        <dsp:cNvSpPr/>
      </dsp:nvSpPr>
      <dsp:spPr>
        <a:xfrm>
          <a:off x="4555199" y="2318444"/>
          <a:ext cx="240004" cy="240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51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67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59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2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68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88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50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03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09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7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11B861-846C-4AE7-BA48-298096735BE4}" type="datetimeFigureOut">
              <a:rPr lang="es-ES" smtClean="0"/>
              <a:t>27/10/2023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72E18-5C91-4E05-8E5B-683437F97A87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http://redexploranavarra.es/eu/nafarroa-ezagutu-sarea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hyperlink" Target="http://redexploranavarra.es/eu/nafarroa-ezagutu-sarea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as.redexploranavarra.e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123.arcgis.com/share/d96541aa940f4871b5b98d22df4f2ead" TargetMode="External"/><Relationship Id="rId2" Type="http://schemas.openxmlformats.org/officeDocument/2006/relationships/hyperlink" Target="https://survey123.arcgis.com/share/72f9e43db94f4851a49ef3496d546ca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cg.is/1q9ieO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600" dirty="0" smtClean="0">
                <a:solidFill>
                  <a:schemeClr val="accent1">
                    <a:lumMod val="75000"/>
                  </a:schemeClr>
                </a:solidFill>
              </a:rPr>
              <a:t>PIRINIOKO PLANA</a:t>
            </a:r>
            <a:r>
              <a:rPr lang="es-ES_tradnl" sz="6600" dirty="0" smtClean="0"/>
              <a:t/>
            </a:r>
            <a:br>
              <a:rPr lang="es-ES_tradnl" sz="6600" dirty="0" smtClean="0"/>
            </a:br>
            <a:r>
              <a:rPr lang="es-ES_tradnl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PLAN DEL PIRINEO</a:t>
            </a:r>
            <a:br>
              <a:rPr lang="es-ES_tradnl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_tradnl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s-ES_tradnl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_tradnl" sz="2800" dirty="0" smtClean="0">
                <a:solidFill>
                  <a:schemeClr val="tx1"/>
                </a:solidFill>
              </a:rPr>
              <a:t>Visita proyecto </a:t>
            </a:r>
            <a:r>
              <a:rPr lang="es-ES_tradnl" sz="2800" dirty="0" err="1" smtClean="0">
                <a:solidFill>
                  <a:schemeClr val="tx1"/>
                </a:solidFill>
              </a:rPr>
              <a:t>Interreg</a:t>
            </a:r>
            <a:r>
              <a:rPr lang="es-ES_tradnl" sz="2800" dirty="0" smtClean="0">
                <a:solidFill>
                  <a:schemeClr val="tx1"/>
                </a:solidFill>
              </a:rPr>
              <a:t> Rural Proofing</a:t>
            </a:r>
            <a:endParaRPr lang="es-ES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_tradnl" smtClean="0">
                <a:solidFill>
                  <a:schemeClr val="bg1"/>
                </a:solidFill>
              </a:rPr>
              <a:t>.</a:t>
            </a:r>
            <a:r>
              <a:rPr lang="es-ES_tradnl" sz="1800" smtClean="0">
                <a:solidFill>
                  <a:schemeClr val="tx1"/>
                </a:solidFill>
              </a:rPr>
              <a:t>AURITZ-BURGUETE </a:t>
            </a:r>
            <a:r>
              <a:rPr lang="es-ES_tradnl" sz="1800" dirty="0" smtClean="0">
                <a:solidFill>
                  <a:schemeClr val="tx1"/>
                </a:solidFill>
              </a:rPr>
              <a:t>18 de octubre 2023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4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865">
            <a:off x="8044710" y="1219917"/>
            <a:ext cx="3379909" cy="2276447"/>
          </a:xfrm>
          <a:prstGeom prst="rect">
            <a:avLst/>
          </a:prstGeom>
          <a:noFill/>
        </p:spPr>
      </p:pic>
      <p:grpSp>
        <p:nvGrpSpPr>
          <p:cNvPr id="5" name="Grupo 4"/>
          <p:cNvGrpSpPr/>
          <p:nvPr/>
        </p:nvGrpSpPr>
        <p:grpSpPr>
          <a:xfrm>
            <a:off x="2929984" y="5297681"/>
            <a:ext cx="5936616" cy="668654"/>
            <a:chOff x="0" y="0"/>
            <a:chExt cx="6202680" cy="62928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2880"/>
              <a:ext cx="1371600" cy="29273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560" y="0"/>
              <a:ext cx="762000" cy="62928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98120"/>
              <a:ext cx="1198245" cy="30353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44780"/>
              <a:ext cx="1314450" cy="38798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0" y="243840"/>
              <a:ext cx="1028700" cy="23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0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4840" y="550111"/>
            <a:ext cx="956412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_tradnl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ES_tradnl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/>
          </a:p>
          <a:p>
            <a:pPr algn="just"/>
            <a:endParaRPr lang="es-ES_tradnl" sz="1200" dirty="0" smtClean="0"/>
          </a:p>
          <a:p>
            <a:pPr algn="just"/>
            <a:endParaRPr lang="es-ES" sz="1200" dirty="0"/>
          </a:p>
        </p:txBody>
      </p:sp>
      <p:sp>
        <p:nvSpPr>
          <p:cNvPr id="2" name="Llamada rectangular redondeada 1"/>
          <p:cNvSpPr/>
          <p:nvPr/>
        </p:nvSpPr>
        <p:spPr>
          <a:xfrm>
            <a:off x="1598141" y="1219244"/>
            <a:ext cx="4637902" cy="2743155"/>
          </a:xfrm>
          <a:prstGeom prst="wedgeRoundRectCallout">
            <a:avLst>
              <a:gd name="adj1" fmla="val 76015"/>
              <a:gd name="adj2" fmla="val 48066"/>
              <a:gd name="adj3" fmla="val 1666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000" dirty="0" smtClean="0">
                <a:latin typeface="Kristen ITC" panose="03050502040202030202" pitchFamily="66" charset="0"/>
              </a:rPr>
              <a:t>ESKER ANITX!</a:t>
            </a:r>
            <a:endParaRPr lang="es-ES" sz="6000" dirty="0">
              <a:latin typeface="Kristen ITC" panose="03050502040202030202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45" y="3272481"/>
            <a:ext cx="2719131" cy="271913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62898" y="5427361"/>
            <a:ext cx="287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https://www.gupirinioa.eus/</a:t>
            </a:r>
          </a:p>
        </p:txBody>
      </p:sp>
    </p:spTree>
    <p:extLst>
      <p:ext uri="{BB962C8B-B14F-4D97-AF65-F5344CB8AC3E}">
        <p14:creationId xmlns:p14="http://schemas.microsoft.com/office/powerpoint/2010/main" val="30494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15037" y="6466310"/>
            <a:ext cx="9144000" cy="391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" name="10 Imagen" descr="https://i1.wp.com/coapinavarra.org/wp-content/uploads/2016/11/eseficiencia-nasuvinsa-2.jpg?fit=800%2C46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9" b="32904"/>
          <a:stretch/>
        </p:blipFill>
        <p:spPr bwMode="auto">
          <a:xfrm>
            <a:off x="5231904" y="6520815"/>
            <a:ext cx="1542228" cy="298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0" b="21607"/>
          <a:stretch/>
        </p:blipFill>
        <p:spPr bwMode="auto">
          <a:xfrm>
            <a:off x="1991545" y="6466310"/>
            <a:ext cx="1394353" cy="3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2019\01_RedExplora\08_Fotos_Logos\Logos\logo-red-explora-navarr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23" y="2276873"/>
            <a:ext cx="6408712" cy="11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:\P1_Gestion LURSAREA\Gestión Interna\00_LURSAREA LOGOS\LURSAREA-LOGOS\LURSAREA DOCS\LOGOS LURSAREA\JPG\lursarea COL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6482188"/>
            <a:ext cx="1368152" cy="37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42266" y="260648"/>
            <a:ext cx="6620302" cy="634082"/>
          </a:xfrm>
        </p:spPr>
        <p:txBody>
          <a:bodyPr>
            <a:normAutofit fontScale="90000"/>
          </a:bodyPr>
          <a:lstStyle/>
          <a:p>
            <a:pPr lvl="0" algn="l"/>
            <a:r>
              <a:rPr lang="es-ES" sz="4000" b="1" dirty="0">
                <a:solidFill>
                  <a:srgbClr val="329D96"/>
                </a:solidFill>
              </a:rPr>
              <a:t>Introducción</a:t>
            </a:r>
            <a:r>
              <a:rPr lang="es-ES" dirty="0" smtClean="0">
                <a:solidFill>
                  <a:srgbClr val="329D96"/>
                </a:solidFill>
              </a:rPr>
              <a:t> </a:t>
            </a:r>
            <a:endParaRPr lang="es-ES" dirty="0">
              <a:solidFill>
                <a:srgbClr val="329D96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7650" y="6356351"/>
            <a:ext cx="253271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68760" y="2952131"/>
            <a:ext cx="3307161" cy="923330"/>
          </a:xfrm>
          <a:prstGeom prst="rect">
            <a:avLst/>
          </a:prstGeom>
          <a:noFill/>
          <a:ln w="15875">
            <a:solidFill>
              <a:schemeClr val="accent5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2016</a:t>
            </a:r>
            <a:endParaRPr lang="es-ES" b="1" dirty="0"/>
          </a:p>
          <a:p>
            <a:r>
              <a:rPr lang="es-ES" dirty="0"/>
              <a:t>Creación </a:t>
            </a:r>
            <a:r>
              <a:rPr lang="es-ES" dirty="0"/>
              <a:t>de una Red de Espacios Naturales y Singulares</a:t>
            </a:r>
            <a:r>
              <a:rPr lang="es-ES" dirty="0"/>
              <a:t>.</a:t>
            </a:r>
            <a:endParaRPr lang="es-ES" dirty="0"/>
          </a:p>
        </p:txBody>
      </p:sp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2066339" y="1196753"/>
            <a:ext cx="8393932" cy="1318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Iniciativa de Ordenación del Territorio</a:t>
            </a:r>
          </a:p>
          <a:p>
            <a:pPr>
              <a:buClr>
                <a:srgbClr val="329D96"/>
              </a:buClr>
              <a:buFont typeface="Wingdings" panose="05000000000000000000" pitchFamily="2" charset="2"/>
              <a:buChar char="§"/>
            </a:pPr>
            <a:r>
              <a:rPr lang="es-ES" dirty="0"/>
              <a:t>Conformar una red de espacios naturales, singulares e itinerarios para contribuir al </a:t>
            </a:r>
            <a:r>
              <a:rPr lang="es-ES" b="1" dirty="0"/>
              <a:t>desarrollo territorial sostenible.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092836" y="4015792"/>
            <a:ext cx="3283084" cy="646331"/>
          </a:xfrm>
          <a:prstGeom prst="rect">
            <a:avLst/>
          </a:prstGeom>
          <a:noFill/>
          <a:ln w="15875">
            <a:solidFill>
              <a:srgbClr val="329D96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2017</a:t>
            </a:r>
            <a:endParaRPr lang="es-ES" b="1" dirty="0"/>
          </a:p>
          <a:p>
            <a:r>
              <a:rPr lang="es-ES" dirty="0"/>
              <a:t>Creación </a:t>
            </a:r>
            <a:r>
              <a:rPr lang="es-ES" dirty="0"/>
              <a:t>de una Red de </a:t>
            </a:r>
            <a:r>
              <a:rPr lang="es-ES" dirty="0"/>
              <a:t>Caminos</a:t>
            </a:r>
            <a:endParaRPr lang="es-ES" dirty="0"/>
          </a:p>
        </p:txBody>
      </p:sp>
      <p:sp>
        <p:nvSpPr>
          <p:cNvPr id="20" name="19 Cerrar llave"/>
          <p:cNvSpPr/>
          <p:nvPr/>
        </p:nvSpPr>
        <p:spPr>
          <a:xfrm>
            <a:off x="5519936" y="2980299"/>
            <a:ext cx="288032" cy="15297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041256" y="3535321"/>
            <a:ext cx="3283084" cy="2308324"/>
          </a:xfrm>
          <a:prstGeom prst="rect">
            <a:avLst/>
          </a:prstGeom>
          <a:noFill/>
          <a:ln w="15875">
            <a:solidFill>
              <a:srgbClr val="329D96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2019 </a:t>
            </a:r>
            <a:endParaRPr lang="es-ES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" b="1" dirty="0"/>
          </a:p>
          <a:p>
            <a:r>
              <a:rPr lang="es-ES" dirty="0"/>
              <a:t> </a:t>
            </a:r>
          </a:p>
          <a:p>
            <a:pPr algn="ctr"/>
            <a:r>
              <a:rPr lang="es-ES" dirty="0"/>
              <a:t>Asociación Red de Espacios Naturales, Singulares e Itinerarios</a:t>
            </a:r>
            <a:endParaRPr lang="es-E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977796"/>
            <a:ext cx="2450362" cy="77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42266" y="260648"/>
            <a:ext cx="6620302" cy="634082"/>
          </a:xfrm>
        </p:spPr>
        <p:txBody>
          <a:bodyPr>
            <a:normAutofit/>
          </a:bodyPr>
          <a:lstStyle/>
          <a:p>
            <a:pPr lvl="0" algn="l"/>
            <a:r>
              <a:rPr lang="es-ES" sz="4000" b="1" dirty="0">
                <a:solidFill>
                  <a:srgbClr val="329D96"/>
                </a:solidFill>
              </a:rPr>
              <a:t>Objetivos de la Red Explora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177650" y="6356351"/>
            <a:ext cx="253271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134" r="19139" b="29814"/>
          <a:stretch/>
        </p:blipFill>
        <p:spPr>
          <a:xfrm>
            <a:off x="4586665" y="2060848"/>
            <a:ext cx="3158711" cy="31587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444006" y="3436953"/>
            <a:ext cx="3069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Promover</a:t>
            </a:r>
            <a:r>
              <a:rPr lang="es-ES" sz="1600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lang="es-ES" sz="1600" b="1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formación, diseño y edición de materiales comunes</a:t>
            </a:r>
            <a:r>
              <a:rPr lang="es-ES" sz="1600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contratación </a:t>
            </a:r>
            <a:r>
              <a:rPr lang="es-ES" sz="1600" b="1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mancomunada </a:t>
            </a:r>
            <a:r>
              <a:rPr lang="es-ES" sz="1600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es-ES" sz="1600" dirty="0">
                <a:solidFill>
                  <a:srgbClr val="8A596D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servicios</a:t>
            </a:r>
            <a:endParaRPr lang="es-ES" sz="1600" dirty="0">
              <a:solidFill>
                <a:srgbClr val="8A596D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70876" y="149291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b="1" dirty="0">
                <a:solidFill>
                  <a:srgbClr val="41A6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Apoyar</a:t>
            </a:r>
            <a:r>
              <a:rPr lang="es-ES" sz="1600" dirty="0">
                <a:solidFill>
                  <a:srgbClr val="41A6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rgbClr val="41A6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formulación, implantación y gestión de </a:t>
            </a:r>
            <a:r>
              <a:rPr lang="es-ES" sz="1600" b="1" dirty="0">
                <a:solidFill>
                  <a:srgbClr val="41A6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estrategias que contribuyan a la consecución del desarrollo territorial sostenible</a:t>
            </a:r>
            <a:r>
              <a:rPr lang="es-ES" sz="1600" dirty="0">
                <a:solidFill>
                  <a:srgbClr val="41A62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 Navarra</a:t>
            </a:r>
            <a:endParaRPr lang="es-ES" sz="1600" dirty="0">
              <a:solidFill>
                <a:srgbClr val="41A62A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20136" y="1528107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215868"/>
              </a:buClr>
            </a:pPr>
            <a:r>
              <a:rPr lang="es-ES" sz="1600" b="1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Impulsar </a:t>
            </a:r>
            <a:r>
              <a:rPr lang="es-ES" sz="1600" b="1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emprendimiento </a:t>
            </a:r>
            <a:r>
              <a:rPr lang="es-ES" sz="1600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el empleo verde y la </a:t>
            </a:r>
            <a:r>
              <a:rPr lang="es-ES" sz="1600" b="1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economía socia</a:t>
            </a:r>
            <a:r>
              <a:rPr lang="es-ES" sz="1600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en torno a los </a:t>
            </a:r>
            <a:r>
              <a:rPr lang="es-ES" sz="1600" b="1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espacios e </a:t>
            </a:r>
            <a:r>
              <a:rPr lang="es-ES" sz="1600" b="1" dirty="0">
                <a:solidFill>
                  <a:srgbClr val="2F8A7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itinerarios</a:t>
            </a:r>
            <a:endParaRPr lang="es-ES" sz="1600" dirty="0">
              <a:solidFill>
                <a:srgbClr val="2F8A7B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870876" y="4477331"/>
            <a:ext cx="3577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215868"/>
              </a:buClr>
            </a:pP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Colaborar </a:t>
            </a: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</a:t>
            </a: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consecución de los </a:t>
            </a: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</a:t>
            </a: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es-ES" sz="1600" b="1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conservación</a:t>
            </a:r>
            <a:r>
              <a:rPr lang="es-ES" sz="1600" b="1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puesta en valor del patrimonio, científico, económico, social, cultural, turístico, de ocio, y cualesquiera otros que se estimen necesarios impulsar</a:t>
            </a:r>
            <a:r>
              <a:rPr lang="es-ES" sz="1600" dirty="0">
                <a:solidFill>
                  <a:srgbClr val="043D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sz="1600" dirty="0">
              <a:solidFill>
                <a:srgbClr val="043D1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807968" y="5483153"/>
            <a:ext cx="4189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215868"/>
              </a:buClr>
            </a:pPr>
            <a:r>
              <a:rPr lang="es-ES" sz="1600" b="1" dirty="0">
                <a:solidFill>
                  <a:srgbClr val="F8B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ES" sz="1600" b="1" dirty="0">
                <a:solidFill>
                  <a:srgbClr val="F8B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ayuda y facilitación en la resolución de </a:t>
            </a:r>
            <a:r>
              <a:rPr lang="es-ES" sz="1600" b="1" dirty="0">
                <a:solidFill>
                  <a:srgbClr val="F8B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conflictos</a:t>
            </a:r>
            <a:endParaRPr lang="es-ES" sz="1600" b="1" dirty="0">
              <a:solidFill>
                <a:srgbClr val="F8B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870877" y="2921547"/>
            <a:ext cx="3066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Colaboración en el desarrollo o creación</a:t>
            </a:r>
            <a:r>
              <a:rPr lang="es-ES" sz="1600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</a:t>
            </a:r>
            <a:r>
              <a:rPr lang="es-ES" sz="1600" b="1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Planes</a:t>
            </a:r>
            <a:r>
              <a:rPr lang="es-ES" sz="1600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600" b="1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Programas </a:t>
            </a:r>
            <a:r>
              <a:rPr lang="es-ES" sz="1600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 </a:t>
            </a:r>
            <a:r>
              <a:rPr lang="es-ES" sz="1600" b="1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Estrategia</a:t>
            </a:r>
            <a:r>
              <a:rPr lang="es-ES" sz="1600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s, </a:t>
            </a:r>
            <a:r>
              <a:rPr lang="es-ES" sz="1600" b="1" dirty="0">
                <a:solidFill>
                  <a:srgbClr val="2EAAD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Modelos de colaboración..</a:t>
            </a:r>
            <a:endParaRPr lang="es-ES" sz="1600" dirty="0">
              <a:solidFill>
                <a:srgbClr val="2EAADC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2427204" y="3891168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FFC000"/>
                </a:solidFill>
              </a:rPr>
              <a:t>GESTIÓN</a:t>
            </a:r>
          </a:p>
          <a:p>
            <a:pPr>
              <a:buFont typeface="+mj-lt"/>
              <a:buAutoNum type="arabicPeriod"/>
            </a:pPr>
            <a:endParaRPr lang="es-E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4042" r="16617" b="4173"/>
          <a:stretch/>
        </p:blipFill>
        <p:spPr bwMode="auto">
          <a:xfrm>
            <a:off x="14270304" y="9408723"/>
            <a:ext cx="946452" cy="9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461189" y="3819160"/>
            <a:ext cx="33843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2EAADC"/>
                </a:solidFill>
              </a:rPr>
              <a:t>COMUNICACIÓN Y DIFUSIÓN</a:t>
            </a:r>
          </a:p>
          <a:p>
            <a:pPr>
              <a:buFont typeface="+mj-lt"/>
              <a:buAutoNum type="arabicPeriod"/>
            </a:pPr>
            <a:endParaRPr lang="es-E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80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7888170" y="3843536"/>
            <a:ext cx="25210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>
                <a:solidFill>
                  <a:srgbClr val="06E39D"/>
                </a:solidFill>
              </a:rPr>
              <a:t>MEJORA CONTÍNUA I+D</a:t>
            </a:r>
          </a:p>
          <a:p>
            <a:pPr>
              <a:buFont typeface="+mj-lt"/>
              <a:buAutoNum type="arabicPeriod"/>
            </a:pPr>
            <a:endParaRPr lang="es-ES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_tradnl" sz="800" dirty="0"/>
          </a:p>
        </p:txBody>
      </p:sp>
      <p:pic>
        <p:nvPicPr>
          <p:cNvPr id="18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6162" r="18369" b="15909"/>
          <a:stretch/>
        </p:blipFill>
        <p:spPr bwMode="auto">
          <a:xfrm rot="10800000">
            <a:off x="5332307" y="2564905"/>
            <a:ext cx="1229420" cy="114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2" descr="J:\2019\01_RedExplora\08_Fotos_Logos\Logos\logo-red-explora-navarr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61" y="1340768"/>
            <a:ext cx="6408712" cy="11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948" y="4509120"/>
            <a:ext cx="1428750" cy="1428750"/>
          </a:xfrm>
          <a:prstGeom prst="rect">
            <a:avLst/>
          </a:prstGeom>
        </p:spPr>
      </p:pic>
      <p:pic>
        <p:nvPicPr>
          <p:cNvPr id="1030" name="Picture 6" descr="Le rôle des signes et des symboles dans la communication – La  communication, un monde au-delà des mo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04" y="4325172"/>
            <a:ext cx="2263027" cy="18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ic free icons designed by Freepik in 2022 | Free icons, Icon design, Web  fon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4275584"/>
            <a:ext cx="1953880" cy="19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013630" y="764705"/>
            <a:ext cx="2880320" cy="42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F8B333"/>
                </a:solidFill>
              </a:rPr>
              <a:t>GESTIÓN</a:t>
            </a:r>
            <a:endParaRPr lang="es-ES_tradnl" sz="1000" dirty="0">
              <a:solidFill>
                <a:srgbClr val="F8B333"/>
              </a:solidFill>
            </a:endParaRPr>
          </a:p>
          <a:p>
            <a:pPr marL="0" indent="0">
              <a:buNone/>
            </a:pPr>
            <a:endParaRPr lang="es-ES_tradnl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207569" y="1628800"/>
            <a:ext cx="8081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49494A"/>
                </a:solidFill>
              </a:rPr>
              <a:t>Funcionamiento de la asociación</a:t>
            </a:r>
          </a:p>
          <a:p>
            <a:pPr lvl="1"/>
            <a:r>
              <a:rPr lang="es-ES_tradnl" dirty="0">
                <a:solidFill>
                  <a:srgbClr val="49494A"/>
                </a:solidFill>
              </a:rPr>
              <a:t>Gestión de nuevas incorporaciones</a:t>
            </a:r>
          </a:p>
          <a:p>
            <a:pPr lvl="1"/>
            <a:r>
              <a:rPr lang="es-ES_tradnl" dirty="0">
                <a:solidFill>
                  <a:srgbClr val="49494A"/>
                </a:solidFill>
              </a:rPr>
              <a:t>Juntas Directivas/Asambleas</a:t>
            </a:r>
          </a:p>
          <a:p>
            <a:pPr lvl="1"/>
            <a:r>
              <a:rPr lang="es-ES_tradnl" dirty="0">
                <a:solidFill>
                  <a:srgbClr val="49494A"/>
                </a:solidFill>
              </a:rPr>
              <a:t>Elaboración del Reglamento interno</a:t>
            </a:r>
          </a:p>
          <a:p>
            <a:pPr lvl="1"/>
            <a:endParaRPr lang="es-ES_tradnl" dirty="0">
              <a:solidFill>
                <a:srgbClr val="49494A"/>
              </a:solidFill>
            </a:endParaRPr>
          </a:p>
          <a:p>
            <a:r>
              <a:rPr lang="es-ES_tradnl" b="1" dirty="0">
                <a:solidFill>
                  <a:srgbClr val="49494A"/>
                </a:solidFill>
              </a:rPr>
              <a:t>Subvención para los socios de la Red Explora -330.000€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Convocatoria </a:t>
            </a:r>
            <a:r>
              <a:rPr lang="es-ES_tradnl" b="1" dirty="0">
                <a:solidFill>
                  <a:srgbClr val="49494A"/>
                </a:solidFill>
              </a:rPr>
              <a:t>de inversiones</a:t>
            </a:r>
            <a:r>
              <a:rPr lang="es-ES_tradnl" dirty="0">
                <a:solidFill>
                  <a:srgbClr val="49494A"/>
                </a:solidFill>
              </a:rPr>
              <a:t> </a:t>
            </a:r>
            <a:r>
              <a:rPr lang="es-ES_tradnl" dirty="0">
                <a:solidFill>
                  <a:srgbClr val="49494A"/>
                </a:solidFill>
              </a:rPr>
              <a:t>- 265.000€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49494A"/>
                </a:solidFill>
              </a:rPr>
              <a:t>C</a:t>
            </a:r>
            <a:r>
              <a:rPr lang="es-ES" dirty="0">
                <a:solidFill>
                  <a:srgbClr val="49494A"/>
                </a:solidFill>
              </a:rPr>
              <a:t>onvocatoria de </a:t>
            </a:r>
            <a:r>
              <a:rPr lang="es-ES" b="1" dirty="0">
                <a:solidFill>
                  <a:srgbClr val="49494A"/>
                </a:solidFill>
              </a:rPr>
              <a:t>proyectos y programas de sostenibilidad</a:t>
            </a:r>
            <a:r>
              <a:rPr lang="es-ES_tradnl" b="1" dirty="0">
                <a:solidFill>
                  <a:srgbClr val="49494A"/>
                </a:solidFill>
              </a:rPr>
              <a:t> - </a:t>
            </a:r>
            <a:r>
              <a:rPr lang="es-ES_tradnl" dirty="0">
                <a:solidFill>
                  <a:srgbClr val="49494A"/>
                </a:solidFill>
              </a:rPr>
              <a:t>65.000€</a:t>
            </a:r>
            <a:endParaRPr lang="es-ES_tradnl" b="1" dirty="0">
              <a:solidFill>
                <a:srgbClr val="49494A"/>
              </a:solidFill>
            </a:endParaRPr>
          </a:p>
          <a:p>
            <a:endParaRPr lang="es-ES_tradnl" dirty="0"/>
          </a:p>
          <a:p>
            <a:r>
              <a:rPr lang="es-ES_tradnl" b="1" dirty="0">
                <a:solidFill>
                  <a:srgbClr val="49494A"/>
                </a:solidFill>
              </a:rPr>
              <a:t>Alumnado de CI Agroforestal / </a:t>
            </a:r>
            <a:r>
              <a:rPr lang="es-ES_tradnl" b="1" dirty="0" err="1">
                <a:solidFill>
                  <a:srgbClr val="49494A"/>
                </a:solidFill>
              </a:rPr>
              <a:t>Nekazaritza</a:t>
            </a:r>
            <a:r>
              <a:rPr lang="es-ES_tradnl" b="1" dirty="0">
                <a:solidFill>
                  <a:srgbClr val="49494A"/>
                </a:solidFill>
              </a:rPr>
              <a:t> eta </a:t>
            </a:r>
            <a:r>
              <a:rPr lang="es-ES_tradnl" b="1" dirty="0" err="1">
                <a:solidFill>
                  <a:srgbClr val="49494A"/>
                </a:solidFill>
              </a:rPr>
              <a:t>Basogintzako</a:t>
            </a:r>
            <a:r>
              <a:rPr lang="es-ES_tradnl" b="1" dirty="0">
                <a:solidFill>
                  <a:srgbClr val="49494A"/>
                </a:solidFill>
              </a:rPr>
              <a:t> II en </a:t>
            </a:r>
            <a:r>
              <a:rPr lang="es-ES_tradnl" b="1" dirty="0">
                <a:solidFill>
                  <a:srgbClr val="49494A"/>
                </a:solidFill>
              </a:rPr>
              <a:t>practicas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Identificación de socios interesados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Coordinación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_tradnl" dirty="0">
              <a:solidFill>
                <a:srgbClr val="49494A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72" y="604163"/>
            <a:ext cx="590858" cy="590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9356"/>
          <a:stretch/>
        </p:blipFill>
        <p:spPr>
          <a:xfrm>
            <a:off x="6096000" y="4797153"/>
            <a:ext cx="3629050" cy="1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013630" y="764705"/>
            <a:ext cx="2880320" cy="42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F8B333"/>
                </a:solidFill>
              </a:rPr>
              <a:t>GESTIÓN</a:t>
            </a:r>
            <a:endParaRPr lang="es-ES_tradnl" sz="1000" dirty="0">
              <a:solidFill>
                <a:srgbClr val="F8B333"/>
              </a:solidFill>
            </a:endParaRPr>
          </a:p>
          <a:p>
            <a:pPr marL="0" indent="0">
              <a:buNone/>
            </a:pPr>
            <a:endParaRPr lang="es-ES_tradnl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35561" y="1628801"/>
            <a:ext cx="80810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49494A"/>
                </a:solidFill>
              </a:rPr>
              <a:t>Coordinación con otros Departamentos de Gobierno de Navarra para facilitar la implantación de normativa</a:t>
            </a:r>
            <a:endParaRPr lang="es-ES" b="1" dirty="0"/>
          </a:p>
          <a:p>
            <a:endParaRPr lang="es-ES_tradnl" b="1" dirty="0">
              <a:solidFill>
                <a:srgbClr val="49494A"/>
              </a:solidFill>
            </a:endParaRPr>
          </a:p>
          <a:p>
            <a:r>
              <a:rPr lang="es-ES_tradnl" b="1" dirty="0">
                <a:solidFill>
                  <a:srgbClr val="49494A"/>
                </a:solidFill>
              </a:rPr>
              <a:t>Búsqueda de financiación para los socios</a:t>
            </a:r>
          </a:p>
          <a:p>
            <a:pPr lvl="1"/>
            <a:r>
              <a:rPr lang="es-ES_tradnl" dirty="0">
                <a:solidFill>
                  <a:srgbClr val="49494A"/>
                </a:solidFill>
              </a:rPr>
              <a:t>Convocatorias</a:t>
            </a:r>
          </a:p>
          <a:p>
            <a:pPr lvl="1"/>
            <a:r>
              <a:rPr lang="es-ES_tradnl" dirty="0">
                <a:solidFill>
                  <a:srgbClr val="49494A"/>
                </a:solidFill>
              </a:rPr>
              <a:t>Proyectos europeos</a:t>
            </a:r>
          </a:p>
          <a:p>
            <a:pPr lvl="1"/>
            <a:endParaRPr lang="es-ES_tradnl" dirty="0">
              <a:solidFill>
                <a:srgbClr val="49494A"/>
              </a:solidFill>
            </a:endParaRPr>
          </a:p>
          <a:p>
            <a:r>
              <a:rPr lang="es-ES_tradnl" b="1" dirty="0">
                <a:solidFill>
                  <a:srgbClr val="49494A"/>
                </a:solidFill>
              </a:rPr>
              <a:t>Redes internas y externas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Entre los socios de la Red Explora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Pirineos Vivos / </a:t>
            </a:r>
            <a:r>
              <a:rPr lang="es-ES_tradnl" dirty="0" err="1">
                <a:solidFill>
                  <a:srgbClr val="49494A"/>
                </a:solidFill>
              </a:rPr>
              <a:t>Pirinio</a:t>
            </a:r>
            <a:r>
              <a:rPr lang="es-ES_tradnl" dirty="0">
                <a:solidFill>
                  <a:srgbClr val="49494A"/>
                </a:solidFill>
              </a:rPr>
              <a:t> </a:t>
            </a:r>
            <a:r>
              <a:rPr lang="es-ES_tradnl" dirty="0" err="1">
                <a:solidFill>
                  <a:srgbClr val="49494A"/>
                </a:solidFill>
              </a:rPr>
              <a:t>Bizirik</a:t>
            </a:r>
            <a:endParaRPr lang="es-ES_tradnl" dirty="0">
              <a:solidFill>
                <a:srgbClr val="49494A"/>
              </a:solidFill>
            </a:endParaRPr>
          </a:p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72" y="604163"/>
            <a:ext cx="590858" cy="5908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9356"/>
          <a:stretch/>
        </p:blipFill>
        <p:spPr>
          <a:xfrm>
            <a:off x="6096000" y="4797153"/>
            <a:ext cx="3629050" cy="14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013630" y="764705"/>
            <a:ext cx="2880320" cy="4262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b="1" dirty="0">
                <a:solidFill>
                  <a:srgbClr val="F8B333"/>
                </a:solidFill>
              </a:rPr>
              <a:t>GESTIÓN</a:t>
            </a:r>
            <a:endParaRPr lang="es-ES_tradnl" sz="1000" dirty="0">
              <a:solidFill>
                <a:srgbClr val="F8B333"/>
              </a:solidFill>
            </a:endParaRPr>
          </a:p>
          <a:p>
            <a:pPr marL="0" indent="0">
              <a:buNone/>
            </a:pPr>
            <a:endParaRPr lang="es-ES_tradnl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135561" y="1628800"/>
            <a:ext cx="808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49494A"/>
                </a:solidFill>
              </a:rPr>
              <a:t>Herramienta de control de aforo</a:t>
            </a:r>
            <a:r>
              <a:rPr lang="es-ES_tradnl" dirty="0"/>
              <a:t> 	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772" y="604163"/>
            <a:ext cx="590858" cy="5908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93951" y="1588544"/>
            <a:ext cx="390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hlinkClick r:id="rId3"/>
              </a:rPr>
              <a:t>https://reservas.redexploranavarra.es/</a:t>
            </a:r>
            <a:endParaRPr lang="es-ES_tradnl" dirty="0"/>
          </a:p>
          <a:p>
            <a:r>
              <a:rPr lang="es-ES_tradnl" dirty="0"/>
              <a:t>        		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-1" r="13232" b="1308"/>
          <a:stretch/>
        </p:blipFill>
        <p:spPr>
          <a:xfrm>
            <a:off x="2220588" y="2229596"/>
            <a:ext cx="3875413" cy="393570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868255" y="2275132"/>
            <a:ext cx="3095705" cy="954107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49494A"/>
                </a:solidFill>
              </a:rPr>
              <a:t>14 </a:t>
            </a:r>
            <a:r>
              <a:rPr lang="es-ES_tradnl" sz="2000" b="1" dirty="0">
                <a:solidFill>
                  <a:srgbClr val="49494A"/>
                </a:solidFill>
              </a:rPr>
              <a:t>espacios</a:t>
            </a:r>
            <a:r>
              <a:rPr lang="es-ES_tradnl" b="1" dirty="0">
                <a:solidFill>
                  <a:srgbClr val="49494A"/>
                </a:solidFill>
              </a:rPr>
              <a:t> </a:t>
            </a:r>
            <a:endParaRPr lang="es-ES_tradnl" b="1" dirty="0">
              <a:solidFill>
                <a:srgbClr val="49494A"/>
              </a:solidFill>
            </a:endParaRPr>
          </a:p>
          <a:p>
            <a:endParaRPr lang="es-ES_tradnl" b="1" dirty="0">
              <a:solidFill>
                <a:srgbClr val="49494A"/>
              </a:solidFill>
            </a:endParaRPr>
          </a:p>
          <a:p>
            <a:pPr algn="ctr"/>
            <a:r>
              <a:rPr lang="es-ES_tradnl" dirty="0">
                <a:solidFill>
                  <a:srgbClr val="49494A"/>
                </a:solidFill>
              </a:rPr>
              <a:t>Verano 2022: 15.600 reservas</a:t>
            </a:r>
            <a:endParaRPr lang="es-ES" dirty="0">
              <a:solidFill>
                <a:srgbClr val="49494A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12024" y="3579982"/>
            <a:ext cx="4032448" cy="258532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49494A"/>
                </a:solidFill>
              </a:rPr>
              <a:t>Gestión de la herramienta: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Asesoramiento en instalación de medidas de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Otras medidas complementarias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Apoyo en la instalación de la herramienta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Formación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Acompañamiento en el uso de la herramienta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20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013630" y="764705"/>
            <a:ext cx="2880320" cy="62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solidFill>
                  <a:srgbClr val="2EAADC"/>
                </a:solidFill>
              </a:rPr>
              <a:t>COMUNICACIÓN</a:t>
            </a:r>
            <a:endParaRPr lang="es-ES_tradnl" sz="1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710767" y="2556456"/>
            <a:ext cx="7164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EAADC"/>
              </a:buClr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9494A"/>
                </a:solidFill>
              </a:rPr>
              <a:t>Nueva página web</a:t>
            </a:r>
          </a:p>
          <a:p>
            <a:pPr marL="285750" indent="-285750">
              <a:buClr>
                <a:srgbClr val="2EAADC"/>
              </a:buClr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9494A"/>
                </a:solidFill>
              </a:rPr>
              <a:t>Dinamización de la comunicación conjunta de la Red Explora</a:t>
            </a:r>
          </a:p>
          <a:p>
            <a:pPr marL="285750" indent="-285750">
              <a:buClr>
                <a:srgbClr val="2EAADC"/>
              </a:buClr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9494A"/>
                </a:solidFill>
              </a:rPr>
              <a:t>RRSS</a:t>
            </a:r>
          </a:p>
          <a:p>
            <a:pPr marL="285750" indent="-285750">
              <a:buClr>
                <a:srgbClr val="2EAADC"/>
              </a:buClr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9494A"/>
                </a:solidFill>
              </a:rPr>
              <a:t>Campañas especificas</a:t>
            </a:r>
          </a:p>
          <a:p>
            <a:pPr marL="285750" indent="-285750">
              <a:buClr>
                <a:srgbClr val="2EAADC"/>
              </a:buClr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pic>
        <p:nvPicPr>
          <p:cNvPr id="11" name="Picture 6" descr="Le rôle des signes et des symboles dans la communication – La  communication, un monde au-delà des mo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06" y="474987"/>
            <a:ext cx="1052225" cy="8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314215" y="1648039"/>
            <a:ext cx="7560840" cy="707886"/>
          </a:xfrm>
          <a:prstGeom prst="rect">
            <a:avLst/>
          </a:prstGeom>
          <a:ln>
            <a:solidFill>
              <a:srgbClr val="2EAADC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rgbClr val="2EAADC"/>
                </a:solidFill>
              </a:rPr>
              <a:t>MENSAJE </a:t>
            </a:r>
            <a:r>
              <a:rPr lang="es-ES_tradnl" sz="2000" b="1" dirty="0">
                <a:solidFill>
                  <a:srgbClr val="2EAADC"/>
                </a:solidFill>
              </a:rPr>
              <a:t>CLAVE</a:t>
            </a:r>
          </a:p>
          <a:p>
            <a:pPr algn="ctr"/>
            <a:r>
              <a:rPr lang="es-ES_tradnl" sz="2000" b="1" dirty="0"/>
              <a:t>RESPETO</a:t>
            </a:r>
            <a:r>
              <a:rPr lang="es-ES_tradnl" sz="2000" dirty="0"/>
              <a:t> </a:t>
            </a:r>
            <a:r>
              <a:rPr lang="es-ES_tradnl" sz="1600" dirty="0"/>
              <a:t>a los valores del </a:t>
            </a:r>
            <a:r>
              <a:rPr lang="es-ES_tradnl" sz="1600" u="sng" dirty="0"/>
              <a:t>entorno</a:t>
            </a:r>
            <a:r>
              <a:rPr lang="es-ES_tradnl" sz="1600" dirty="0"/>
              <a:t>, a la </a:t>
            </a:r>
            <a:r>
              <a:rPr lang="es-ES_tradnl" sz="1600" u="sng" dirty="0"/>
              <a:t>población local </a:t>
            </a:r>
            <a:r>
              <a:rPr lang="es-ES_tradnl" sz="1600" dirty="0"/>
              <a:t>y a </a:t>
            </a:r>
            <a:r>
              <a:rPr lang="es-ES_tradnl" sz="1600" u="sng" dirty="0"/>
              <a:t>otros usuarios</a:t>
            </a:r>
            <a:r>
              <a:rPr lang="es-ES_tradnl" sz="1600" dirty="0"/>
              <a:t>.</a:t>
            </a:r>
          </a:p>
        </p:txBody>
      </p:sp>
      <p:pic>
        <p:nvPicPr>
          <p:cNvPr id="12" name="Picture 2" descr="https://redexploranavarra.es/wp-content/uploads/2021/06/vicente-masific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38" y="3891385"/>
            <a:ext cx="1818598" cy="25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redexploranavarra.es/wp-content/uploads/2021/06/vicente-fue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02" y="3912863"/>
            <a:ext cx="1803352" cy="25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5" y="3925912"/>
            <a:ext cx="1769618" cy="24928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25" y="3925912"/>
            <a:ext cx="176961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3013630" y="764705"/>
            <a:ext cx="4522530" cy="627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>
                <a:solidFill>
                  <a:srgbClr val="06E39D"/>
                </a:solidFill>
              </a:rPr>
              <a:t>MEJORA CONTÍNUA I+D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56703" y="2157158"/>
            <a:ext cx="7883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EAADC"/>
              </a:buClr>
            </a:pPr>
            <a:r>
              <a:rPr lang="es-ES_tradnl" b="1" dirty="0">
                <a:solidFill>
                  <a:srgbClr val="49494A"/>
                </a:solidFill>
              </a:rPr>
              <a:t>Agentes de sostenibilidad</a:t>
            </a: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Fase 1: Diseño de la formación</a:t>
            </a: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Fase 2: Piloto Tierra Estella</a:t>
            </a: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Fase 3:  Piloto </a:t>
            </a:r>
            <a:r>
              <a:rPr lang="es-ES_tradnl" dirty="0" err="1">
                <a:solidFill>
                  <a:srgbClr val="49494A"/>
                </a:solidFill>
              </a:rPr>
              <a:t>Sakana</a:t>
            </a:r>
            <a:r>
              <a:rPr lang="es-ES_tradnl" dirty="0">
                <a:solidFill>
                  <a:srgbClr val="49494A"/>
                </a:solidFill>
              </a:rPr>
              <a:t> - Aralar- Bidasoa</a:t>
            </a:r>
          </a:p>
          <a:p>
            <a:pPr>
              <a:buClr>
                <a:srgbClr val="2EAADC"/>
              </a:buClr>
            </a:pPr>
            <a:endParaRPr lang="es-ES_tradnl" b="1" dirty="0">
              <a:solidFill>
                <a:srgbClr val="49494A"/>
              </a:solidFill>
            </a:endParaRPr>
          </a:p>
          <a:p>
            <a:pPr>
              <a:buClr>
                <a:srgbClr val="2EAADC"/>
              </a:buClr>
            </a:pPr>
            <a:r>
              <a:rPr lang="es-ES_tradnl" b="1" dirty="0">
                <a:solidFill>
                  <a:srgbClr val="49494A"/>
                </a:solidFill>
              </a:rPr>
              <a:t>Formación</a:t>
            </a:r>
            <a:endParaRPr lang="es-ES_tradnl" b="1" dirty="0">
              <a:solidFill>
                <a:srgbClr val="49494A"/>
              </a:solidFill>
            </a:endParaRP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Habilidades comunicativas y resolución de conflictos</a:t>
            </a: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Formación práctica en accesibilidad</a:t>
            </a:r>
          </a:p>
          <a:p>
            <a:pPr marL="742950" lvl="1" indent="-285750">
              <a:buClr>
                <a:srgbClr val="06E39D"/>
              </a:buClr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rgbClr val="49494A"/>
                </a:solidFill>
              </a:rPr>
              <a:t>Taller de ordenanzas</a:t>
            </a:r>
          </a:p>
          <a:p>
            <a:pPr>
              <a:buClr>
                <a:srgbClr val="2EAADC"/>
              </a:buClr>
            </a:pPr>
            <a:endParaRPr lang="es-ES_tradnl" dirty="0">
              <a:solidFill>
                <a:srgbClr val="49494A"/>
              </a:solidFill>
            </a:endParaRPr>
          </a:p>
          <a:p>
            <a:pPr>
              <a:buClr>
                <a:srgbClr val="06E39D"/>
              </a:buClr>
            </a:pPr>
            <a:r>
              <a:rPr lang="es-ES_tradnl" b="1" dirty="0">
                <a:solidFill>
                  <a:srgbClr val="49494A"/>
                </a:solidFill>
              </a:rPr>
              <a:t>Asesoría jurídica </a:t>
            </a:r>
          </a:p>
          <a:p>
            <a:pPr>
              <a:buClr>
                <a:srgbClr val="2EAADC"/>
              </a:buClr>
            </a:pPr>
            <a:r>
              <a:rPr lang="es-ES_tradnl" dirty="0">
                <a:solidFill>
                  <a:srgbClr val="49494A"/>
                </a:solidFill>
              </a:rPr>
              <a:t>¿Cómo ordeno mi espacio/itinerario mediante ordenanzas?</a:t>
            </a:r>
          </a:p>
          <a:p>
            <a:pPr>
              <a:buClr>
                <a:srgbClr val="2EAADC"/>
              </a:buClr>
            </a:pPr>
            <a:endParaRPr lang="es-ES_tradnl" dirty="0">
              <a:solidFill>
                <a:srgbClr val="49494A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315580" y="1593529"/>
            <a:ext cx="7560840" cy="400110"/>
          </a:xfrm>
          <a:prstGeom prst="rect">
            <a:avLst/>
          </a:prstGeom>
          <a:ln>
            <a:solidFill>
              <a:srgbClr val="06E39D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rgbClr val="06E39D"/>
                </a:solidFill>
              </a:rPr>
              <a:t>SOLUCIÓN A LOS PROBLEMAS TRANSMITIDOS POR LOS SOCIOS</a:t>
            </a:r>
            <a:endParaRPr lang="es-ES_tradnl" sz="1600" dirty="0">
              <a:solidFill>
                <a:srgbClr val="06E39D"/>
              </a:solidFill>
            </a:endParaRPr>
          </a:p>
        </p:txBody>
      </p:sp>
      <p:pic>
        <p:nvPicPr>
          <p:cNvPr id="16" name="Picture 8" descr="Logic free icons designed by Freepik in 2022 | Free icons, Icon design, Web  f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518" y="609983"/>
            <a:ext cx="782076" cy="7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5294051"/>
            <a:ext cx="1116124" cy="111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813">
            <a:off x="9613476" y="3853689"/>
            <a:ext cx="2240407" cy="22404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26076" y="708498"/>
            <a:ext cx="95641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CONTEXTUALIZACIÓN</a:t>
            </a:r>
          </a:p>
          <a:p>
            <a:endParaRPr lang="es-ES_tradnl" dirty="0" smtClean="0"/>
          </a:p>
          <a:p>
            <a:r>
              <a:rPr lang="es-ES_tradnl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ALGUNAS CIFRAS:</a:t>
            </a:r>
          </a:p>
          <a:p>
            <a:endParaRPr lang="es-ES_tradnl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S</a:t>
            </a:r>
            <a:r>
              <a:rPr lang="es-ES" sz="1200" dirty="0" smtClean="0"/>
              <a:t>uperficie aproximada: mil </a:t>
            </a:r>
            <a:r>
              <a:rPr lang="es-ES" sz="1200" dirty="0"/>
              <a:t>kilómetros cuadrados, </a:t>
            </a:r>
            <a:r>
              <a:rPr lang="es-ES" sz="1200" dirty="0" smtClean="0"/>
              <a:t>(diez </a:t>
            </a:r>
            <a:r>
              <a:rPr lang="es-ES" sz="1200" dirty="0"/>
              <a:t>por ciento de la superficie de </a:t>
            </a:r>
            <a:r>
              <a:rPr lang="es-ES" sz="1200" dirty="0" smtClean="0"/>
              <a:t>Navarra)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S</a:t>
            </a:r>
            <a:r>
              <a:rPr lang="es-ES" sz="1200" dirty="0" smtClean="0"/>
              <a:t>iete </a:t>
            </a:r>
            <a:r>
              <a:rPr lang="es-ES" sz="1200" dirty="0"/>
              <a:t>habitantes por kilómetro cuadrado frente a los 64,2 de media en Navarra</a:t>
            </a:r>
            <a:r>
              <a:rPr lang="es-ES" sz="1200" dirty="0" smtClean="0"/>
              <a:t>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P</a:t>
            </a:r>
            <a:r>
              <a:rPr lang="es-ES" sz="1200" dirty="0" smtClean="0"/>
              <a:t>oblación </a:t>
            </a:r>
            <a:r>
              <a:rPr lang="es-ES" sz="1200" dirty="0"/>
              <a:t>aproximada </a:t>
            </a:r>
            <a:r>
              <a:rPr lang="es-ES" sz="1200" dirty="0" smtClean="0"/>
              <a:t>5.200 personas empadronadas.</a:t>
            </a:r>
            <a:endParaRPr lang="es-E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Hay 30 municipios, representando el 11,03% de los municipios registrados en Navarra.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El municipio con más número de habitantes tiene 789, y el municipio con menor número de habitantes tiene 34 (</a:t>
            </a:r>
            <a:r>
              <a:rPr lang="es-ES" sz="1200" dirty="0" smtClean="0"/>
              <a:t>INE, 2016).</a:t>
            </a:r>
            <a:endParaRPr lang="es-E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El municipio con mayor densidad poblacional tiene 12,64 </a:t>
            </a:r>
            <a:r>
              <a:rPr lang="es-ES" sz="1200" dirty="0" err="1"/>
              <a:t>hab</a:t>
            </a:r>
            <a:r>
              <a:rPr lang="es-ES" sz="1200" dirty="0"/>
              <a:t>/km</a:t>
            </a:r>
            <a:r>
              <a:rPr lang="es-ES" sz="1200" baseline="30000" dirty="0"/>
              <a:t>2</a:t>
            </a:r>
            <a:r>
              <a:rPr lang="es-ES" sz="1200" dirty="0"/>
              <a:t>. Por contra, el municipio con menor densidad poblacional tiene 1.53 </a:t>
            </a:r>
            <a:r>
              <a:rPr lang="es-ES" sz="1200" dirty="0" err="1"/>
              <a:t>hab</a:t>
            </a:r>
            <a:r>
              <a:rPr lang="es-ES" sz="1200" dirty="0"/>
              <a:t>/km</a:t>
            </a:r>
            <a:r>
              <a:rPr lang="es-ES" sz="1200" baseline="30000" dirty="0"/>
              <a:t>2</a:t>
            </a:r>
            <a:r>
              <a:rPr lang="es-ES" sz="1200" dirty="0"/>
              <a:t>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El saldo migratorio de la población del Pirineo es de -28 (</a:t>
            </a:r>
            <a:r>
              <a:rPr lang="es-ES" sz="1200" dirty="0" smtClean="0"/>
              <a:t>INE) </a:t>
            </a:r>
            <a:r>
              <a:rPr lang="es-ES" sz="1200" dirty="0"/>
              <a:t>y el crecimiento vegetativo de su población es de -57 habitantes (</a:t>
            </a:r>
            <a:r>
              <a:rPr lang="es-ES" sz="1200" dirty="0" smtClean="0"/>
              <a:t>INE). </a:t>
            </a:r>
            <a:endParaRPr lang="es-E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La tasa media de crecimiento anual es de 1,30%. 26 municipios sin crecimiento natural (</a:t>
            </a:r>
            <a:r>
              <a:rPr lang="es-ES" sz="1200" dirty="0" smtClean="0"/>
              <a:t>INE).</a:t>
            </a:r>
            <a:endParaRPr lang="es-ES" sz="1200" dirty="0"/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Entre los años 2006 y 2016, la natalidad media en los municipios del Pirineo ha sido de 4,36 niños/as. Por el contrario, la tasa de mortalidad en estos años ha sido de 12,46 personas.</a:t>
            </a:r>
          </a:p>
          <a:p>
            <a:r>
              <a:rPr lang="es-ES" dirty="0" smtClean="0"/>
              <a:t> </a:t>
            </a:r>
          </a:p>
          <a:p>
            <a:pPr algn="ctr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envejecimiento, despoblación y masculinización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10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32104" y="6356351"/>
            <a:ext cx="21336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787347" y="1868913"/>
            <a:ext cx="6348821" cy="261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2000" b="1" dirty="0">
                <a:solidFill>
                  <a:srgbClr val="329D96"/>
                </a:solidFill>
              </a:rPr>
              <a:t>Espacios</a:t>
            </a:r>
            <a:endParaRPr lang="es-ES" sz="2000" b="1" dirty="0">
              <a:solidFill>
                <a:srgbClr val="329D96"/>
              </a:solidFill>
            </a:endParaRPr>
          </a:p>
          <a:p>
            <a:pPr>
              <a:spcAft>
                <a:spcPts val="0"/>
              </a:spcAft>
            </a:pPr>
            <a:r>
              <a:rPr lang="es-ES" dirty="0"/>
              <a:t>Incluidos en </a:t>
            </a:r>
            <a:r>
              <a:rPr lang="es-ES" b="1" dirty="0">
                <a:solidFill>
                  <a:srgbClr val="329D96"/>
                </a:solidFill>
              </a:rPr>
              <a:t>Red de Espacios Naturales Protegidos de Navarra (RENA) </a:t>
            </a:r>
            <a:r>
              <a:rPr lang="es-ES" dirty="0"/>
              <a:t>suponen un 8% del territorio de la Comunidad </a:t>
            </a:r>
            <a:r>
              <a:rPr lang="es-ES" dirty="0"/>
              <a:t>Foral.</a:t>
            </a:r>
          </a:p>
          <a:p>
            <a:pPr>
              <a:spcAft>
                <a:spcPts val="0"/>
              </a:spcAft>
            </a:pPr>
            <a:r>
              <a:rPr lang="es-ES" dirty="0"/>
              <a:t>Incluidos en la </a:t>
            </a:r>
            <a:r>
              <a:rPr lang="es-ES" b="1" dirty="0">
                <a:solidFill>
                  <a:srgbClr val="329D96"/>
                </a:solidFill>
              </a:rPr>
              <a:t>Red Natura 2000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dirty="0"/>
              <a:t>creada por la UE para la conservación de la diversidad biológica, </a:t>
            </a:r>
            <a:r>
              <a:rPr lang="es-ES" dirty="0"/>
              <a:t> suponen un </a:t>
            </a:r>
            <a:r>
              <a:rPr lang="es-ES" dirty="0"/>
              <a:t>(27% </a:t>
            </a:r>
            <a:r>
              <a:rPr lang="es-ES" dirty="0"/>
              <a:t>de la </a:t>
            </a:r>
            <a:r>
              <a:rPr lang="es-ES" dirty="0"/>
              <a:t>C</a:t>
            </a:r>
            <a:r>
              <a:rPr lang="es-ES" dirty="0"/>
              <a:t>omunidad Foral.</a:t>
            </a:r>
            <a:endParaRPr lang="es-ES" dirty="0"/>
          </a:p>
          <a:p>
            <a:r>
              <a:rPr lang="es-ES_tradnl" b="1" dirty="0">
                <a:solidFill>
                  <a:srgbClr val="329D96"/>
                </a:solidFill>
              </a:rPr>
              <a:t>Definidos </a:t>
            </a:r>
            <a:r>
              <a:rPr lang="es-ES_tradnl" b="1" dirty="0">
                <a:solidFill>
                  <a:srgbClr val="329D96"/>
                </a:solidFill>
              </a:rPr>
              <a:t>como Espacio singular</a:t>
            </a:r>
            <a:r>
              <a:rPr lang="es-ES_tradnl" dirty="0"/>
              <a:t>,</a:t>
            </a:r>
            <a:r>
              <a:rPr lang="es-ES_tradnl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S" dirty="0"/>
              <a:t>Espacios </a:t>
            </a:r>
            <a:r>
              <a:rPr lang="es-ES" dirty="0"/>
              <a:t>de </a:t>
            </a:r>
            <a:r>
              <a:rPr lang="es-ES" b="1" dirty="0"/>
              <a:t>titularidad pública </a:t>
            </a:r>
            <a:r>
              <a:rPr lang="es-ES" dirty="0"/>
              <a:t>en el entorno natural, que suponen un </a:t>
            </a:r>
            <a:r>
              <a:rPr lang="es-ES" b="1" dirty="0"/>
              <a:t>elemento</a:t>
            </a:r>
            <a:r>
              <a:rPr lang="es-ES" dirty="0"/>
              <a:t> sustancial para el </a:t>
            </a:r>
            <a:r>
              <a:rPr lang="es-ES" b="1" dirty="0"/>
              <a:t>desarrollo territorial sostenible </a:t>
            </a:r>
            <a:r>
              <a:rPr lang="es-ES" dirty="0"/>
              <a:t>del  lugar donde se asientan y cuentan con un órgano social de participación y/o </a:t>
            </a:r>
            <a:r>
              <a:rPr lang="es-ES" b="1" dirty="0"/>
              <a:t>gestión público o público-privado</a:t>
            </a:r>
            <a:r>
              <a:rPr lang="es-ES" dirty="0"/>
              <a:t>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8116613" y="1340768"/>
            <a:ext cx="2263667" cy="528144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000" b="1" dirty="0">
                <a:solidFill>
                  <a:srgbClr val="8A596D"/>
                </a:solidFill>
              </a:rPr>
              <a:t>Criterios a cumplir</a:t>
            </a:r>
            <a:endParaRPr lang="es-ES" sz="2000" dirty="0">
              <a:solidFill>
                <a:srgbClr val="8A596D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8116612" y="2060848"/>
            <a:ext cx="2294404" cy="2232248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600" b="1" dirty="0">
                <a:solidFill>
                  <a:srgbClr val="8A596D"/>
                </a:solidFill>
              </a:rPr>
              <a:t>Espacios</a:t>
            </a:r>
            <a:r>
              <a:rPr lang="es-ES_tradnl" sz="2000" b="1" dirty="0">
                <a:solidFill>
                  <a:srgbClr val="329D96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1400" dirty="0"/>
              <a:t>Contar con gestor/interlocutor.</a:t>
            </a:r>
          </a:p>
          <a:p>
            <a:pPr>
              <a:spcAft>
                <a:spcPts val="0"/>
              </a:spcAft>
            </a:pPr>
            <a:r>
              <a:rPr lang="es-ES_tradnl" sz="1400" dirty="0"/>
              <a:t>Sumar 50 puntos de los criterios necesarios para formar parte de la </a:t>
            </a:r>
            <a:r>
              <a:rPr lang="es-ES_tradnl" sz="1400" dirty="0"/>
              <a:t>Red</a:t>
            </a:r>
            <a:endParaRPr lang="es-ES_tradnl" sz="1400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308547" y="364577"/>
            <a:ext cx="7931064" cy="634082"/>
          </a:xfrm>
        </p:spPr>
        <p:txBody>
          <a:bodyPr>
            <a:normAutofit/>
          </a:bodyPr>
          <a:lstStyle/>
          <a:p>
            <a:pPr lvl="0" algn="l"/>
            <a:r>
              <a:rPr lang="es-ES" sz="4000" b="1" dirty="0">
                <a:solidFill>
                  <a:srgbClr val="329D96"/>
                </a:solidFill>
              </a:rPr>
              <a:t>¿Quién puede formar parte de la Red?</a:t>
            </a:r>
            <a:endParaRPr lang="es-ES" dirty="0">
              <a:solidFill>
                <a:srgbClr val="329D96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45029" y="1229656"/>
            <a:ext cx="1171170" cy="528144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000" b="1" dirty="0">
                <a:solidFill>
                  <a:srgbClr val="8A596D"/>
                </a:solidFill>
              </a:rPr>
              <a:t>SOCIOS</a:t>
            </a:r>
            <a:endParaRPr lang="es-ES" sz="2000" dirty="0">
              <a:solidFill>
                <a:srgbClr val="8A59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32104" y="6356351"/>
            <a:ext cx="21336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8116613" y="1340768"/>
            <a:ext cx="2263667" cy="528144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000" b="1" dirty="0">
                <a:solidFill>
                  <a:srgbClr val="8A596D"/>
                </a:solidFill>
              </a:rPr>
              <a:t>Criterios a cumplir</a:t>
            </a:r>
            <a:endParaRPr lang="es-ES" sz="2000" dirty="0">
              <a:solidFill>
                <a:srgbClr val="8A596D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8116612" y="2060848"/>
            <a:ext cx="2294404" cy="2232248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600" b="1" dirty="0">
                <a:solidFill>
                  <a:srgbClr val="8A596D"/>
                </a:solidFill>
              </a:rPr>
              <a:t>Espacios</a:t>
            </a:r>
            <a:r>
              <a:rPr lang="es-ES_tradnl" sz="2000" b="1" dirty="0">
                <a:solidFill>
                  <a:srgbClr val="329D96"/>
                </a:solidFill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" sz="1400" dirty="0"/>
              <a:t>Contar con gestor/interlocutor.</a:t>
            </a:r>
          </a:p>
          <a:p>
            <a:pPr>
              <a:spcAft>
                <a:spcPts val="0"/>
              </a:spcAft>
            </a:pPr>
            <a:r>
              <a:rPr lang="es-ES_tradnl" sz="1400" dirty="0"/>
              <a:t>Sumar 50 puntos de los criterios necesarios para formar parte de la </a:t>
            </a:r>
            <a:r>
              <a:rPr lang="es-ES_tradnl" sz="1400" dirty="0"/>
              <a:t>Red</a:t>
            </a:r>
            <a:endParaRPr lang="es-ES_tradnl" sz="14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787347" y="4454611"/>
            <a:ext cx="6467063" cy="1198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900" b="1" dirty="0">
                <a:solidFill>
                  <a:srgbClr val="329D96"/>
                </a:solidFill>
              </a:rPr>
              <a:t>Itinerarios</a:t>
            </a:r>
            <a:r>
              <a:rPr lang="es-ES_tradnl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s-ES_tradnl" sz="1700" b="1" dirty="0">
                <a:solidFill>
                  <a:srgbClr val="329D96"/>
                </a:solidFill>
              </a:rPr>
              <a:t>Que unan o trascurran por los espacios candidatos a formar parte de la Red Explora :</a:t>
            </a:r>
            <a:r>
              <a:rPr lang="es-ES_tradnl" sz="17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_tradnl" sz="1700" dirty="0"/>
              <a:t>Con </a:t>
            </a:r>
            <a:r>
              <a:rPr lang="es-ES_tradnl" sz="1700" dirty="0"/>
              <a:t>interlocución, mantenimiento y georreferenciado.</a:t>
            </a:r>
            <a:endParaRPr lang="es-ES" sz="1700" dirty="0"/>
          </a:p>
        </p:txBody>
      </p:sp>
      <p:sp>
        <p:nvSpPr>
          <p:cNvPr id="15" name="14 Rectángulo"/>
          <p:cNvSpPr/>
          <p:nvPr/>
        </p:nvSpPr>
        <p:spPr>
          <a:xfrm>
            <a:off x="8084730" y="1916832"/>
            <a:ext cx="2547775" cy="278422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8162204" y="4504748"/>
            <a:ext cx="2294404" cy="1443642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600" b="1" dirty="0">
                <a:solidFill>
                  <a:srgbClr val="8A596D"/>
                </a:solidFill>
              </a:rPr>
              <a:t>Itinerarios</a:t>
            </a:r>
            <a:endParaRPr lang="es-ES_tradnl" sz="2000" b="1" dirty="0">
              <a:solidFill>
                <a:srgbClr val="329D96"/>
              </a:solidFill>
            </a:endParaRPr>
          </a:p>
          <a:p>
            <a:pPr>
              <a:spcAft>
                <a:spcPts val="0"/>
              </a:spcAft>
            </a:pPr>
            <a:endParaRPr lang="es-ES" sz="1400" dirty="0"/>
          </a:p>
          <a:p>
            <a:pPr>
              <a:spcAft>
                <a:spcPts val="0"/>
              </a:spcAft>
            </a:pPr>
            <a:r>
              <a:rPr lang="es-ES_tradnl" sz="1400" dirty="0"/>
              <a:t>Sumar 50 puntos de los criterios necesarios para formar parte de la Red</a:t>
            </a:r>
          </a:p>
          <a:p>
            <a:pPr>
              <a:spcAft>
                <a:spcPts val="0"/>
              </a:spcAft>
            </a:pPr>
            <a:r>
              <a:rPr lang="es-ES" sz="1400" dirty="0"/>
              <a:t>Estar georreferenciados</a:t>
            </a:r>
          </a:p>
          <a:p>
            <a:pPr>
              <a:spcAft>
                <a:spcPts val="0"/>
              </a:spcAft>
            </a:pPr>
            <a:r>
              <a:rPr lang="es-ES_tradnl" sz="1400" dirty="0"/>
              <a:t>Estar mantenidos</a:t>
            </a:r>
          </a:p>
          <a:p>
            <a:pPr marL="0" indent="0">
              <a:spcAft>
                <a:spcPts val="0"/>
              </a:spcAft>
              <a:buNone/>
            </a:pPr>
            <a:endParaRPr lang="es-ES_tradnl" sz="1400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1745029" y="1229656"/>
            <a:ext cx="1171170" cy="528144"/>
          </a:xfrm>
          <a:prstGeom prst="rect">
            <a:avLst/>
          </a:prstGeom>
          <a:ln>
            <a:solidFill>
              <a:srgbClr val="8A596D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000" b="1" dirty="0">
                <a:solidFill>
                  <a:srgbClr val="8A596D"/>
                </a:solidFill>
              </a:rPr>
              <a:t>SOCIOS</a:t>
            </a:r>
            <a:endParaRPr lang="es-ES" sz="2000" dirty="0">
              <a:solidFill>
                <a:srgbClr val="8A596D"/>
              </a:solidFill>
            </a:endParaRPr>
          </a:p>
        </p:txBody>
      </p:sp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2308547" y="364577"/>
            <a:ext cx="7931064" cy="634082"/>
          </a:xfrm>
        </p:spPr>
        <p:txBody>
          <a:bodyPr>
            <a:normAutofit/>
          </a:bodyPr>
          <a:lstStyle/>
          <a:p>
            <a:pPr lvl="0" algn="l"/>
            <a:r>
              <a:rPr lang="es-ES" sz="4000" b="1" dirty="0">
                <a:solidFill>
                  <a:srgbClr val="329D96"/>
                </a:solidFill>
              </a:rPr>
              <a:t>¿Quién puede formar parte de la Red?</a:t>
            </a:r>
            <a:endParaRPr lang="es-ES" dirty="0">
              <a:solidFill>
                <a:srgbClr val="329D96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1787347" y="1868913"/>
            <a:ext cx="6348821" cy="261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2000" b="1" dirty="0">
                <a:solidFill>
                  <a:srgbClr val="329D96"/>
                </a:solidFill>
              </a:rPr>
              <a:t>Espacios</a:t>
            </a:r>
            <a:endParaRPr lang="es-ES" sz="2000" b="1" dirty="0">
              <a:solidFill>
                <a:srgbClr val="329D96"/>
              </a:solidFill>
            </a:endParaRPr>
          </a:p>
          <a:p>
            <a:pPr>
              <a:spcAft>
                <a:spcPts val="0"/>
              </a:spcAft>
            </a:pPr>
            <a:r>
              <a:rPr lang="es-ES" dirty="0"/>
              <a:t>Incluidos en </a:t>
            </a:r>
            <a:r>
              <a:rPr lang="es-ES" b="1" dirty="0">
                <a:solidFill>
                  <a:srgbClr val="329D96"/>
                </a:solidFill>
              </a:rPr>
              <a:t>Red de Espacios Naturales Protegidos de Navarra (RENA) </a:t>
            </a:r>
            <a:r>
              <a:rPr lang="es-ES" dirty="0"/>
              <a:t>suponen un 8% del territorio de la Comunidad </a:t>
            </a:r>
            <a:r>
              <a:rPr lang="es-ES" dirty="0"/>
              <a:t>Foral.</a:t>
            </a:r>
          </a:p>
          <a:p>
            <a:pPr>
              <a:spcAft>
                <a:spcPts val="0"/>
              </a:spcAft>
            </a:pPr>
            <a:r>
              <a:rPr lang="es-ES" dirty="0"/>
              <a:t>Incluidos en la </a:t>
            </a:r>
            <a:r>
              <a:rPr lang="es-ES" b="1" dirty="0">
                <a:solidFill>
                  <a:srgbClr val="329D96"/>
                </a:solidFill>
              </a:rPr>
              <a:t>Red Natura 2000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s-ES" dirty="0"/>
              <a:t>creada por la UE para la conservación de la diversidad biológica, </a:t>
            </a:r>
            <a:r>
              <a:rPr lang="es-ES" dirty="0"/>
              <a:t> suponen un </a:t>
            </a:r>
            <a:r>
              <a:rPr lang="es-ES" dirty="0"/>
              <a:t>(27% </a:t>
            </a:r>
            <a:r>
              <a:rPr lang="es-ES" dirty="0"/>
              <a:t>de la </a:t>
            </a:r>
            <a:r>
              <a:rPr lang="es-ES" dirty="0"/>
              <a:t>C</a:t>
            </a:r>
            <a:r>
              <a:rPr lang="es-ES" dirty="0"/>
              <a:t>omunidad Foral.</a:t>
            </a:r>
            <a:endParaRPr lang="es-ES" dirty="0"/>
          </a:p>
          <a:p>
            <a:r>
              <a:rPr lang="es-ES_tradnl" b="1" dirty="0">
                <a:solidFill>
                  <a:srgbClr val="329D96"/>
                </a:solidFill>
              </a:rPr>
              <a:t>Definidos </a:t>
            </a:r>
            <a:r>
              <a:rPr lang="es-ES_tradnl" b="1" dirty="0">
                <a:solidFill>
                  <a:srgbClr val="329D96"/>
                </a:solidFill>
              </a:rPr>
              <a:t>como Espacio singular</a:t>
            </a:r>
            <a:r>
              <a:rPr lang="es-ES_tradnl" b="1" dirty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s-ES_tradnl" b="1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s-ES" dirty="0"/>
              <a:t>Espacios </a:t>
            </a:r>
            <a:r>
              <a:rPr lang="es-ES" dirty="0"/>
              <a:t>de </a:t>
            </a:r>
            <a:r>
              <a:rPr lang="es-ES" b="1" dirty="0"/>
              <a:t>titularidad pública </a:t>
            </a:r>
            <a:r>
              <a:rPr lang="es-ES" dirty="0"/>
              <a:t>en el entorno natural, que suponen un </a:t>
            </a:r>
            <a:r>
              <a:rPr lang="es-ES" b="1" dirty="0"/>
              <a:t>elemento</a:t>
            </a:r>
            <a:r>
              <a:rPr lang="es-ES" dirty="0"/>
              <a:t> sustancial para el </a:t>
            </a:r>
            <a:r>
              <a:rPr lang="es-ES" b="1" dirty="0"/>
              <a:t>desarrollo territorial sostenible </a:t>
            </a:r>
            <a:r>
              <a:rPr lang="es-ES" dirty="0"/>
              <a:t>del  lugar donde se asientan y cuentan con un órgano social de participación y/o </a:t>
            </a:r>
            <a:r>
              <a:rPr lang="es-ES" b="1" dirty="0"/>
              <a:t>gestión público o público-privado</a:t>
            </a:r>
            <a:r>
              <a:rPr lang="es-ES" dirty="0"/>
              <a:t>.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20720" y="1937626"/>
            <a:ext cx="6381217" cy="24961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32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775521" y="1764626"/>
            <a:ext cx="8066511" cy="1823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2100" b="1" dirty="0">
                <a:solidFill>
                  <a:srgbClr val="329D96"/>
                </a:solidFill>
              </a:rPr>
              <a:t>1. Solicitud de adhesión: </a:t>
            </a:r>
            <a:r>
              <a:rPr lang="es-ES_tradnl" dirty="0"/>
              <a:t>Se define el espacio y la entidad que a adherir</a:t>
            </a:r>
            <a:r>
              <a:rPr lang="es-ES_tradnl" dirty="0"/>
              <a:t>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_tradnl" sz="2100" b="1" dirty="0">
                <a:solidFill>
                  <a:srgbClr val="329D96"/>
                </a:solidFill>
              </a:rPr>
              <a:t>2. Cumplimentar los criterios de gestión: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_tradnl" dirty="0"/>
              <a:t>	</a:t>
            </a:r>
            <a:r>
              <a:rPr lang="es-ES_tradnl" dirty="0"/>
              <a:t>*Puntuación &gt; 50 -&gt; Socios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ES_tradnl" dirty="0"/>
              <a:t>	</a:t>
            </a:r>
            <a:r>
              <a:rPr lang="es-ES_tradnl" dirty="0"/>
              <a:t>*Puntuación </a:t>
            </a:r>
            <a:r>
              <a:rPr lang="es-ES_tradnl" dirty="0"/>
              <a:t>&lt;</a:t>
            </a:r>
            <a:r>
              <a:rPr lang="es-ES_tradnl" dirty="0"/>
              <a:t> </a:t>
            </a:r>
            <a:r>
              <a:rPr lang="es-ES_tradnl" dirty="0"/>
              <a:t>50 -&gt; </a:t>
            </a:r>
            <a:r>
              <a:rPr lang="es-ES_tradnl" dirty="0"/>
              <a:t>Asociados</a:t>
            </a:r>
            <a:endParaRPr lang="es-ES_tradnl" dirty="0"/>
          </a:p>
          <a:p>
            <a:pPr marL="0" indent="0">
              <a:spcAft>
                <a:spcPts val="0"/>
              </a:spcAft>
              <a:buNone/>
            </a:pPr>
            <a:r>
              <a:rPr lang="es-ES_tradnl" sz="2100" b="1" dirty="0">
                <a:solidFill>
                  <a:srgbClr val="329D96"/>
                </a:solidFill>
              </a:rPr>
              <a:t>3</a:t>
            </a:r>
            <a:r>
              <a:rPr lang="es-ES_tradnl" sz="2100" b="1" dirty="0">
                <a:solidFill>
                  <a:srgbClr val="329D96"/>
                </a:solidFill>
              </a:rPr>
              <a:t>. Información sobre el espacio</a:t>
            </a:r>
            <a:endParaRPr lang="es-ES_tradnl" sz="2100" b="1" dirty="0">
              <a:solidFill>
                <a:srgbClr val="329D96"/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108757" y="548680"/>
            <a:ext cx="7875675" cy="634082"/>
          </a:xfrm>
        </p:spPr>
        <p:txBody>
          <a:bodyPr>
            <a:normAutofit/>
          </a:bodyPr>
          <a:lstStyle/>
          <a:p>
            <a:pPr lvl="0" algn="l"/>
            <a:r>
              <a:rPr lang="es-ES" sz="4000" b="1" dirty="0">
                <a:solidFill>
                  <a:srgbClr val="329D96"/>
                </a:solidFill>
              </a:rPr>
              <a:t>¿Cómo formar parte de la Red Explora?</a:t>
            </a:r>
            <a:endParaRPr lang="es-ES" dirty="0">
              <a:solidFill>
                <a:srgbClr val="329D96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108757" y="4397195"/>
            <a:ext cx="2160240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400" b="1" dirty="0">
                <a:solidFill>
                  <a:srgbClr val="993366"/>
                </a:solidFill>
              </a:rPr>
              <a:t>1. Solicitud de adhesión</a:t>
            </a:r>
            <a:endParaRPr lang="es-ES_tradnl" sz="1400" b="1" dirty="0">
              <a:solidFill>
                <a:srgbClr val="993366"/>
              </a:solidFill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2279576" y="4137361"/>
            <a:ext cx="37722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2100" b="1" dirty="0">
                <a:solidFill>
                  <a:srgbClr val="993366"/>
                </a:solidFill>
              </a:rPr>
              <a:t>DOCUMENTOS A PRESENTAR</a:t>
            </a:r>
            <a:endParaRPr lang="es-ES_tradnl" sz="2100" b="1" dirty="0">
              <a:solidFill>
                <a:srgbClr val="993366"/>
              </a:solidFill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2108757" y="4742332"/>
            <a:ext cx="321501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400" b="1" dirty="0">
                <a:solidFill>
                  <a:srgbClr val="993366"/>
                </a:solidFill>
              </a:rPr>
              <a:t>2. Cuestionario: </a:t>
            </a:r>
            <a:r>
              <a:rPr lang="es-ES_tradnl" sz="1400" b="1" dirty="0">
                <a:solidFill>
                  <a:srgbClr val="993366"/>
                </a:solidFill>
                <a:hlinkClick r:id="rId2"/>
              </a:rPr>
              <a:t>Espacios</a:t>
            </a:r>
            <a:r>
              <a:rPr lang="es-ES_tradnl" sz="1400" b="1" dirty="0">
                <a:solidFill>
                  <a:srgbClr val="993366"/>
                </a:solidFill>
              </a:rPr>
              <a:t>/</a:t>
            </a:r>
            <a:r>
              <a:rPr lang="es-ES_tradnl" sz="1400" b="1" dirty="0">
                <a:solidFill>
                  <a:srgbClr val="993366"/>
                </a:solidFill>
                <a:hlinkClick r:id="rId3"/>
              </a:rPr>
              <a:t>Itinerarios</a:t>
            </a:r>
            <a:endParaRPr lang="es-ES_tradnl" sz="1400" b="1" dirty="0">
              <a:solidFill>
                <a:srgbClr val="993366"/>
              </a:solidFill>
            </a:endParaRPr>
          </a:p>
        </p:txBody>
      </p:sp>
      <p:sp>
        <p:nvSpPr>
          <p:cNvPr id="17" name="2 Marcador de contenido"/>
          <p:cNvSpPr txBox="1">
            <a:spLocks/>
          </p:cNvSpPr>
          <p:nvPr/>
        </p:nvSpPr>
        <p:spPr>
          <a:xfrm>
            <a:off x="2132485" y="5108573"/>
            <a:ext cx="335458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s-ES_tradnl" sz="1400" b="1" dirty="0">
                <a:solidFill>
                  <a:srgbClr val="993366"/>
                </a:solidFill>
              </a:rPr>
              <a:t>3. Ficha </a:t>
            </a:r>
            <a:r>
              <a:rPr lang="es-ES_tradnl" sz="1400" b="1" dirty="0">
                <a:solidFill>
                  <a:srgbClr val="993366"/>
                </a:solidFill>
                <a:hlinkClick r:id="rId4"/>
              </a:rPr>
              <a:t>descriptiva</a:t>
            </a:r>
            <a:r>
              <a:rPr lang="es-ES_tradnl" sz="1400" b="1" dirty="0">
                <a:solidFill>
                  <a:srgbClr val="993366"/>
                </a:solidFill>
              </a:rPr>
              <a:t> del espacio o itinerario</a:t>
            </a:r>
            <a:endParaRPr lang="es-ES_tradnl" sz="1400" b="1" dirty="0">
              <a:solidFill>
                <a:srgbClr val="993366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91545" y="4030244"/>
            <a:ext cx="3515961" cy="369332"/>
          </a:xfrm>
          <a:prstGeom prst="rect">
            <a:avLst/>
          </a:prstGeom>
          <a:noFill/>
          <a:ln>
            <a:solidFill>
              <a:srgbClr val="993366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3" name="Cerrar llave 2"/>
          <p:cNvSpPr/>
          <p:nvPr/>
        </p:nvSpPr>
        <p:spPr>
          <a:xfrm>
            <a:off x="5703199" y="3765626"/>
            <a:ext cx="432048" cy="2304256"/>
          </a:xfrm>
          <a:prstGeom prst="rightBrac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56040" y="445812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Aprobación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de la JUNTA DIRECTIVA</a:t>
            </a:r>
          </a:p>
          <a:p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Ratificación</a:t>
            </a:r>
            <a:r>
              <a:rPr lang="es-ES_tradnl" dirty="0">
                <a:solidFill>
                  <a:schemeClr val="accent6">
                    <a:lumMod val="75000"/>
                  </a:schemeClr>
                </a:solidFill>
              </a:rPr>
              <a:t> de la ASAMBLEA GENERAL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7968208" y="5192276"/>
            <a:ext cx="144016" cy="408659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724535" y="570006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accent6">
                    <a:lumMod val="75000"/>
                  </a:schemeClr>
                </a:solidFill>
              </a:rPr>
              <a:t>ADQUISICIÓN DE CALIDAD DE SOCIO O ASOCIADO</a:t>
            </a:r>
            <a:endParaRPr lang="es-E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2019\01_RedExplora\08_Fotos_Logos\Espacio\Yerri\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0"/>
            <a:ext cx="10312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2389" y="932291"/>
            <a:ext cx="2475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ANTECEDENTES</a:t>
            </a:r>
            <a:endParaRPr lang="es-ES_tradn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78863421"/>
              </p:ext>
            </p:extLst>
          </p:nvPr>
        </p:nvGraphicFramePr>
        <p:xfrm>
          <a:off x="2140196" y="1696350"/>
          <a:ext cx="7355231" cy="3897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5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8369" y="741449"/>
            <a:ext cx="956412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>El PLAN DEL PIRINEO Y EL PAPEL DEL GOBIERNO DE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NAVARRA</a:t>
            </a:r>
          </a:p>
          <a:p>
            <a:pPr lvl="0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ES_tradnl" sz="1200" dirty="0" smtClean="0"/>
          </a:p>
          <a:p>
            <a:pPr algn="just">
              <a:lnSpc>
                <a:spcPct val="150000"/>
              </a:lnSpc>
            </a:pPr>
            <a:r>
              <a:rPr lang="es-ES_tradnl" sz="1200" dirty="0" smtClean="0"/>
              <a:t>Visión </a:t>
            </a:r>
            <a:r>
              <a:rPr lang="es-ES_tradnl" sz="1200" dirty="0"/>
              <a:t>de conjunto, integral, multisectorial, </a:t>
            </a:r>
            <a:r>
              <a:rPr lang="es-ES_tradnl" sz="1200" dirty="0" smtClean="0"/>
              <a:t>coordinada</a:t>
            </a:r>
            <a:r>
              <a:rPr lang="es-ES_tradnl" sz="1200" dirty="0"/>
              <a:t>: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que garantiza </a:t>
            </a:r>
            <a:r>
              <a:rPr lang="es-ES_tradnl" sz="1200" dirty="0"/>
              <a:t>una acción institucional a diferentes niveles, 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que contempla </a:t>
            </a:r>
            <a:r>
              <a:rPr lang="es-ES_tradnl" sz="1200" dirty="0"/>
              <a:t>una financiación de medidas realistas sostenida en el tiempo, 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que optimiza </a:t>
            </a:r>
            <a:r>
              <a:rPr lang="es-ES_tradnl" sz="1200" dirty="0"/>
              <a:t>los esfuerzos, 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que da </a:t>
            </a:r>
            <a:r>
              <a:rPr lang="es-ES_tradnl" sz="1200" dirty="0"/>
              <a:t>sentido a una política para la zona, 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que evita </a:t>
            </a:r>
            <a:r>
              <a:rPr lang="es-ES_tradnl" sz="1200" dirty="0"/>
              <a:t>duplicidades de esfuerzos, </a:t>
            </a:r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y </a:t>
            </a:r>
            <a:r>
              <a:rPr lang="es-ES_tradnl" sz="1200" dirty="0"/>
              <a:t>que en base a la coordinación y la visión </a:t>
            </a:r>
            <a:r>
              <a:rPr lang="es-ES_tradnl" sz="1200" dirty="0" smtClean="0"/>
              <a:t>global puede dar </a:t>
            </a:r>
            <a:r>
              <a:rPr lang="es-ES_tradnl" sz="1200" dirty="0"/>
              <a:t>mayor partido a todas las iniciativas y </a:t>
            </a:r>
            <a:endParaRPr lang="es-ES_tradnl" sz="1200" dirty="0" smtClean="0"/>
          </a:p>
          <a:p>
            <a:pPr algn="just">
              <a:lnSpc>
                <a:spcPct val="150000"/>
              </a:lnSpc>
            </a:pPr>
            <a:r>
              <a:rPr lang="es-ES_tradnl" sz="1200" dirty="0" smtClean="0"/>
              <a:t>optimizar </a:t>
            </a:r>
            <a:r>
              <a:rPr lang="es-ES_tradnl" sz="1200" dirty="0"/>
              <a:t>el uso de todos sus recursos</a:t>
            </a:r>
            <a:r>
              <a:rPr lang="es-ES_tradnl" sz="1200" dirty="0" smtClean="0"/>
              <a:t>.</a:t>
            </a:r>
            <a:endParaRPr lang="es-ES" sz="1200" dirty="0"/>
          </a:p>
          <a:p>
            <a:pPr algn="just"/>
            <a:endParaRPr lang="es-ES" sz="1200" dirty="0" smtClean="0"/>
          </a:p>
          <a:p>
            <a:pPr algn="just"/>
            <a:endParaRPr lang="es-ES" sz="1200" dirty="0"/>
          </a:p>
          <a:p>
            <a:pPr algn="just"/>
            <a:r>
              <a:rPr lang="es-ES" sz="1200" dirty="0" smtClean="0"/>
              <a:t>Las </a:t>
            </a:r>
            <a:r>
              <a:rPr lang="es-ES" sz="1200" dirty="0"/>
              <a:t>acciones desarrolladas en el marco del Plan del Pirineo </a:t>
            </a:r>
            <a:r>
              <a:rPr lang="es-ES" sz="1200" dirty="0" smtClean="0"/>
              <a:t>siempre: </a:t>
            </a:r>
          </a:p>
          <a:p>
            <a:pPr algn="just"/>
            <a:endParaRPr lang="es-ES" sz="1200" dirty="0"/>
          </a:p>
          <a:p>
            <a:pPr algn="just"/>
            <a:endParaRPr lang="es-ES" sz="1200" dirty="0" smtClean="0"/>
          </a:p>
          <a:p>
            <a:pPr algn="just"/>
            <a:endParaRPr lang="es-ES" sz="1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25364095"/>
              </p:ext>
            </p:extLst>
          </p:nvPr>
        </p:nvGraphicFramePr>
        <p:xfrm>
          <a:off x="1520839" y="3767132"/>
          <a:ext cx="8128000" cy="2892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K:\3_PROYECTOS ESTRATÉGICOS\PLAN DEL PIRINEO\9_COMUNICACIÓN\2021\Fotos\Asamble Pirineo febrero\Grup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213" y="2032171"/>
            <a:ext cx="3218180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3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3773" y="-42589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50973" y="-3801762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EL TERRITORIO: EQUIPO TERRITORIAL GU PIRINIO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0610" y="630724"/>
            <a:ext cx="926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</a:rPr>
              <a:t>UN PLAN </a:t>
            </a:r>
            <a:r>
              <a:rPr lang="es-ES_tradnl" sz="3600" b="1" dirty="0">
                <a:solidFill>
                  <a:schemeClr val="accent1">
                    <a:lumMod val="75000"/>
                  </a:schemeClr>
                </a:solidFill>
              </a:rPr>
              <a:t>EN, CON Y PARA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</a:rPr>
              <a:t>EL TERRITORIO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7" y="3556428"/>
            <a:ext cx="2964110" cy="22230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71" y="2043604"/>
            <a:ext cx="2500145" cy="187510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43" y="3740581"/>
            <a:ext cx="3591191" cy="239378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97" y="2427016"/>
            <a:ext cx="2413416" cy="161095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85" y="3232494"/>
            <a:ext cx="3138581" cy="2353936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603" y="1683654"/>
            <a:ext cx="3270830" cy="218327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1993432" y="1216236"/>
            <a:ext cx="5705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https://www.youtube.com/watch?v=YVw0iPbcu4c&amp;t=618s</a:t>
            </a:r>
          </a:p>
        </p:txBody>
      </p:sp>
    </p:spTree>
    <p:extLst>
      <p:ext uri="{BB962C8B-B14F-4D97-AF65-F5344CB8AC3E}">
        <p14:creationId xmlns:p14="http://schemas.microsoft.com/office/powerpoint/2010/main" val="30548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68412" y="782638"/>
            <a:ext cx="956412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EN EL TERRITORIO: EQUIPO TERRITORIAL</a:t>
            </a:r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Una de las apuestas novedosas del Plan del Pirineo.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Permite intensificar la acción del Gobierno en el territorio.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Responde a la falta de recursos humanos detectados.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Composición</a:t>
            </a:r>
            <a:r>
              <a:rPr lang="es-ES" sz="1200" dirty="0" smtClean="0"/>
              <a:t>: 4 </a:t>
            </a:r>
            <a:r>
              <a:rPr lang="es-ES" sz="1200" dirty="0"/>
              <a:t>Técnicas Territoriales </a:t>
            </a:r>
            <a:r>
              <a:rPr lang="es-ES" sz="1200" dirty="0" smtClean="0"/>
              <a:t>(2 de </a:t>
            </a:r>
            <a:r>
              <a:rPr lang="es-ES" sz="1200" dirty="0" err="1" smtClean="0"/>
              <a:t>Cederna</a:t>
            </a:r>
            <a:r>
              <a:rPr lang="es-ES" sz="1200" dirty="0" smtClean="0"/>
              <a:t> </a:t>
            </a:r>
            <a:r>
              <a:rPr lang="es-ES" sz="1200" dirty="0" err="1" smtClean="0"/>
              <a:t>Garalur</a:t>
            </a:r>
            <a:r>
              <a:rPr lang="es-ES" sz="1200" dirty="0" smtClean="0"/>
              <a:t> y 2 de </a:t>
            </a:r>
            <a:r>
              <a:rPr lang="es-ES" sz="1200" dirty="0" err="1" smtClean="0"/>
              <a:t>Lursarea</a:t>
            </a:r>
            <a:r>
              <a:rPr lang="es-ES" sz="1200" dirty="0" smtClean="0"/>
              <a:t>) más </a:t>
            </a:r>
            <a:r>
              <a:rPr lang="es-ES" sz="1200" dirty="0"/>
              <a:t>una persona </a:t>
            </a:r>
            <a:r>
              <a:rPr lang="es-ES" sz="1200" dirty="0" smtClean="0"/>
              <a:t>coordinadora.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Financiación: a través de 2 convenios con Gobierno de Navarra</a:t>
            </a:r>
            <a:endParaRPr lang="es-E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algn="just"/>
            <a:endParaRPr lang="es-ES" sz="1200" dirty="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6" y="3429516"/>
            <a:ext cx="4160237" cy="2334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51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4840" y="550111"/>
            <a:ext cx="95641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CON EL TERRITORIO: 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SISTEMA DE COGOBERNANZA</a:t>
            </a:r>
          </a:p>
          <a:p>
            <a:pPr lvl="0"/>
            <a:endParaRPr lang="es-ES_tradnl" sz="1200" dirty="0" smtClean="0"/>
          </a:p>
          <a:p>
            <a:pPr lvl="0"/>
            <a:endParaRPr lang="es-ES_tradn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ES_tradnl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 smtClean="0"/>
              <a:t>El </a:t>
            </a:r>
            <a:r>
              <a:rPr lang="es-ES_tradnl" sz="1200" dirty="0"/>
              <a:t>éxito y la legitimidad del Plan del Pirineo radica en el sistema de </a:t>
            </a:r>
            <a:r>
              <a:rPr lang="es-ES_tradnl" sz="1200" dirty="0" err="1"/>
              <a:t>cogobernanza</a:t>
            </a:r>
            <a:r>
              <a:rPr lang="es-ES_tradnl" sz="12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/>
              <a:t>En todo el proceso de implantación del Plan del Pirineo ha sido tanto o más relevante que “el que se ha hecho” el “cómo” se ha </a:t>
            </a:r>
            <a:r>
              <a:rPr lang="es-ES_tradnl" sz="1200" dirty="0" smtClean="0"/>
              <a:t>hecho.</a:t>
            </a:r>
            <a:endParaRPr lang="es-ES_tradnl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_tradnl" sz="1200" dirty="0"/>
              <a:t>Un sistema de </a:t>
            </a:r>
            <a:r>
              <a:rPr lang="es-ES_tradnl" sz="1200" dirty="0" err="1"/>
              <a:t>cogobernanza</a:t>
            </a:r>
            <a:r>
              <a:rPr lang="es-ES_tradnl" sz="1200" dirty="0"/>
              <a:t> </a:t>
            </a:r>
            <a:r>
              <a:rPr lang="es-ES_tradnl" sz="1200" dirty="0" err="1" smtClean="0"/>
              <a:t>multiagentes</a:t>
            </a:r>
            <a:r>
              <a:rPr lang="es-ES_tradnl" sz="1200" dirty="0" smtClean="0"/>
              <a:t>: niveles </a:t>
            </a:r>
            <a:r>
              <a:rPr lang="es-ES_tradnl" sz="1200" dirty="0"/>
              <a:t>políticos, técnicos y sociedad </a:t>
            </a:r>
            <a:r>
              <a:rPr lang="es-ES_tradnl" sz="1200" dirty="0" smtClean="0"/>
              <a:t>civil.</a:t>
            </a:r>
            <a:endParaRPr lang="es-ES" sz="1200" dirty="0"/>
          </a:p>
          <a:p>
            <a:pPr algn="just"/>
            <a:endParaRPr lang="es-ES" sz="1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26000698"/>
              </p:ext>
            </p:extLst>
          </p:nvPr>
        </p:nvGraphicFramePr>
        <p:xfrm>
          <a:off x="427984" y="1486631"/>
          <a:ext cx="6285678" cy="144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47218091"/>
              </p:ext>
            </p:extLst>
          </p:nvPr>
        </p:nvGraphicFramePr>
        <p:xfrm>
          <a:off x="8219439" y="2245561"/>
          <a:ext cx="4657332" cy="2542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Imagen 7" descr="K:\3_PROYECTOS ESTRATÉGICOS\PLAN DEL PIRINEO\9_COMUNICACIÓN\2020\Fotos\ASAMBLEAPIRINEO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35" y="4064093"/>
            <a:ext cx="2258409" cy="180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65" y="4064093"/>
            <a:ext cx="2404199" cy="18031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751" y="4064093"/>
            <a:ext cx="2404199" cy="18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4840" y="550111"/>
            <a:ext cx="956412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PARA EL TERRITORIO: </a:t>
            </a:r>
          </a:p>
          <a:p>
            <a:pPr lvl="0"/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</a:rPr>
              <a:t>LOS Y LAS HABITANTES DEL PIRINEO, PROTAGONISTAS DE SU PROPIOS PROYECTOS.</a:t>
            </a:r>
            <a:endParaRPr lang="es-ES_trad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s-ES_tradnl" sz="1200" dirty="0" smtClean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400" dirty="0" smtClean="0"/>
              <a:t>Más de 800 proyectos en los ámbitos de vivienda, emprendimiento y actividad económica, primer sector y vivienda.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400" dirty="0" smtClean="0"/>
              <a:t>A través de 6 convocatorias de subvenciones, 26 convenios con entidades locales y más de 100 proyectos propios.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_tradnl" sz="1400" dirty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 smtClean="0"/>
          </a:p>
          <a:p>
            <a:pPr algn="just"/>
            <a:endParaRPr lang="es-ES_tradnl" sz="1200" dirty="0"/>
          </a:p>
          <a:p>
            <a:pPr algn="just"/>
            <a:endParaRPr lang="es-ES_tradnl" sz="1200" dirty="0" smtClean="0"/>
          </a:p>
          <a:p>
            <a:pPr algn="just"/>
            <a:endParaRPr lang="es-ES" sz="1200" dirty="0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43" y="3286162"/>
            <a:ext cx="2584701" cy="172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79" y="2891555"/>
            <a:ext cx="29146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K:\3_PROYECTOS ESTRATÉGICOS\PLAN DEL PIRINEO\9_COMUNICACIÓN\2020\Fotos\Fotos Web\Plan Pirineo Fotos\13 Gard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70" y="4229317"/>
            <a:ext cx="2259590" cy="156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5" y="3147203"/>
            <a:ext cx="1829425" cy="2439233"/>
          </a:xfrm>
          <a:prstGeom prst="rect">
            <a:avLst/>
          </a:prstGeom>
        </p:spPr>
      </p:pic>
      <p:pic>
        <p:nvPicPr>
          <p:cNvPr id="15" name="Imagen 14" descr="K:\3_PROYECTOS ESTRATÉGICOS\PLAN DEL PIRINEO\9_COMUNICACIÓN\2020\Fotos\Fotos Web\Plan Pirineo Fotos\37 Garrald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20" y="4398427"/>
            <a:ext cx="2295525" cy="153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73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44" y="424676"/>
            <a:ext cx="1726722" cy="8769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4840" y="550112"/>
            <a:ext cx="1044029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_tradnl" sz="1200" dirty="0"/>
          </a:p>
          <a:p>
            <a:pPr algn="just"/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PROGRAMA </a:t>
            </a:r>
            <a:r>
              <a:rPr lang="es-ES_tradnl" sz="28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_tradnl" sz="2800" dirty="0" smtClean="0">
                <a:solidFill>
                  <a:schemeClr val="accent1">
                    <a:lumMod val="75000"/>
                  </a:schemeClr>
                </a:solidFill>
              </a:rPr>
              <a:t>VISITAS Y EXPERIENCIAS</a:t>
            </a:r>
            <a:endParaRPr lang="es-ES_tradn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es-ES_tradnl" sz="1200" dirty="0"/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/>
              <a:t>Inversiones en antiguos equipamientos en desuso para dotarles de nuevas actividades económicas: patatera, tienda, cafetería y coworking.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/>
              <a:t>Encuentro con personas emprendedoras y con miembros de la red de </a:t>
            </a:r>
            <a:r>
              <a:rPr lang="es-ES_tradnl" sz="1200" dirty="0" err="1"/>
              <a:t>Bidekariak</a:t>
            </a:r>
            <a:r>
              <a:rPr lang="es-ES_tradnl" sz="1200" dirty="0"/>
              <a:t>, proyecto de economía social financiado en el marco del Plan del Pirineo</a:t>
            </a:r>
            <a:r>
              <a:rPr lang="es-ES_tradnl" sz="1200" dirty="0" smtClean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/>
              <a:t>Parking, financiado a través de un convenio, como inversión en infraestructuras de acogida y que dan servicio a la población</a:t>
            </a:r>
            <a:r>
              <a:rPr lang="es-ES_tradnl" sz="1200" dirty="0" smtClean="0"/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Albergue financiado por la convocatoria de Inversiones en proyectos de Desarrollo Territorial Sostenible, además ha servido de impulso para abordar de forma global el reto de los servicios de hostelería y restauración de carácter municipal.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Encuentro con productores y productoras del territorio participantes en diversos proyectos vinculados a la transformación y la distribución.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Parking, </a:t>
            </a:r>
            <a:r>
              <a:rPr lang="es-ES_tradnl" sz="1200" dirty="0"/>
              <a:t>financiado a través de un </a:t>
            </a:r>
            <a:r>
              <a:rPr lang="es-ES_tradnl" sz="1200" dirty="0" smtClean="0"/>
              <a:t>convenio</a:t>
            </a:r>
            <a:r>
              <a:rPr lang="es-ES_tradnl" sz="1200" dirty="0"/>
              <a:t>,</a:t>
            </a:r>
            <a:r>
              <a:rPr lang="es-ES_tradnl" sz="1200" dirty="0" smtClean="0"/>
              <a:t> como inversión en infraestructuras de acogida y que dan servicio a la población.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Programa de relevo generacional en las farmacias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Proceso participativo con la gente Joven de </a:t>
            </a:r>
            <a:r>
              <a:rPr lang="es-ES_tradnl" sz="1200" dirty="0" err="1" smtClean="0"/>
              <a:t>Auritz</a:t>
            </a:r>
            <a:r>
              <a:rPr lang="es-ES_tradnl" sz="1200" dirty="0" smtClean="0"/>
              <a:t> Burguete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Hogares conectados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1200" dirty="0" smtClean="0"/>
              <a:t>Calzada romana</a:t>
            </a:r>
          </a:p>
          <a:p>
            <a:pPr algn="just"/>
            <a:endParaRPr lang="es-ES" sz="1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4986277"/>
              </p:ext>
            </p:extLst>
          </p:nvPr>
        </p:nvGraphicFramePr>
        <p:xfrm>
          <a:off x="4927600" y="2781102"/>
          <a:ext cx="6106984" cy="378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7181</TotalTime>
  <Words>1641</Words>
  <Application>Microsoft Office PowerPoint</Application>
  <PresentationFormat>Panorámica</PresentationFormat>
  <Paragraphs>236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Kristen ITC</vt:lpstr>
      <vt:lpstr>Times New Roman</vt:lpstr>
      <vt:lpstr>Wingdings</vt:lpstr>
      <vt:lpstr>Wingdings 2</vt:lpstr>
      <vt:lpstr>Retrospección</vt:lpstr>
      <vt:lpstr>PIRINIOKO PLANA PLAN DEL PIRINEO  Visita proyecto Interreg Rural Proofing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 </vt:lpstr>
      <vt:lpstr>Objetivos de la Red Explora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¿Quién puede formar parte de la Red?</vt:lpstr>
      <vt:lpstr>¿Quién puede formar parte de la Red?</vt:lpstr>
      <vt:lpstr>¿Cómo formar parte de la Red Explora?</vt:lpstr>
      <vt:lpstr>Presentación de PowerPoint</vt:lpstr>
    </vt:vector>
  </TitlesOfParts>
  <Company>Gobierno de Navarra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x077389</dc:creator>
  <cp:lastModifiedBy>N209026</cp:lastModifiedBy>
  <cp:revision>28</cp:revision>
  <cp:lastPrinted>2023-10-11T12:20:10Z</cp:lastPrinted>
  <dcterms:created xsi:type="dcterms:W3CDTF">2023-10-11T08:16:21Z</dcterms:created>
  <dcterms:modified xsi:type="dcterms:W3CDTF">2023-10-27T08:48:29Z</dcterms:modified>
</cp:coreProperties>
</file>