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4"/>
  </p:notesMasterIdLst>
  <p:sldIdLst>
    <p:sldId id="259" r:id="rId3"/>
    <p:sldId id="260" r:id="rId4"/>
    <p:sldId id="264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2FA"/>
    <a:srgbClr val="3216AA"/>
    <a:srgbClr val="221BA5"/>
    <a:srgbClr val="220FB1"/>
    <a:srgbClr val="E2D04A"/>
    <a:srgbClr val="EBDE81"/>
    <a:srgbClr val="EFE599"/>
    <a:srgbClr val="E1491F"/>
    <a:srgbClr val="FDFF90"/>
    <a:srgbClr val="F4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6BDEF-D79C-E541-AF89-E7E67AC24A52}" type="datetimeFigureOut">
              <a:rPr lang="es-ES" smtClean="0"/>
              <a:t>25/10/23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88D72-D187-8D4F-9A82-B93107043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11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BC2877-7F56-40AC-AFBB-FC976F5E48EE}" type="datetimeFigureOut">
              <a:rPr lang="es-ES" smtClean="0"/>
              <a:t>25/10/23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E971A40-9A88-4AAB-84CE-9BDFA1F8B9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6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7165DA-F707-6C9E-F4E2-951A8BEC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9C33612-5FF4-45BB-BD43-F178EB655B68}" type="datetimeFigureOut">
              <a:rPr lang="es-ES" smtClean="0"/>
              <a:t>25/10/23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8E6C0-CF31-C942-1A7F-6CD8EF8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B13B66-B126-E2FE-859F-E239121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0247C35-ABD2-4404-A93C-DCAE1DCFB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59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F2EAC82-3392-F541-C486-A3E69213C3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42"/>
          <a:stretch/>
        </p:blipFill>
        <p:spPr>
          <a:xfrm>
            <a:off x="935806" y="1174750"/>
            <a:ext cx="7477944" cy="52309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032709-1CE7-6688-2459-EFDEF77D975C}"/>
              </a:ext>
            </a:extLst>
          </p:cNvPr>
          <p:cNvSpPr/>
          <p:nvPr userDrawn="1"/>
        </p:nvSpPr>
        <p:spPr>
          <a:xfrm>
            <a:off x="396875" y="990600"/>
            <a:ext cx="8350250" cy="57277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25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04476C4-CB41-D9CD-866A-3753BF5586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5000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0436DD0-C684-CAFB-EC87-69F88215BC5B}"/>
              </a:ext>
            </a:extLst>
          </p:cNvPr>
          <p:cNvSpPr/>
          <p:nvPr userDrawn="1"/>
        </p:nvSpPr>
        <p:spPr>
          <a:xfrm>
            <a:off x="-23150" y="718146"/>
            <a:ext cx="9190299" cy="618138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51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df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d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7FE87E-3AD2-E4D9-D5E1-8FC5ADE10260}"/>
              </a:ext>
            </a:extLst>
          </p:cNvPr>
          <p:cNvSpPr txBox="1"/>
          <p:nvPr/>
        </p:nvSpPr>
        <p:spPr>
          <a:xfrm>
            <a:off x="1497700" y="3701465"/>
            <a:ext cx="68699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2D72B5"/>
                </a:solidFill>
                <a:effectLst/>
                <a:latin typeface="Tahoma" panose="020B0604030504040204" pitchFamily="34" charset="0"/>
              </a:rPr>
              <a:t>TRANSPORTE Y MOVILIDAD. CONSECUENCIAS TERRITORIALES </a:t>
            </a:r>
          </a:p>
          <a:p>
            <a:pPr algn="ctr"/>
            <a:endParaRPr lang="es-ES" b="1" dirty="0">
              <a:solidFill>
                <a:srgbClr val="2D72B5"/>
              </a:solidFill>
              <a:latin typeface="Tahoma" panose="020B0604030504040204" pitchFamily="34" charset="0"/>
            </a:endParaRPr>
          </a:p>
          <a:p>
            <a:pPr algn="ctr"/>
            <a:r>
              <a:rPr lang="es-ES" sz="2000" b="1" dirty="0">
                <a:solidFill>
                  <a:srgbClr val="2D72B5"/>
                </a:solidFill>
                <a:latin typeface="Tahoma" panose="020B0604030504040204" pitchFamily="34" charset="0"/>
              </a:rPr>
              <a:t>Un Caso de </a:t>
            </a:r>
            <a:r>
              <a:rPr lang="es-ES" sz="2000" b="1" dirty="0">
                <a:solidFill>
                  <a:srgbClr val="2D72B5"/>
                </a:solidFill>
                <a:effectLst/>
                <a:latin typeface="Tahoma" panose="020B0604030504040204" pitchFamily="34" charset="0"/>
              </a:rPr>
              <a:t>Intermodalidad</a:t>
            </a:r>
            <a:endParaRPr lang="es-ES" sz="2000" dirty="0">
              <a:effectLst/>
            </a:endParaRPr>
          </a:p>
          <a:p>
            <a:pPr algn="ctr"/>
            <a:endParaRPr lang="es-ES" sz="2000" dirty="0">
              <a:effectLst/>
              <a:latin typeface="Segoe UI Semibold" panose="020B0702040204020203" pitchFamily="34" charset="0"/>
              <a:ea typeface="Calibri Light" panose="020F03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23573-D2D4-69C6-F069-274DA4BECD80}"/>
              </a:ext>
            </a:extLst>
          </p:cNvPr>
          <p:cNvSpPr txBox="1"/>
          <p:nvPr/>
        </p:nvSpPr>
        <p:spPr>
          <a:xfrm>
            <a:off x="2132890" y="4937830"/>
            <a:ext cx="5131955" cy="60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Francisco Fernández Lafuente</a:t>
            </a:r>
          </a:p>
          <a:p>
            <a:pPr algn="ctr">
              <a:lnSpc>
                <a:spcPct val="115000"/>
              </a:lnSpc>
              <a:spcAft>
                <a:spcPts val="300"/>
              </a:spcAft>
              <a:tabLst>
                <a:tab pos="4093845" algn="l"/>
              </a:tabLst>
            </a:pPr>
            <a:r>
              <a:rPr lang="es-E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Think</a:t>
            </a: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Hub Caminos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CC48C3B5-7C23-5F2B-3F4F-A4939053DA13}"/>
              </a:ext>
            </a:extLst>
          </p:cNvPr>
          <p:cNvSpPr/>
          <p:nvPr/>
        </p:nvSpPr>
        <p:spPr>
          <a:xfrm>
            <a:off x="0" y="88900"/>
            <a:ext cx="9144000" cy="9689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4F3FE0-6CF0-2662-8FBF-0D47C075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" y="163785"/>
            <a:ext cx="1657865" cy="5555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FE2A95-7A0E-4596-3E61-8918380BCD44}"/>
              </a:ext>
            </a:extLst>
          </p:cNvPr>
          <p:cNvSpPr/>
          <p:nvPr/>
        </p:nvSpPr>
        <p:spPr>
          <a:xfrm>
            <a:off x="95491" y="1132735"/>
            <a:ext cx="8953018" cy="2025650"/>
          </a:xfrm>
          <a:prstGeom prst="rect">
            <a:avLst/>
          </a:prstGeom>
          <a:solidFill>
            <a:srgbClr val="D2E2F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0B06F9-0AB2-8B8D-7A25-89A635A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84" y="1480337"/>
            <a:ext cx="4662000" cy="13304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4FDC03-3E3F-3B54-E6EC-0E64294FF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42"/>
          <a:stretch/>
        </p:blipFill>
        <p:spPr>
          <a:xfrm>
            <a:off x="4932684" y="1497350"/>
            <a:ext cx="4353372" cy="11536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B59900-521D-7AB0-0EDD-64DB732D1CB5}"/>
              </a:ext>
            </a:extLst>
          </p:cNvPr>
          <p:cNvSpPr txBox="1"/>
          <p:nvPr/>
        </p:nvSpPr>
        <p:spPr>
          <a:xfrm>
            <a:off x="5815899" y="2497126"/>
            <a:ext cx="2586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Gijón, 25-27 de octubre de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5A03A7-EC55-5B5E-57A4-C9DDFF971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76" y="134829"/>
            <a:ext cx="3328178" cy="5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271816-10EA-56D7-05CD-68CAB9EDD35A}"/>
              </a:ext>
            </a:extLst>
          </p:cNvPr>
          <p:cNvSpPr txBox="1"/>
          <p:nvPr/>
        </p:nvSpPr>
        <p:spPr>
          <a:xfrm>
            <a:off x="635648" y="960921"/>
            <a:ext cx="809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Una línea pasante del AVE en Barajas </a:t>
            </a:r>
            <a:br>
              <a:rPr lang="es-ES" sz="2800" b="1" dirty="0"/>
            </a:br>
            <a:r>
              <a:rPr lang="es-ES" sz="2800" b="1" dirty="0"/>
              <a:t>beneficia al aeropuerto y a la red Ave (1)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F4577E-ABB1-9690-2D58-F1F05F80668C}"/>
              </a:ext>
            </a:extLst>
          </p:cNvPr>
          <p:cNvSpPr txBox="1"/>
          <p:nvPr/>
        </p:nvSpPr>
        <p:spPr>
          <a:xfrm>
            <a:off x="663720" y="2168012"/>
            <a:ext cx="80953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Al Aeropuerto: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Reduce vuelos domésticos cuyos slots se pueden asignar a un mayor número de vuelos internacionales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Los vuelos internacionales son más rentables para el Aeropuerto y para las Compañías  Aéreas.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aumenta la capacidad del Campo de Vuelo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aeropuerto de Barajas aumenta su área de atracción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AVE se convierte en el segundo Aeropuerto de Madrid que ya no será necesario construir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Un Intercambiador del AVE eficaz en Barajas favorece una Actuación Concertada para un nuevo Centro de Servicios Internacionales en el Área.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49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B866B13-F2BC-CCB3-CD76-B3492B820E6D}"/>
              </a:ext>
            </a:extLst>
          </p:cNvPr>
          <p:cNvSpPr txBox="1"/>
          <p:nvPr/>
        </p:nvSpPr>
        <p:spPr>
          <a:xfrm>
            <a:off x="663677" y="1066677"/>
            <a:ext cx="7521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Una línea pasante del AVE en Barajas </a:t>
            </a:r>
            <a:br>
              <a:rPr lang="es-ES" sz="2800" b="1" dirty="0"/>
            </a:br>
            <a:r>
              <a:rPr lang="es-ES" sz="2800" b="1" dirty="0"/>
              <a:t>beneficia al aeropuerto y a la red Ave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DAEBBA-8FED-279E-4C0C-FCBEFCBF4FF5}"/>
              </a:ext>
            </a:extLst>
          </p:cNvPr>
          <p:cNvSpPr txBox="1"/>
          <p:nvPr/>
        </p:nvSpPr>
        <p:spPr>
          <a:xfrm>
            <a:off x="840658" y="2315497"/>
            <a:ext cx="76396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 la red AVE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Mejora la Conectividad Diametral de la red. Los trenes pasantes en Barajas no necesitan parar en Atocha y Chamartín, mejorando los tiempos de viaje.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Descongestiona las estaciones de AVE de Atocha y Chamartín.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Incrementa el número de pasajeros de la red AVE, mejorando su rentabilidad.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Descongestiona el ramal ferroviario actual al Aeropuerto que podrá concentrarse en servicios de Cercanías al Área Metropolitana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Ofrece una alternativa al túnel Atocha-Chamartín de AV en caso de incidencias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60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EA1928-362B-936D-2C86-4A308118F76B}"/>
              </a:ext>
            </a:extLst>
          </p:cNvPr>
          <p:cNvSpPr txBox="1"/>
          <p:nvPr/>
        </p:nvSpPr>
        <p:spPr>
          <a:xfrm>
            <a:off x="865632" y="960921"/>
            <a:ext cx="7890419" cy="5255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b="1" dirty="0"/>
              <a:t>Estadísticamente</a:t>
            </a:r>
            <a:r>
              <a:rPr lang="es-ES" sz="2000" dirty="0"/>
              <a:t> España es un país </a:t>
            </a:r>
            <a:r>
              <a:rPr lang="es-ES" sz="2000" b="1" dirty="0"/>
              <a:t>bien dotado de infraestructuras </a:t>
            </a:r>
            <a:endParaRPr lang="es-ES" sz="2000" dirty="0"/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3.500 Km de AVE: 2o del Mundo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15.000 Km de red ferroviaria convencional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17.000 Km de Autovías y Autopistas: 1º de Europa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3 Grandes Puertos de Contenedores en el Mediterráneo</a:t>
            </a:r>
          </a:p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50 Aeropuertos, 33 en la Península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1400" dirty="0"/>
          </a:p>
          <a:p>
            <a:pPr>
              <a:lnSpc>
                <a:spcPct val="200000"/>
              </a:lnSpc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6257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7DD5BE-7DA6-C42B-1B46-4D0A01359964}"/>
              </a:ext>
            </a:extLst>
          </p:cNvPr>
          <p:cNvSpPr txBox="1"/>
          <p:nvPr/>
        </p:nvSpPr>
        <p:spPr>
          <a:xfrm>
            <a:off x="560832" y="1316735"/>
            <a:ext cx="753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Las infraestructuras existentes presentan Importantes lagunas:</a:t>
            </a:r>
          </a:p>
          <a:p>
            <a:endParaRPr lang="es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La red AVE está infrautilizada</a:t>
            </a:r>
            <a:r>
              <a:rPr lang="es-ES" dirty="0"/>
              <a:t>:  </a:t>
            </a:r>
            <a:r>
              <a:rPr lang="es-ES" sz="1600" dirty="0"/>
              <a:t>15 viajeros/Km frente a 50 en Francia. Y todavía sigue extendiéndose con rendimientos son decrecientes.</a:t>
            </a:r>
          </a:p>
          <a:p>
            <a:pPr lvl="1" algn="just"/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La red convencional de FC mueve el 5% </a:t>
            </a:r>
            <a:r>
              <a:rPr lang="es-ES" dirty="0"/>
              <a:t>de las </a:t>
            </a:r>
            <a:r>
              <a:rPr lang="es-ES" dirty="0" err="1"/>
              <a:t>TonxKm</a:t>
            </a:r>
            <a:r>
              <a:rPr lang="es-ES" dirty="0"/>
              <a:t> del transporte terrestre. </a:t>
            </a:r>
            <a:r>
              <a:rPr lang="es-ES" sz="1600" dirty="0"/>
              <a:t>El MITMA evalúa en 8.500 M </a:t>
            </a:r>
            <a:r>
              <a:rPr lang="es-ES" sz="1600" dirty="0" err="1"/>
              <a:t>eu</a:t>
            </a:r>
            <a:r>
              <a:rPr lang="es-ES" sz="1600" dirty="0"/>
              <a:t> las inversiones para un objetivo del 10%. En Francia es el 10% y en Alemania el 29%.</a:t>
            </a:r>
          </a:p>
          <a:p>
            <a:pPr lvl="1" algn="just"/>
            <a:r>
              <a:rPr lang="es-ES" sz="1600" dirty="0"/>
              <a:t>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La red de carreteras y autovías presenta un elevado déficit de conservación</a:t>
            </a:r>
            <a:r>
              <a:rPr lang="es-ES" dirty="0"/>
              <a:t>. </a:t>
            </a:r>
            <a:r>
              <a:rPr lang="es-ES" sz="1600" dirty="0"/>
              <a:t>El tráfico sigue el creciendo, en particular de Camiones y se plantea el equipamiento para vehículos multi-combustibles o eléctricos y conectados. La interfase en los perímetros urbanos sufre graves congestiones en periodos punta.</a:t>
            </a:r>
          </a:p>
          <a:p>
            <a:pPr lvl="1"/>
            <a:r>
              <a:rPr lang="es-ES" sz="1600" dirty="0"/>
              <a:t> </a:t>
            </a:r>
            <a:endParaRPr lang="es-E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Los Grandes Puertos carecen de espacio terrestre </a:t>
            </a:r>
            <a:r>
              <a:rPr lang="es-ES" dirty="0"/>
              <a:t>para el acceso, el trasbordo y la logística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3715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3981629-A63C-61DD-564D-AF7C6B8CF9F3}"/>
              </a:ext>
            </a:extLst>
          </p:cNvPr>
          <p:cNvSpPr txBox="1"/>
          <p:nvPr/>
        </p:nvSpPr>
        <p:spPr>
          <a:xfrm>
            <a:off x="451105" y="1280160"/>
            <a:ext cx="7888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/>
              <a:t>Las infraestructuras existentes presentan Importantes lagunas (2):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Los Grandes Aeropuertos </a:t>
            </a:r>
            <a:r>
              <a:rPr lang="es-ES" dirty="0"/>
              <a:t>Madrid, Barcelona y Málaga, con dificultades para el crecimiento, se encaminan a una </a:t>
            </a:r>
            <a:r>
              <a:rPr lang="es-ES" b="1" dirty="0"/>
              <a:t>crisis de congestión a medio plazo.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La estructura de la red de transporte es eminentemente radioconcéntrica.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Los Operadores </a:t>
            </a:r>
            <a:r>
              <a:rPr lang="es-ES" dirty="0"/>
              <a:t>de los Vehículos y Flotas de transporte se enfrentan a la </a:t>
            </a:r>
            <a:r>
              <a:rPr lang="es-ES" b="1" dirty="0"/>
              <a:t>falta o insuficiencia de instalaciones </a:t>
            </a:r>
            <a:r>
              <a:rPr lang="es-ES" dirty="0"/>
              <a:t>que flexibilicen su explotación y </a:t>
            </a:r>
            <a:r>
              <a:rPr lang="es-ES" b="1" dirty="0"/>
              <a:t>faciliten la conectividad entre modos.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/>
              <a:t>Los Inversores privados</a:t>
            </a:r>
            <a:r>
              <a:rPr lang="es-ES" dirty="0"/>
              <a:t>, bien sean puramente financieros, o constructores y operadores de transporte han desaparecido del desarrollo de las infraestructuras desde hace más de 10 años</a:t>
            </a:r>
          </a:p>
          <a:p>
            <a:pPr lvl="2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5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31B47D-914F-7D18-B06A-38D7412F7A23}"/>
              </a:ext>
            </a:extLst>
          </p:cNvPr>
          <p:cNvSpPr txBox="1"/>
          <p:nvPr/>
        </p:nvSpPr>
        <p:spPr>
          <a:xfrm>
            <a:off x="849993" y="942211"/>
            <a:ext cx="803794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Ante tales necesidades de inversión, es necesario priorizar y dar sentido Intermodal a las Infraestructuras existentes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El concepto de intermodalidad se refiere a la posibilidad de escoger entre </a:t>
            </a:r>
            <a:r>
              <a:rPr lang="es-ES" b="1" dirty="0"/>
              <a:t>modos</a:t>
            </a:r>
            <a:r>
              <a:rPr lang="es-ES" dirty="0"/>
              <a:t> </a:t>
            </a:r>
            <a:r>
              <a:rPr lang="es-ES" b="1" dirty="0"/>
              <a:t>alternativos</a:t>
            </a:r>
            <a:r>
              <a:rPr lang="es-ES" dirty="0"/>
              <a:t> en una relación O/D. </a:t>
            </a:r>
          </a:p>
          <a:p>
            <a:endParaRPr lang="es-ES" dirty="0"/>
          </a:p>
          <a:p>
            <a:r>
              <a:rPr lang="es-ES" dirty="0"/>
              <a:t>Cuando esta posibilidad existe, las administraciones pueden orientar las decisiones de los usuarios con políticas que les conduzcan a</a:t>
            </a:r>
            <a:r>
              <a:rPr lang="es-ES" b="1" dirty="0"/>
              <a:t>l modo más apropiado </a:t>
            </a:r>
            <a:r>
              <a:rPr lang="es-ES" dirty="0"/>
              <a:t>para cada etapa.</a:t>
            </a:r>
          </a:p>
          <a:p>
            <a:endParaRPr lang="es-ES" dirty="0"/>
          </a:p>
          <a:p>
            <a:r>
              <a:rPr lang="es-ES" dirty="0"/>
              <a:t>En los ámbitos urbanos la intermodalidad es un hecho plenamente asumido por  ciudadanos y los operadores; y que las administraciones locales apoyan.</a:t>
            </a:r>
          </a:p>
          <a:p>
            <a:endParaRPr lang="es-ES" dirty="0"/>
          </a:p>
          <a:p>
            <a:r>
              <a:rPr lang="es-ES" dirty="0"/>
              <a:t>En el ámbito interurbano y salvo, algunas excepciones, como el caso bus-ferrocarril, es necesario promover el </a:t>
            </a:r>
            <a:r>
              <a:rPr lang="es-ES" b="1" dirty="0"/>
              <a:t>trabajo conjunto de las administraciones sectoriales </a:t>
            </a:r>
            <a:r>
              <a:rPr lang="es-ES" dirty="0"/>
              <a:t>para conseguir casos de intermodalidad.</a:t>
            </a:r>
          </a:p>
          <a:p>
            <a:r>
              <a:rPr lang="es-ES" dirty="0"/>
              <a:t>,</a:t>
            </a:r>
          </a:p>
          <a:p>
            <a:r>
              <a:rPr lang="es-ES" dirty="0"/>
              <a:t>Una red de infraestructura integrada a partir de una buena conectividad entre modos con </a:t>
            </a:r>
            <a:r>
              <a:rPr lang="es-ES" b="1" dirty="0"/>
              <a:t>Intercambiadores</a:t>
            </a:r>
            <a:r>
              <a:rPr lang="es-ES" dirty="0"/>
              <a:t> facilita el transbordo y por tanto la intermodalidad.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3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35EB64-4ABB-5DDA-5BF8-250999F30D07}"/>
              </a:ext>
            </a:extLst>
          </p:cNvPr>
          <p:cNvSpPr txBox="1"/>
          <p:nvPr/>
        </p:nvSpPr>
        <p:spPr>
          <a:xfrm>
            <a:off x="311183" y="2401823"/>
            <a:ext cx="3961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pero si tienen una estación AVE, se puede plantear la intermodalidad para la etapa doméstica del viaje hasta un Aeropuerto Internacional.</a:t>
            </a:r>
          </a:p>
          <a:p>
            <a:endParaRPr lang="es-ES" sz="1600" dirty="0"/>
          </a:p>
          <a:p>
            <a:r>
              <a:rPr lang="es-ES" sz="1600" dirty="0"/>
              <a:t>Esta intermodalidad se puede optimizar proyectando la Terminal del Aeropuerto como</a:t>
            </a:r>
          </a:p>
          <a:p>
            <a:r>
              <a:rPr lang="es-ES" sz="1600" dirty="0"/>
              <a:t> un  Intercambiador, donde el AVE circule por </a:t>
            </a:r>
          </a:p>
          <a:p>
            <a:r>
              <a:rPr lang="es-ES" sz="1600" dirty="0"/>
              <a:t>una línea pasante. (Frankfurt, Paris, Lyon)</a:t>
            </a:r>
          </a:p>
          <a:p>
            <a:endParaRPr lang="es-ES" sz="1600" dirty="0"/>
          </a:p>
          <a:p>
            <a:r>
              <a:rPr lang="es-ES" sz="1600" dirty="0"/>
              <a:t>Para los Aeropuertos con mayor tráfico internacional en la Península, Madrid, Barcelona y Málaga, es posible plantear una variante del trazado del AVE que conecte en línea pasante con la terminal del Aeropuerto.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607D9-EED8-E46E-9680-B62D0D26233D}"/>
              </a:ext>
            </a:extLst>
          </p:cNvPr>
          <p:cNvSpPr txBox="1"/>
          <p:nvPr/>
        </p:nvSpPr>
        <p:spPr>
          <a:xfrm>
            <a:off x="311183" y="1066677"/>
            <a:ext cx="864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La intermodalidad </a:t>
            </a:r>
            <a:r>
              <a:rPr lang="es-ES" sz="1600" b="1" dirty="0" err="1"/>
              <a:t>aero</a:t>
            </a:r>
            <a:r>
              <a:rPr lang="es-ES" sz="1600" b="1" dirty="0"/>
              <a:t>-ferroviaria</a:t>
            </a:r>
          </a:p>
          <a:p>
            <a:endParaRPr lang="es-ES" sz="1600" b="1" dirty="0"/>
          </a:p>
          <a:p>
            <a:r>
              <a:rPr lang="es-ES" sz="1600" dirty="0"/>
              <a:t>Los vuelos domésticos  entre ciudades que cuentan estaciones de AVE  pueden considerarse de competencia intermodal.</a:t>
            </a:r>
          </a:p>
          <a:p>
            <a:r>
              <a:rPr lang="es-ES" sz="1600" dirty="0"/>
              <a:t>Para vuelos internacionales desde ciudades cuyos aeropuertos no cuentan con dicha oferta, 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A293E8EB-F60F-E8CE-EA04-E75B645E0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52" y="2728023"/>
            <a:ext cx="4286410" cy="33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1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3C3A7D-39E3-0DB2-7B53-96B8B0EE6903}"/>
              </a:ext>
            </a:extLst>
          </p:cNvPr>
          <p:cNvSpPr txBox="1"/>
          <p:nvPr/>
        </p:nvSpPr>
        <p:spPr>
          <a:xfrm>
            <a:off x="6419949" y="193203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9" name="Marcador de contenido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7AC7D40-53EE-DA7E-1E58-86020503E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10" y="951863"/>
            <a:ext cx="4582739" cy="52894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E1D1630-CAE2-EFAE-3AAD-364C6B53D9DE}"/>
              </a:ext>
            </a:extLst>
          </p:cNvPr>
          <p:cNvSpPr txBox="1"/>
          <p:nvPr/>
        </p:nvSpPr>
        <p:spPr>
          <a:xfrm>
            <a:off x="311183" y="1224153"/>
            <a:ext cx="37003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Paris Charles de Gaulle</a:t>
            </a:r>
          </a:p>
          <a:p>
            <a:r>
              <a:rPr lang="es-ES" sz="2800" dirty="0"/>
              <a:t>Y</a:t>
            </a:r>
          </a:p>
          <a:p>
            <a:r>
              <a:rPr lang="es-ES" sz="2800" dirty="0"/>
              <a:t>Lyon Saint Exupéry,</a:t>
            </a:r>
          </a:p>
          <a:p>
            <a:endParaRPr lang="es-ES" sz="2800" dirty="0"/>
          </a:p>
          <a:p>
            <a:r>
              <a:rPr lang="es-ES" sz="2800" dirty="0"/>
              <a:t>cuentan con Estaciones pasantes del TGV, que les ha permitido ampliar su área de atracción</a:t>
            </a:r>
          </a:p>
        </p:txBody>
      </p:sp>
    </p:spTree>
    <p:extLst>
      <p:ext uri="{BB962C8B-B14F-4D97-AF65-F5344CB8AC3E}">
        <p14:creationId xmlns:p14="http://schemas.microsoft.com/office/powerpoint/2010/main" val="367594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7A7515A-0686-1682-CDDE-6A099A68B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798"/>
          <a:stretch/>
        </p:blipFill>
        <p:spPr>
          <a:xfrm>
            <a:off x="6419949" y="203714"/>
            <a:ext cx="2060331" cy="6423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7EAB4E-55A6-E6B0-D431-98BFE255CAC5}"/>
              </a:ext>
            </a:extLst>
          </p:cNvPr>
          <p:cNvSpPr txBox="1"/>
          <p:nvPr/>
        </p:nvSpPr>
        <p:spPr>
          <a:xfrm>
            <a:off x="486697" y="960921"/>
            <a:ext cx="783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Barajas es posible una conexión pasante del AVE</a:t>
            </a:r>
            <a:r>
              <a:rPr lang="es-ES" sz="1800" dirty="0">
                <a:effectLst/>
              </a:rPr>
              <a:t> 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88715-A9AA-3270-A5F2-6D620D87432A}"/>
              </a:ext>
            </a:extLst>
          </p:cNvPr>
          <p:cNvSpPr txBox="1"/>
          <p:nvPr/>
        </p:nvSpPr>
        <p:spPr>
          <a:xfrm>
            <a:off x="573024" y="1731264"/>
            <a:ext cx="369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418468-691B-6217-1F12-837E003FC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3" y="1406891"/>
            <a:ext cx="3208581" cy="5311863"/>
          </a:xfrm>
          <a:prstGeom prst="rect">
            <a:avLst/>
          </a:prstGeom>
        </p:spPr>
      </p:pic>
      <p:pic>
        <p:nvPicPr>
          <p:cNvPr id="6" name="Marcador de contenido 8">
            <a:extLst>
              <a:ext uri="{FF2B5EF4-FFF2-40B4-BE49-F238E27FC236}">
                <a16:creationId xmlns:a16="http://schemas.microsoft.com/office/drawing/2014/main" id="{59DD671D-3652-62A7-CFB0-6C3D7AC54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56" y="1406891"/>
            <a:ext cx="4038557" cy="51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7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documento 3">
            <a:extLst>
              <a:ext uri="{FF2B5EF4-FFF2-40B4-BE49-F238E27FC236}">
                <a16:creationId xmlns:a16="http://schemas.microsoft.com/office/drawing/2014/main" id="{BA038E8E-12FC-36BA-27A0-2084D7BB61B9}"/>
              </a:ext>
            </a:extLst>
          </p:cNvPr>
          <p:cNvSpPr/>
          <p:nvPr/>
        </p:nvSpPr>
        <p:spPr>
          <a:xfrm>
            <a:off x="0" y="88900"/>
            <a:ext cx="9144000" cy="6004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2 w 21612"/>
              <a:gd name="connsiteY0" fmla="*/ 0 h 24687"/>
              <a:gd name="connsiteX1" fmla="*/ 21612 w 21612"/>
              <a:gd name="connsiteY1" fmla="*/ 0 h 24687"/>
              <a:gd name="connsiteX2" fmla="*/ 21612 w 21612"/>
              <a:gd name="connsiteY2" fmla="*/ 17322 h 24687"/>
              <a:gd name="connsiteX3" fmla="*/ 0 w 21612"/>
              <a:gd name="connsiteY3" fmla="*/ 23865 h 24687"/>
              <a:gd name="connsiteX4" fmla="*/ 12 w 21612"/>
              <a:gd name="connsiteY4" fmla="*/ 0 h 24687"/>
              <a:gd name="connsiteX0" fmla="*/ 12 w 21612"/>
              <a:gd name="connsiteY0" fmla="*/ 0 h 24554"/>
              <a:gd name="connsiteX1" fmla="*/ 21612 w 21612"/>
              <a:gd name="connsiteY1" fmla="*/ 0 h 24554"/>
              <a:gd name="connsiteX2" fmla="*/ 21580 w 21612"/>
              <a:gd name="connsiteY2" fmla="*/ 14849 h 24554"/>
              <a:gd name="connsiteX3" fmla="*/ 0 w 21612"/>
              <a:gd name="connsiteY3" fmla="*/ 23865 h 24554"/>
              <a:gd name="connsiteX4" fmla="*/ 12 w 21612"/>
              <a:gd name="connsiteY4" fmla="*/ 0 h 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2" h="24554">
                <a:moveTo>
                  <a:pt x="12" y="0"/>
                </a:moveTo>
                <a:lnTo>
                  <a:pt x="21612" y="0"/>
                </a:lnTo>
                <a:cubicBezTo>
                  <a:pt x="21601" y="4950"/>
                  <a:pt x="21591" y="9899"/>
                  <a:pt x="21580" y="14849"/>
                </a:cubicBezTo>
                <a:cubicBezTo>
                  <a:pt x="10780" y="14849"/>
                  <a:pt x="10800" y="27615"/>
                  <a:pt x="0" y="23865"/>
                </a:cubicBezTo>
                <a:lnTo>
                  <a:pt x="12" y="0"/>
                </a:lnTo>
                <a:close/>
              </a:path>
            </a:pathLst>
          </a:custGeom>
          <a:solidFill>
            <a:srgbClr val="EFE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ED42D6-2003-D66F-B906-9D0EBBF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" y="163784"/>
            <a:ext cx="1077620" cy="3611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4C3D1A-67F1-1C63-5A49-436AE3998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9" t="4873" b="86188"/>
          <a:stretch/>
        </p:blipFill>
        <p:spPr>
          <a:xfrm>
            <a:off x="6419949" y="795147"/>
            <a:ext cx="2060331" cy="1657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C4EC867-C1FC-07A7-9F10-2D6C3D9B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8" y="139246"/>
            <a:ext cx="2334882" cy="385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2F0E81-0EC9-F6EC-5F44-00839DD48A5B}"/>
              </a:ext>
            </a:extLst>
          </p:cNvPr>
          <p:cNvSpPr txBox="1"/>
          <p:nvPr/>
        </p:nvSpPr>
        <p:spPr>
          <a:xfrm>
            <a:off x="597408" y="960921"/>
            <a:ext cx="24505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Una línea PASANTE del AVE </a:t>
            </a:r>
          </a:p>
          <a:p>
            <a:r>
              <a:rPr lang="es-ES" sz="2000" dirty="0"/>
              <a:t>en Barajas</a:t>
            </a:r>
          </a:p>
          <a:p>
            <a:r>
              <a:rPr lang="es-ES" sz="2000" dirty="0"/>
              <a:t>permite Integrar los Aeropuertos con mayor tráfico internacional en la red AVE favoreciendo</a:t>
            </a:r>
          </a:p>
          <a:p>
            <a:r>
              <a:rPr lang="es-ES" sz="2000" dirty="0"/>
              <a:t>la INTERMODALIDAD</a:t>
            </a:r>
          </a:p>
          <a:p>
            <a:r>
              <a:rPr lang="es-ES" sz="2000" dirty="0"/>
              <a:t>AERO-FERROVIARIA</a:t>
            </a: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FED0E368-96A6-5F90-7C95-941F19EE0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99" y="1430594"/>
            <a:ext cx="5919436" cy="41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6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908</TotalTime>
  <Words>853</Words>
  <Application>Microsoft Macintosh PowerPoint</Application>
  <PresentationFormat>Presentación en pantalla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 Semibold</vt:lpstr>
      <vt:lpstr>Tahoma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Itxaro Latasa</dc:creator>
  <cp:lastModifiedBy>Francisco Fernandez Lafuente</cp:lastModifiedBy>
  <cp:revision>22</cp:revision>
  <dcterms:created xsi:type="dcterms:W3CDTF">2023-10-04T15:40:38Z</dcterms:created>
  <dcterms:modified xsi:type="dcterms:W3CDTF">2023-10-25T07:37:43Z</dcterms:modified>
</cp:coreProperties>
</file>