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sldIdLst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4" r:id="rId16"/>
    <p:sldId id="272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E2FA"/>
    <a:srgbClr val="3216AA"/>
    <a:srgbClr val="221BA5"/>
    <a:srgbClr val="220FB1"/>
    <a:srgbClr val="E2D04A"/>
    <a:srgbClr val="EBDE81"/>
    <a:srgbClr val="EFE599"/>
    <a:srgbClr val="E1491F"/>
    <a:srgbClr val="FDFF90"/>
    <a:srgbClr val="F4F4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9" autoAdjust="0"/>
    <p:restoredTop sz="94660"/>
  </p:normalViewPr>
  <p:slideViewPr>
    <p:cSldViewPr snapToGrid="0">
      <p:cViewPr>
        <p:scale>
          <a:sx n="70" d="100"/>
          <a:sy n="70" d="100"/>
        </p:scale>
        <p:origin x="1613" y="4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9:12:26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9:12:26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9:12:26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270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BC2877-7F56-40AC-AFBB-FC976F5E48EE}" type="datetimeFigureOut">
              <a:rPr lang="es-ES" smtClean="0"/>
              <a:t>24/10/2023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E971A40-9A88-4AAB-84CE-9BDFA1F8B9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9063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3328E6-934C-18CC-A666-5B9C789422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209FAE-69B0-EF70-AB71-51D22E28A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663DBF-392D-F9F8-C4AB-5A9053F98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9C33612-5FF4-45BB-BD43-F178EB655B68}" type="datetimeFigureOut">
              <a:rPr lang="es-ES" smtClean="0"/>
              <a:t>24/10/2023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A4E77E-6817-CD35-7F47-DA4B39156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0D03FC-5B18-0C26-B900-5D6965D7C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0247C35-ABD2-4404-A93C-DCAE1DCFB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0834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A54BBE-79BB-9C66-B3E4-86B6158A9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FDC887-00D8-3A6F-B5BE-817B76143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1EF4AB-BD69-A2FD-3EC4-C8BBBD64F9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9C33612-5FF4-45BB-BD43-F178EB655B68}" type="datetimeFigureOut">
              <a:rPr lang="es-ES" smtClean="0"/>
              <a:t>24/10/2023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C7ECFF-4CE6-ACFF-40DF-87F5EDD0E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786B46-2DDD-2FF9-B6B2-F7AE19373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0247C35-ABD2-4404-A93C-DCAE1DCFB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28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9F73A-0E71-BA4A-86E9-FCE513276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45191"/>
            <a:ext cx="7886700" cy="82391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985D56-F4C7-5727-BFBE-56340476A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61" y="1909164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C946DB-3469-B3CC-8CEE-BB3D3E28C0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062" y="2929909"/>
            <a:ext cx="3868737" cy="32932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CCCD914-989F-0A21-60DE-13D5243913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10536" y="1943117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5DBF624-0CA6-64B2-FDF0-41D8DE42CF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10536" y="2915057"/>
            <a:ext cx="3887788" cy="32932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620C420-39C2-C341-7832-E81A6F2D74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9C33612-5FF4-45BB-BD43-F178EB655B68}" type="datetimeFigureOut">
              <a:rPr lang="es-ES" smtClean="0"/>
              <a:t>24/10/2023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6124B3D-4806-9286-280C-8F9436110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C6A3993-43A7-0B92-9BBA-558FBF755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0247C35-ABD2-4404-A93C-DCAE1DCFB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7888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C7165DA-F707-6C9E-F4E2-951A8BEC14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9C33612-5FF4-45BB-BD43-F178EB655B68}" type="datetimeFigureOut">
              <a:rPr lang="es-ES" smtClean="0"/>
              <a:t>24/10/2023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278E6C0-CF31-C942-1A7F-6CD8EF818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5B13B66-B126-E2FE-859F-E2391213C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0247C35-ABD2-4404-A93C-DCAE1DCFB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6590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822418-D54A-F737-53E8-3FF4F9DB0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987424"/>
            <a:ext cx="2949575" cy="1069975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5BCB09-273D-F95F-19C9-D50C5E034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1196859"/>
            <a:ext cx="4629150" cy="466419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80E8E57-4CC7-18CE-7480-CE3566E5E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911D8A9-2B9D-BEC4-475B-AE9FC026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9C33612-5FF4-45BB-BD43-F178EB655B68}" type="datetimeFigureOut">
              <a:rPr lang="es-ES" smtClean="0"/>
              <a:t>24/10/2023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983F51F-63C6-3FF1-B0C0-5F9A5380D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48CEF90-698E-54EF-8A81-43A041C90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0247C35-ABD2-4404-A93C-DCAE1DCFB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7558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BB9D2C-8E27-C035-A638-50942332C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943124"/>
            <a:ext cx="2949575" cy="1114275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9377897-601B-EE2C-ED5E-2F2D5142A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4612" y="1115049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498FEE-88DB-DFB6-DAD9-46526DDF7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2364" y="2177086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5C7EE9A-9F25-2C88-9BDC-6C8D00A5AC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9C33612-5FF4-45BB-BD43-F178EB655B68}" type="datetimeFigureOut">
              <a:rPr lang="es-ES" smtClean="0"/>
              <a:t>24/10/2023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124DDFE-F121-CCEB-748C-60D737F5D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0A99035-31F9-E1B1-4577-0D056CF09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0247C35-ABD2-4404-A93C-DCAE1DCFB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749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.emf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.xml"/><Relationship Id="rId9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F2EAC82-3392-F541-C486-A3E69213C3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1842"/>
          <a:stretch/>
        </p:blipFill>
        <p:spPr>
          <a:xfrm>
            <a:off x="935806" y="1174750"/>
            <a:ext cx="7477944" cy="523095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D0032709-1CE7-6688-2459-EFDEF77D975C}"/>
              </a:ext>
            </a:extLst>
          </p:cNvPr>
          <p:cNvSpPr/>
          <p:nvPr userDrawn="1"/>
        </p:nvSpPr>
        <p:spPr>
          <a:xfrm>
            <a:off x="396875" y="990600"/>
            <a:ext cx="8350250" cy="57277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Diagrama de flujo: documento 3">
            <a:extLst>
              <a:ext uri="{FF2B5EF4-FFF2-40B4-BE49-F238E27FC236}">
                <a16:creationId xmlns:a16="http://schemas.microsoft.com/office/drawing/2014/main" id="{3C883696-72E7-81EA-0C3F-B07473B66BF0}"/>
              </a:ext>
            </a:extLst>
          </p:cNvPr>
          <p:cNvSpPr/>
          <p:nvPr userDrawn="1"/>
        </p:nvSpPr>
        <p:spPr>
          <a:xfrm>
            <a:off x="0" y="88900"/>
            <a:ext cx="9144000" cy="96895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2 w 21612"/>
              <a:gd name="connsiteY0" fmla="*/ 0 h 24687"/>
              <a:gd name="connsiteX1" fmla="*/ 21612 w 21612"/>
              <a:gd name="connsiteY1" fmla="*/ 0 h 24687"/>
              <a:gd name="connsiteX2" fmla="*/ 21612 w 21612"/>
              <a:gd name="connsiteY2" fmla="*/ 17322 h 24687"/>
              <a:gd name="connsiteX3" fmla="*/ 0 w 21612"/>
              <a:gd name="connsiteY3" fmla="*/ 23865 h 24687"/>
              <a:gd name="connsiteX4" fmla="*/ 12 w 21612"/>
              <a:gd name="connsiteY4" fmla="*/ 0 h 24687"/>
              <a:gd name="connsiteX0" fmla="*/ 12 w 21612"/>
              <a:gd name="connsiteY0" fmla="*/ 0 h 24554"/>
              <a:gd name="connsiteX1" fmla="*/ 21612 w 21612"/>
              <a:gd name="connsiteY1" fmla="*/ 0 h 24554"/>
              <a:gd name="connsiteX2" fmla="*/ 21580 w 21612"/>
              <a:gd name="connsiteY2" fmla="*/ 14849 h 24554"/>
              <a:gd name="connsiteX3" fmla="*/ 0 w 21612"/>
              <a:gd name="connsiteY3" fmla="*/ 23865 h 24554"/>
              <a:gd name="connsiteX4" fmla="*/ 12 w 21612"/>
              <a:gd name="connsiteY4" fmla="*/ 0 h 2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2" h="24554">
                <a:moveTo>
                  <a:pt x="12" y="0"/>
                </a:moveTo>
                <a:lnTo>
                  <a:pt x="21612" y="0"/>
                </a:lnTo>
                <a:cubicBezTo>
                  <a:pt x="21601" y="4950"/>
                  <a:pt x="21591" y="9899"/>
                  <a:pt x="21580" y="14849"/>
                </a:cubicBezTo>
                <a:cubicBezTo>
                  <a:pt x="10780" y="14849"/>
                  <a:pt x="10800" y="27615"/>
                  <a:pt x="0" y="23865"/>
                </a:cubicBezTo>
                <a:lnTo>
                  <a:pt x="12" y="0"/>
                </a:lnTo>
                <a:close/>
              </a:path>
            </a:pathLst>
          </a:custGeom>
          <a:solidFill>
            <a:srgbClr val="EFE5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840C01B-2E33-103D-20EC-64C1EB0031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43" y="163785"/>
            <a:ext cx="1657865" cy="55557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619361F-2A82-A1AE-2F09-A1BB4EB0EBC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999" y="163784"/>
            <a:ext cx="2622471" cy="66806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4BC6590-BC50-7E5B-9B71-693C2744837D}"/>
              </a:ext>
            </a:extLst>
          </p:cNvPr>
          <p:cNvSpPr/>
          <p:nvPr userDrawn="1"/>
        </p:nvSpPr>
        <p:spPr>
          <a:xfrm>
            <a:off x="95491" y="1132735"/>
            <a:ext cx="8953018" cy="2025650"/>
          </a:xfrm>
          <a:prstGeom prst="rect">
            <a:avLst/>
          </a:prstGeom>
          <a:solidFill>
            <a:srgbClr val="D2E2FA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5CD7422-190F-EA73-D013-7F76688BC9B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70684" y="1480337"/>
            <a:ext cx="4662000" cy="133044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9A27DB1-7CC8-D17D-4912-340D029F0C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r="20342"/>
          <a:stretch/>
        </p:blipFill>
        <p:spPr>
          <a:xfrm>
            <a:off x="4932684" y="1497350"/>
            <a:ext cx="4353372" cy="1153665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06B00058-F415-0282-E3B0-5C06CB3322BB}"/>
              </a:ext>
            </a:extLst>
          </p:cNvPr>
          <p:cNvSpPr txBox="1"/>
          <p:nvPr userDrawn="1"/>
        </p:nvSpPr>
        <p:spPr>
          <a:xfrm>
            <a:off x="5815899" y="2497126"/>
            <a:ext cx="2586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C00000"/>
                </a:solidFill>
              </a:rPr>
              <a:t>Gijón, 25-27 de octubre de 2023</a:t>
            </a:r>
          </a:p>
        </p:txBody>
      </p:sp>
    </p:spTree>
    <p:extLst>
      <p:ext uri="{BB962C8B-B14F-4D97-AF65-F5344CB8AC3E}">
        <p14:creationId xmlns:p14="http://schemas.microsoft.com/office/powerpoint/2010/main" val="494255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404476C4-CB41-D9CD-866A-3753BF5586D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35000"/>
                    </a14:imgEffect>
                    <a14:imgEffect>
                      <a14:saturation sat="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7" name="Diagrama de flujo: documento 3">
            <a:extLst>
              <a:ext uri="{FF2B5EF4-FFF2-40B4-BE49-F238E27FC236}">
                <a16:creationId xmlns:a16="http://schemas.microsoft.com/office/drawing/2014/main" id="{9AE966B1-D887-94F4-5E47-282B81C5750C}"/>
              </a:ext>
            </a:extLst>
          </p:cNvPr>
          <p:cNvSpPr/>
          <p:nvPr userDrawn="1"/>
        </p:nvSpPr>
        <p:spPr>
          <a:xfrm>
            <a:off x="0" y="88900"/>
            <a:ext cx="9144000" cy="60049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2 w 21612"/>
              <a:gd name="connsiteY0" fmla="*/ 0 h 24687"/>
              <a:gd name="connsiteX1" fmla="*/ 21612 w 21612"/>
              <a:gd name="connsiteY1" fmla="*/ 0 h 24687"/>
              <a:gd name="connsiteX2" fmla="*/ 21612 w 21612"/>
              <a:gd name="connsiteY2" fmla="*/ 17322 h 24687"/>
              <a:gd name="connsiteX3" fmla="*/ 0 w 21612"/>
              <a:gd name="connsiteY3" fmla="*/ 23865 h 24687"/>
              <a:gd name="connsiteX4" fmla="*/ 12 w 21612"/>
              <a:gd name="connsiteY4" fmla="*/ 0 h 24687"/>
              <a:gd name="connsiteX0" fmla="*/ 12 w 21612"/>
              <a:gd name="connsiteY0" fmla="*/ 0 h 24554"/>
              <a:gd name="connsiteX1" fmla="*/ 21612 w 21612"/>
              <a:gd name="connsiteY1" fmla="*/ 0 h 24554"/>
              <a:gd name="connsiteX2" fmla="*/ 21580 w 21612"/>
              <a:gd name="connsiteY2" fmla="*/ 14849 h 24554"/>
              <a:gd name="connsiteX3" fmla="*/ 0 w 21612"/>
              <a:gd name="connsiteY3" fmla="*/ 23865 h 24554"/>
              <a:gd name="connsiteX4" fmla="*/ 12 w 21612"/>
              <a:gd name="connsiteY4" fmla="*/ 0 h 2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2" h="24554">
                <a:moveTo>
                  <a:pt x="12" y="0"/>
                </a:moveTo>
                <a:lnTo>
                  <a:pt x="21612" y="0"/>
                </a:lnTo>
                <a:cubicBezTo>
                  <a:pt x="21601" y="4950"/>
                  <a:pt x="21591" y="9899"/>
                  <a:pt x="21580" y="14849"/>
                </a:cubicBezTo>
                <a:cubicBezTo>
                  <a:pt x="10780" y="14849"/>
                  <a:pt x="10800" y="27615"/>
                  <a:pt x="0" y="23865"/>
                </a:cubicBezTo>
                <a:lnTo>
                  <a:pt x="12" y="0"/>
                </a:lnTo>
                <a:close/>
              </a:path>
            </a:pathLst>
          </a:custGeom>
          <a:solidFill>
            <a:srgbClr val="EFE5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E2728AB-4E35-2A0B-44B1-7BEE01F8686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83" y="163784"/>
            <a:ext cx="1077620" cy="36112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A8E5FDF-3387-218A-E4DD-280D90C0B22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04" y="101670"/>
            <a:ext cx="1905238" cy="48535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45D6A4C-7893-01F4-ABD0-73A0E0FAA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21798"/>
          <a:stretch/>
        </p:blipFill>
        <p:spPr>
          <a:xfrm>
            <a:off x="6419949" y="203714"/>
            <a:ext cx="2060331" cy="64239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3F41FA2-4109-BA59-401E-22C76691E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11979" t="4873" b="86188"/>
          <a:stretch/>
        </p:blipFill>
        <p:spPr>
          <a:xfrm>
            <a:off x="6419949" y="795147"/>
            <a:ext cx="2060331" cy="165774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80436DD0-C684-CAFB-EC87-69F88215BC5B}"/>
              </a:ext>
            </a:extLst>
          </p:cNvPr>
          <p:cNvSpPr/>
          <p:nvPr userDrawn="1"/>
        </p:nvSpPr>
        <p:spPr>
          <a:xfrm>
            <a:off x="0" y="689391"/>
            <a:ext cx="9190299" cy="618138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2517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1" r:id="rId2"/>
    <p:sldLayoutId id="2147483673" r:id="rId3"/>
    <p:sldLayoutId id="2147483675" r:id="rId4"/>
    <p:sldLayoutId id="2147483676" r:id="rId5"/>
    <p:sldLayoutId id="214748367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customXml" Target="../ink/ink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customXml" Target="../ink/ink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customXml" Target="../ink/ink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77FE87E-3AD2-E4D9-D5E1-8FC5ADE10260}"/>
              </a:ext>
            </a:extLst>
          </p:cNvPr>
          <p:cNvSpPr txBox="1"/>
          <p:nvPr/>
        </p:nvSpPr>
        <p:spPr>
          <a:xfrm>
            <a:off x="1263884" y="3541063"/>
            <a:ext cx="6869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effectLst/>
                <a:latin typeface="Segoe UI Semibold" panose="020B0702040204020203" pitchFamily="34" charset="0"/>
                <a:ea typeface="Calibri Light" panose="020F0302020204030204" pitchFamily="34" charset="0"/>
                <a:cs typeface="Segoe UI Semibold" panose="020B0702040204020203" pitchFamily="34" charset="0"/>
              </a:rPr>
              <a:t>AGENDAS URBANAS</a:t>
            </a:r>
          </a:p>
          <a:p>
            <a:pPr algn="ctr"/>
            <a:r>
              <a:rPr lang="es-ES" sz="2000" b="1" dirty="0">
                <a:latin typeface="Segoe UI Semibold" panose="020B0702040204020203" pitchFamily="34" charset="0"/>
                <a:ea typeface="Calibri Light" panose="020F0302020204030204" pitchFamily="34" charset="0"/>
                <a:cs typeface="Segoe UI Semibold" panose="020B0702040204020203" pitchFamily="34" charset="0"/>
              </a:rPr>
              <a:t>BALANCE Y PERSPECTIVAS DE FUTURO EN CANARIAS</a:t>
            </a:r>
            <a:endParaRPr lang="es-ES" sz="2000" dirty="0">
              <a:effectLst/>
              <a:latin typeface="Segoe UI Semibold" panose="020B0702040204020203" pitchFamily="34" charset="0"/>
              <a:ea typeface="Calibri Light" panose="020F0302020204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E223573-D2D4-69C6-F069-274DA4BECD80}"/>
              </a:ext>
            </a:extLst>
          </p:cNvPr>
          <p:cNvSpPr txBox="1"/>
          <p:nvPr/>
        </p:nvSpPr>
        <p:spPr>
          <a:xfrm>
            <a:off x="2478400" y="4476056"/>
            <a:ext cx="5131955" cy="1177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300"/>
              </a:spcAft>
              <a:tabLst>
                <a:tab pos="4093845" algn="l"/>
              </a:tabLst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Onán Cruz Díaz.</a:t>
            </a:r>
          </a:p>
          <a:p>
            <a:pPr algn="ctr">
              <a:lnSpc>
                <a:spcPct val="115000"/>
              </a:lnSpc>
              <a:spcAft>
                <a:spcPts val="300"/>
              </a:spcAft>
              <a:tabLst>
                <a:tab pos="4093845" algn="l"/>
              </a:tabLst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Director General de Ordenación del Territorio.</a:t>
            </a:r>
          </a:p>
          <a:p>
            <a:pPr algn="ctr">
              <a:lnSpc>
                <a:spcPct val="115000"/>
              </a:lnSpc>
              <a:spcAft>
                <a:spcPts val="300"/>
              </a:spcAft>
              <a:tabLst>
                <a:tab pos="4093845" algn="l"/>
              </a:tabLst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Consejería de Política Territorial, Cohesión Territorial y Aguas</a:t>
            </a:r>
          </a:p>
          <a:p>
            <a:pPr algn="ctr">
              <a:lnSpc>
                <a:spcPct val="115000"/>
              </a:lnSpc>
              <a:spcAft>
                <a:spcPts val="300"/>
              </a:spcAft>
              <a:tabLst>
                <a:tab pos="4093845" algn="l"/>
              </a:tabLst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Gobierno de Canarias</a:t>
            </a:r>
            <a:endParaRPr lang="es-ES" sz="14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17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6B2438C-F889-E86B-1C41-C86DF22D8239}"/>
              </a:ext>
            </a:extLst>
          </p:cNvPr>
          <p:cNvSpPr/>
          <p:nvPr/>
        </p:nvSpPr>
        <p:spPr>
          <a:xfrm>
            <a:off x="0" y="1105930"/>
            <a:ext cx="9144000" cy="966921"/>
          </a:xfrm>
          <a:prstGeom prst="rect">
            <a:avLst/>
          </a:prstGeom>
          <a:solidFill>
            <a:srgbClr val="4CC2B1"/>
          </a:solidFill>
        </p:spPr>
        <p:txBody>
          <a:bodyPr/>
          <a:lstStyle/>
          <a:p>
            <a:endParaRPr lang="es-ES"/>
          </a:p>
        </p:txBody>
      </p:sp>
      <p:grpSp>
        <p:nvGrpSpPr>
          <p:cNvPr id="60" name="Group 56">
            <a:extLst>
              <a:ext uri="{FF2B5EF4-FFF2-40B4-BE49-F238E27FC236}">
                <a16:creationId xmlns:a16="http://schemas.microsoft.com/office/drawing/2014/main" id="{9696570D-760E-30A7-4893-AFBA2A93BEB2}"/>
              </a:ext>
            </a:extLst>
          </p:cNvPr>
          <p:cNvGrpSpPr/>
          <p:nvPr/>
        </p:nvGrpSpPr>
        <p:grpSpPr>
          <a:xfrm>
            <a:off x="133071" y="1182054"/>
            <a:ext cx="1487440" cy="792492"/>
            <a:chOff x="0" y="0"/>
            <a:chExt cx="3509135" cy="1755268"/>
          </a:xfrm>
        </p:grpSpPr>
        <p:sp>
          <p:nvSpPr>
            <p:cNvPr id="61" name="Freeform 57">
              <a:extLst>
                <a:ext uri="{FF2B5EF4-FFF2-40B4-BE49-F238E27FC236}">
                  <a16:creationId xmlns:a16="http://schemas.microsoft.com/office/drawing/2014/main" id="{2ADE727B-529F-9737-BDAA-C634A66DDBA9}"/>
                </a:ext>
              </a:extLst>
            </p:cNvPr>
            <p:cNvSpPr/>
            <p:nvPr/>
          </p:nvSpPr>
          <p:spPr>
            <a:xfrm>
              <a:off x="1764214" y="98093"/>
              <a:ext cx="1744920" cy="1568220"/>
            </a:xfrm>
            <a:custGeom>
              <a:avLst/>
              <a:gdLst/>
              <a:ahLst/>
              <a:cxnLst/>
              <a:rect l="l" t="t" r="r" b="b"/>
              <a:pathLst>
                <a:path w="1744920" h="1568220">
                  <a:moveTo>
                    <a:pt x="0" y="0"/>
                  </a:moveTo>
                  <a:lnTo>
                    <a:pt x="1744921" y="0"/>
                  </a:lnTo>
                  <a:lnTo>
                    <a:pt x="1744921" y="1568220"/>
                  </a:lnTo>
                  <a:lnTo>
                    <a:pt x="0" y="1568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62" name="Freeform 58">
              <a:extLst>
                <a:ext uri="{FF2B5EF4-FFF2-40B4-BE49-F238E27FC236}">
                  <a16:creationId xmlns:a16="http://schemas.microsoft.com/office/drawing/2014/main" id="{9531282B-758A-BA78-250F-E4E569F14567}"/>
                </a:ext>
              </a:extLst>
            </p:cNvPr>
            <p:cNvSpPr/>
            <p:nvPr/>
          </p:nvSpPr>
          <p:spPr>
            <a:xfrm>
              <a:off x="0" y="0"/>
              <a:ext cx="1758196" cy="1755268"/>
            </a:xfrm>
            <a:custGeom>
              <a:avLst/>
              <a:gdLst/>
              <a:ahLst/>
              <a:cxnLst/>
              <a:rect l="l" t="t" r="r" b="b"/>
              <a:pathLst>
                <a:path w="1758196" h="1755268">
                  <a:moveTo>
                    <a:pt x="0" y="0"/>
                  </a:moveTo>
                  <a:lnTo>
                    <a:pt x="1758196" y="0"/>
                  </a:lnTo>
                  <a:lnTo>
                    <a:pt x="1758196" y="1755268"/>
                  </a:lnTo>
                  <a:lnTo>
                    <a:pt x="0" y="17552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/>
              <a:stretch>
                <a:fillRect l="-9533" t="-24716" r="-113981" b="-37074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7" name="TextBox 37">
            <a:extLst>
              <a:ext uri="{FF2B5EF4-FFF2-40B4-BE49-F238E27FC236}">
                <a16:creationId xmlns:a16="http://schemas.microsoft.com/office/drawing/2014/main" id="{26D83E88-0A43-0C45-DED8-0C97F514D148}"/>
              </a:ext>
            </a:extLst>
          </p:cNvPr>
          <p:cNvSpPr txBox="1"/>
          <p:nvPr/>
        </p:nvSpPr>
        <p:spPr>
          <a:xfrm>
            <a:off x="-1" y="1482797"/>
            <a:ext cx="9144001" cy="471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201"/>
              </a:lnSpc>
            </a:pPr>
            <a:r>
              <a:rPr lang="en-US" sz="1600" b="1" dirty="0">
                <a:solidFill>
                  <a:srgbClr val="192954"/>
                </a:solidFill>
                <a:latin typeface="CS Gordon Rounded"/>
              </a:rPr>
              <a:t>TERRITORIALIZACIÓN DE LA AGENDA URBANA DE FIRGAS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7D7EC9BE-1A6D-90BD-7A06-CCB959BAB8B2}"/>
              </a:ext>
            </a:extLst>
          </p:cNvPr>
          <p:cNvSpPr txBox="1"/>
          <p:nvPr/>
        </p:nvSpPr>
        <p:spPr>
          <a:xfrm>
            <a:off x="-1" y="844506"/>
            <a:ext cx="9144001" cy="744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899"/>
              </a:lnSpc>
              <a:spcBef>
                <a:spcPct val="0"/>
              </a:spcBef>
            </a:pPr>
            <a:r>
              <a:rPr lang="en-US" sz="2400" b="1" spc="489" dirty="0">
                <a:solidFill>
                  <a:srgbClr val="FFFFFF"/>
                </a:solidFill>
                <a:latin typeface="Codec Pro ExtraBold"/>
              </a:rPr>
              <a:t>MARCO ESTRATÉGICO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C6E308B-C116-AABB-D25D-315B72D38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50670"/>
            <a:ext cx="9144000" cy="41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07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6B2438C-F889-E86B-1C41-C86DF22D8239}"/>
              </a:ext>
            </a:extLst>
          </p:cNvPr>
          <p:cNvSpPr/>
          <p:nvPr/>
        </p:nvSpPr>
        <p:spPr>
          <a:xfrm>
            <a:off x="0" y="1105930"/>
            <a:ext cx="9144000" cy="966921"/>
          </a:xfrm>
          <a:prstGeom prst="rect">
            <a:avLst/>
          </a:prstGeom>
          <a:solidFill>
            <a:srgbClr val="4CC2B1"/>
          </a:solidFill>
        </p:spPr>
        <p:txBody>
          <a:bodyPr/>
          <a:lstStyle/>
          <a:p>
            <a:endParaRPr lang="es-ES"/>
          </a:p>
        </p:txBody>
      </p:sp>
      <p:grpSp>
        <p:nvGrpSpPr>
          <p:cNvPr id="60" name="Group 56">
            <a:extLst>
              <a:ext uri="{FF2B5EF4-FFF2-40B4-BE49-F238E27FC236}">
                <a16:creationId xmlns:a16="http://schemas.microsoft.com/office/drawing/2014/main" id="{9696570D-760E-30A7-4893-AFBA2A93BEB2}"/>
              </a:ext>
            </a:extLst>
          </p:cNvPr>
          <p:cNvGrpSpPr/>
          <p:nvPr/>
        </p:nvGrpSpPr>
        <p:grpSpPr>
          <a:xfrm>
            <a:off x="133071" y="1182054"/>
            <a:ext cx="1487440" cy="792492"/>
            <a:chOff x="0" y="0"/>
            <a:chExt cx="3509135" cy="1755268"/>
          </a:xfrm>
        </p:grpSpPr>
        <p:sp>
          <p:nvSpPr>
            <p:cNvPr id="61" name="Freeform 57">
              <a:extLst>
                <a:ext uri="{FF2B5EF4-FFF2-40B4-BE49-F238E27FC236}">
                  <a16:creationId xmlns:a16="http://schemas.microsoft.com/office/drawing/2014/main" id="{2ADE727B-529F-9737-BDAA-C634A66DDBA9}"/>
                </a:ext>
              </a:extLst>
            </p:cNvPr>
            <p:cNvSpPr/>
            <p:nvPr/>
          </p:nvSpPr>
          <p:spPr>
            <a:xfrm>
              <a:off x="1764214" y="98093"/>
              <a:ext cx="1744920" cy="1568220"/>
            </a:xfrm>
            <a:custGeom>
              <a:avLst/>
              <a:gdLst/>
              <a:ahLst/>
              <a:cxnLst/>
              <a:rect l="l" t="t" r="r" b="b"/>
              <a:pathLst>
                <a:path w="1744920" h="1568220">
                  <a:moveTo>
                    <a:pt x="0" y="0"/>
                  </a:moveTo>
                  <a:lnTo>
                    <a:pt x="1744921" y="0"/>
                  </a:lnTo>
                  <a:lnTo>
                    <a:pt x="1744921" y="1568220"/>
                  </a:lnTo>
                  <a:lnTo>
                    <a:pt x="0" y="1568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62" name="Freeform 58">
              <a:extLst>
                <a:ext uri="{FF2B5EF4-FFF2-40B4-BE49-F238E27FC236}">
                  <a16:creationId xmlns:a16="http://schemas.microsoft.com/office/drawing/2014/main" id="{9531282B-758A-BA78-250F-E4E569F14567}"/>
                </a:ext>
              </a:extLst>
            </p:cNvPr>
            <p:cNvSpPr/>
            <p:nvPr/>
          </p:nvSpPr>
          <p:spPr>
            <a:xfrm>
              <a:off x="0" y="0"/>
              <a:ext cx="1758196" cy="1755268"/>
            </a:xfrm>
            <a:custGeom>
              <a:avLst/>
              <a:gdLst/>
              <a:ahLst/>
              <a:cxnLst/>
              <a:rect l="l" t="t" r="r" b="b"/>
              <a:pathLst>
                <a:path w="1758196" h="1755268">
                  <a:moveTo>
                    <a:pt x="0" y="0"/>
                  </a:moveTo>
                  <a:lnTo>
                    <a:pt x="1758196" y="0"/>
                  </a:lnTo>
                  <a:lnTo>
                    <a:pt x="1758196" y="1755268"/>
                  </a:lnTo>
                  <a:lnTo>
                    <a:pt x="0" y="17552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/>
              <a:stretch>
                <a:fillRect l="-9533" t="-24716" r="-113981" b="-37074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7" name="TextBox 37">
            <a:extLst>
              <a:ext uri="{FF2B5EF4-FFF2-40B4-BE49-F238E27FC236}">
                <a16:creationId xmlns:a16="http://schemas.microsoft.com/office/drawing/2014/main" id="{26D83E88-0A43-0C45-DED8-0C97F514D148}"/>
              </a:ext>
            </a:extLst>
          </p:cNvPr>
          <p:cNvSpPr txBox="1"/>
          <p:nvPr/>
        </p:nvSpPr>
        <p:spPr>
          <a:xfrm>
            <a:off x="-1" y="1482797"/>
            <a:ext cx="9144001" cy="471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201"/>
              </a:lnSpc>
            </a:pPr>
            <a:r>
              <a:rPr lang="en-US" sz="1600" b="1" dirty="0">
                <a:solidFill>
                  <a:srgbClr val="192954"/>
                </a:solidFill>
                <a:latin typeface="CS Gordon Rounded"/>
              </a:rPr>
              <a:t>PLAN DE RENATURALIZACIÓN DE CANDELARIA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7D7EC9BE-1A6D-90BD-7A06-CCB959BAB8B2}"/>
              </a:ext>
            </a:extLst>
          </p:cNvPr>
          <p:cNvSpPr txBox="1"/>
          <p:nvPr/>
        </p:nvSpPr>
        <p:spPr>
          <a:xfrm>
            <a:off x="-1" y="844506"/>
            <a:ext cx="9144001" cy="744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899"/>
              </a:lnSpc>
              <a:spcBef>
                <a:spcPct val="0"/>
              </a:spcBef>
            </a:pPr>
            <a:r>
              <a:rPr lang="en-US" sz="2400" b="1" spc="489" dirty="0">
                <a:solidFill>
                  <a:srgbClr val="FFFFFF"/>
                </a:solidFill>
                <a:latin typeface="Codec Pro ExtraBold"/>
              </a:rPr>
              <a:t>MARCO ESTRATÉGICO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232E0DF-43B5-9E31-824A-EB04256EB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9" y="2094958"/>
            <a:ext cx="9019131" cy="403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68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6B2438C-F889-E86B-1C41-C86DF22D8239}"/>
              </a:ext>
            </a:extLst>
          </p:cNvPr>
          <p:cNvSpPr/>
          <p:nvPr/>
        </p:nvSpPr>
        <p:spPr>
          <a:xfrm>
            <a:off x="0" y="1105930"/>
            <a:ext cx="9144000" cy="966921"/>
          </a:xfrm>
          <a:prstGeom prst="rect">
            <a:avLst/>
          </a:prstGeom>
          <a:solidFill>
            <a:srgbClr val="4CC2B1"/>
          </a:solidFill>
        </p:spPr>
        <p:txBody>
          <a:bodyPr/>
          <a:lstStyle/>
          <a:p>
            <a:endParaRPr lang="es-ES"/>
          </a:p>
        </p:txBody>
      </p:sp>
      <p:grpSp>
        <p:nvGrpSpPr>
          <p:cNvPr id="60" name="Group 56">
            <a:extLst>
              <a:ext uri="{FF2B5EF4-FFF2-40B4-BE49-F238E27FC236}">
                <a16:creationId xmlns:a16="http://schemas.microsoft.com/office/drawing/2014/main" id="{9696570D-760E-30A7-4893-AFBA2A93BEB2}"/>
              </a:ext>
            </a:extLst>
          </p:cNvPr>
          <p:cNvGrpSpPr/>
          <p:nvPr/>
        </p:nvGrpSpPr>
        <p:grpSpPr>
          <a:xfrm>
            <a:off x="133071" y="1182054"/>
            <a:ext cx="1487440" cy="792492"/>
            <a:chOff x="0" y="0"/>
            <a:chExt cx="3509135" cy="1755268"/>
          </a:xfrm>
        </p:grpSpPr>
        <p:sp>
          <p:nvSpPr>
            <p:cNvPr id="61" name="Freeform 57">
              <a:extLst>
                <a:ext uri="{FF2B5EF4-FFF2-40B4-BE49-F238E27FC236}">
                  <a16:creationId xmlns:a16="http://schemas.microsoft.com/office/drawing/2014/main" id="{2ADE727B-529F-9737-BDAA-C634A66DDBA9}"/>
                </a:ext>
              </a:extLst>
            </p:cNvPr>
            <p:cNvSpPr/>
            <p:nvPr/>
          </p:nvSpPr>
          <p:spPr>
            <a:xfrm>
              <a:off x="1764214" y="98093"/>
              <a:ext cx="1744920" cy="1568220"/>
            </a:xfrm>
            <a:custGeom>
              <a:avLst/>
              <a:gdLst/>
              <a:ahLst/>
              <a:cxnLst/>
              <a:rect l="l" t="t" r="r" b="b"/>
              <a:pathLst>
                <a:path w="1744920" h="1568220">
                  <a:moveTo>
                    <a:pt x="0" y="0"/>
                  </a:moveTo>
                  <a:lnTo>
                    <a:pt x="1744921" y="0"/>
                  </a:lnTo>
                  <a:lnTo>
                    <a:pt x="1744921" y="1568220"/>
                  </a:lnTo>
                  <a:lnTo>
                    <a:pt x="0" y="1568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62" name="Freeform 58">
              <a:extLst>
                <a:ext uri="{FF2B5EF4-FFF2-40B4-BE49-F238E27FC236}">
                  <a16:creationId xmlns:a16="http://schemas.microsoft.com/office/drawing/2014/main" id="{9531282B-758A-BA78-250F-E4E569F14567}"/>
                </a:ext>
              </a:extLst>
            </p:cNvPr>
            <p:cNvSpPr/>
            <p:nvPr/>
          </p:nvSpPr>
          <p:spPr>
            <a:xfrm>
              <a:off x="0" y="0"/>
              <a:ext cx="1758196" cy="1755268"/>
            </a:xfrm>
            <a:custGeom>
              <a:avLst/>
              <a:gdLst/>
              <a:ahLst/>
              <a:cxnLst/>
              <a:rect l="l" t="t" r="r" b="b"/>
              <a:pathLst>
                <a:path w="1758196" h="1755268">
                  <a:moveTo>
                    <a:pt x="0" y="0"/>
                  </a:moveTo>
                  <a:lnTo>
                    <a:pt x="1758196" y="0"/>
                  </a:lnTo>
                  <a:lnTo>
                    <a:pt x="1758196" y="1755268"/>
                  </a:lnTo>
                  <a:lnTo>
                    <a:pt x="0" y="17552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/>
              <a:stretch>
                <a:fillRect l="-9533" t="-24716" r="-113981" b="-37074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7" name="TextBox 37">
            <a:extLst>
              <a:ext uri="{FF2B5EF4-FFF2-40B4-BE49-F238E27FC236}">
                <a16:creationId xmlns:a16="http://schemas.microsoft.com/office/drawing/2014/main" id="{26D83E88-0A43-0C45-DED8-0C97F514D148}"/>
              </a:ext>
            </a:extLst>
          </p:cNvPr>
          <p:cNvSpPr txBox="1"/>
          <p:nvPr/>
        </p:nvSpPr>
        <p:spPr>
          <a:xfrm>
            <a:off x="-1" y="1482797"/>
            <a:ext cx="9144001" cy="471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201"/>
              </a:lnSpc>
            </a:pPr>
            <a:r>
              <a:rPr lang="en-US" sz="1600" b="1" dirty="0">
                <a:solidFill>
                  <a:srgbClr val="192954"/>
                </a:solidFill>
                <a:latin typeface="CS Gordon Rounded"/>
              </a:rPr>
              <a:t>ESTRATEGIA CANARIA DE RETO DEMOGRÁFICO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7D7EC9BE-1A6D-90BD-7A06-CCB959BAB8B2}"/>
              </a:ext>
            </a:extLst>
          </p:cNvPr>
          <p:cNvSpPr txBox="1"/>
          <p:nvPr/>
        </p:nvSpPr>
        <p:spPr>
          <a:xfrm>
            <a:off x="-1" y="844506"/>
            <a:ext cx="9144001" cy="744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899"/>
              </a:lnSpc>
              <a:spcBef>
                <a:spcPct val="0"/>
              </a:spcBef>
            </a:pPr>
            <a:r>
              <a:rPr lang="en-US" sz="2400" b="1" spc="489" dirty="0">
                <a:solidFill>
                  <a:srgbClr val="FFFFFF"/>
                </a:solidFill>
                <a:latin typeface="Codec Pro ExtraBold"/>
              </a:rPr>
              <a:t>MARCO ESTRATÉGICO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53277EE-FD05-C3AB-2C72-75E5B5C78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72851"/>
            <a:ext cx="9144000" cy="412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89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6B2438C-F889-E86B-1C41-C86DF22D8239}"/>
              </a:ext>
            </a:extLst>
          </p:cNvPr>
          <p:cNvSpPr/>
          <p:nvPr/>
        </p:nvSpPr>
        <p:spPr>
          <a:xfrm>
            <a:off x="0" y="1105930"/>
            <a:ext cx="9144000" cy="966921"/>
          </a:xfrm>
          <a:prstGeom prst="rect">
            <a:avLst/>
          </a:prstGeom>
          <a:solidFill>
            <a:srgbClr val="4CC2B1"/>
          </a:solidFill>
        </p:spPr>
        <p:txBody>
          <a:bodyPr/>
          <a:lstStyle/>
          <a:p>
            <a:endParaRPr lang="es-ES"/>
          </a:p>
        </p:txBody>
      </p:sp>
      <p:grpSp>
        <p:nvGrpSpPr>
          <p:cNvPr id="60" name="Group 56">
            <a:extLst>
              <a:ext uri="{FF2B5EF4-FFF2-40B4-BE49-F238E27FC236}">
                <a16:creationId xmlns:a16="http://schemas.microsoft.com/office/drawing/2014/main" id="{9696570D-760E-30A7-4893-AFBA2A93BEB2}"/>
              </a:ext>
            </a:extLst>
          </p:cNvPr>
          <p:cNvGrpSpPr/>
          <p:nvPr/>
        </p:nvGrpSpPr>
        <p:grpSpPr>
          <a:xfrm>
            <a:off x="133071" y="1182054"/>
            <a:ext cx="1487440" cy="792492"/>
            <a:chOff x="0" y="0"/>
            <a:chExt cx="3509135" cy="1755268"/>
          </a:xfrm>
        </p:grpSpPr>
        <p:sp>
          <p:nvSpPr>
            <p:cNvPr id="61" name="Freeform 57">
              <a:extLst>
                <a:ext uri="{FF2B5EF4-FFF2-40B4-BE49-F238E27FC236}">
                  <a16:creationId xmlns:a16="http://schemas.microsoft.com/office/drawing/2014/main" id="{2ADE727B-529F-9737-BDAA-C634A66DDBA9}"/>
                </a:ext>
              </a:extLst>
            </p:cNvPr>
            <p:cNvSpPr/>
            <p:nvPr/>
          </p:nvSpPr>
          <p:spPr>
            <a:xfrm>
              <a:off x="1764214" y="98093"/>
              <a:ext cx="1744920" cy="1568220"/>
            </a:xfrm>
            <a:custGeom>
              <a:avLst/>
              <a:gdLst/>
              <a:ahLst/>
              <a:cxnLst/>
              <a:rect l="l" t="t" r="r" b="b"/>
              <a:pathLst>
                <a:path w="1744920" h="1568220">
                  <a:moveTo>
                    <a:pt x="0" y="0"/>
                  </a:moveTo>
                  <a:lnTo>
                    <a:pt x="1744921" y="0"/>
                  </a:lnTo>
                  <a:lnTo>
                    <a:pt x="1744921" y="1568220"/>
                  </a:lnTo>
                  <a:lnTo>
                    <a:pt x="0" y="1568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62" name="Freeform 58">
              <a:extLst>
                <a:ext uri="{FF2B5EF4-FFF2-40B4-BE49-F238E27FC236}">
                  <a16:creationId xmlns:a16="http://schemas.microsoft.com/office/drawing/2014/main" id="{9531282B-758A-BA78-250F-E4E569F14567}"/>
                </a:ext>
              </a:extLst>
            </p:cNvPr>
            <p:cNvSpPr/>
            <p:nvPr/>
          </p:nvSpPr>
          <p:spPr>
            <a:xfrm>
              <a:off x="0" y="0"/>
              <a:ext cx="1758196" cy="1755268"/>
            </a:xfrm>
            <a:custGeom>
              <a:avLst/>
              <a:gdLst/>
              <a:ahLst/>
              <a:cxnLst/>
              <a:rect l="l" t="t" r="r" b="b"/>
              <a:pathLst>
                <a:path w="1758196" h="1755268">
                  <a:moveTo>
                    <a:pt x="0" y="0"/>
                  </a:moveTo>
                  <a:lnTo>
                    <a:pt x="1758196" y="0"/>
                  </a:lnTo>
                  <a:lnTo>
                    <a:pt x="1758196" y="1755268"/>
                  </a:lnTo>
                  <a:lnTo>
                    <a:pt x="0" y="17552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/>
              <a:stretch>
                <a:fillRect l="-9533" t="-24716" r="-113981" b="-37074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7" name="TextBox 37">
            <a:extLst>
              <a:ext uri="{FF2B5EF4-FFF2-40B4-BE49-F238E27FC236}">
                <a16:creationId xmlns:a16="http://schemas.microsoft.com/office/drawing/2014/main" id="{26D83E88-0A43-0C45-DED8-0C97F514D148}"/>
              </a:ext>
            </a:extLst>
          </p:cNvPr>
          <p:cNvSpPr txBox="1"/>
          <p:nvPr/>
        </p:nvSpPr>
        <p:spPr>
          <a:xfrm>
            <a:off x="-1" y="1482797"/>
            <a:ext cx="9144001" cy="471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201"/>
              </a:lnSpc>
            </a:pPr>
            <a:r>
              <a:rPr lang="en-US" sz="1600" b="1" dirty="0">
                <a:solidFill>
                  <a:srgbClr val="192954"/>
                </a:solidFill>
                <a:latin typeface="CS Gordon Rounded"/>
              </a:rPr>
              <a:t>BARRIOS ODS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7D7EC9BE-1A6D-90BD-7A06-CCB959BAB8B2}"/>
              </a:ext>
            </a:extLst>
          </p:cNvPr>
          <p:cNvSpPr txBox="1"/>
          <p:nvPr/>
        </p:nvSpPr>
        <p:spPr>
          <a:xfrm>
            <a:off x="-1" y="844506"/>
            <a:ext cx="9144001" cy="744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899"/>
              </a:lnSpc>
              <a:spcBef>
                <a:spcPct val="0"/>
              </a:spcBef>
            </a:pPr>
            <a:r>
              <a:rPr lang="en-US" sz="2400" b="1" spc="489" dirty="0">
                <a:solidFill>
                  <a:srgbClr val="FFFFFF"/>
                </a:solidFill>
                <a:latin typeface="Codec Pro ExtraBold"/>
              </a:rPr>
              <a:t>MARCO ESTRATÉGICO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819A976-E5C7-55B2-562B-74587FB66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94958"/>
            <a:ext cx="9144000" cy="409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96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6B2438C-F889-E86B-1C41-C86DF22D8239}"/>
              </a:ext>
            </a:extLst>
          </p:cNvPr>
          <p:cNvSpPr/>
          <p:nvPr/>
        </p:nvSpPr>
        <p:spPr>
          <a:xfrm>
            <a:off x="0" y="1105930"/>
            <a:ext cx="9144000" cy="966921"/>
          </a:xfrm>
          <a:prstGeom prst="rect">
            <a:avLst/>
          </a:prstGeom>
          <a:solidFill>
            <a:srgbClr val="4CC2B1"/>
          </a:solidFill>
        </p:spPr>
        <p:txBody>
          <a:bodyPr/>
          <a:lstStyle/>
          <a:p>
            <a:endParaRPr lang="es-ES"/>
          </a:p>
        </p:txBody>
      </p:sp>
      <p:grpSp>
        <p:nvGrpSpPr>
          <p:cNvPr id="60" name="Group 56">
            <a:extLst>
              <a:ext uri="{FF2B5EF4-FFF2-40B4-BE49-F238E27FC236}">
                <a16:creationId xmlns:a16="http://schemas.microsoft.com/office/drawing/2014/main" id="{9696570D-760E-30A7-4893-AFBA2A93BEB2}"/>
              </a:ext>
            </a:extLst>
          </p:cNvPr>
          <p:cNvGrpSpPr/>
          <p:nvPr/>
        </p:nvGrpSpPr>
        <p:grpSpPr>
          <a:xfrm>
            <a:off x="133071" y="1182054"/>
            <a:ext cx="1487440" cy="792492"/>
            <a:chOff x="0" y="0"/>
            <a:chExt cx="3509135" cy="1755268"/>
          </a:xfrm>
        </p:grpSpPr>
        <p:sp>
          <p:nvSpPr>
            <p:cNvPr id="61" name="Freeform 57">
              <a:extLst>
                <a:ext uri="{FF2B5EF4-FFF2-40B4-BE49-F238E27FC236}">
                  <a16:creationId xmlns:a16="http://schemas.microsoft.com/office/drawing/2014/main" id="{2ADE727B-529F-9737-BDAA-C634A66DDBA9}"/>
                </a:ext>
              </a:extLst>
            </p:cNvPr>
            <p:cNvSpPr/>
            <p:nvPr/>
          </p:nvSpPr>
          <p:spPr>
            <a:xfrm>
              <a:off x="1764214" y="98093"/>
              <a:ext cx="1744920" cy="1568220"/>
            </a:xfrm>
            <a:custGeom>
              <a:avLst/>
              <a:gdLst/>
              <a:ahLst/>
              <a:cxnLst/>
              <a:rect l="l" t="t" r="r" b="b"/>
              <a:pathLst>
                <a:path w="1744920" h="1568220">
                  <a:moveTo>
                    <a:pt x="0" y="0"/>
                  </a:moveTo>
                  <a:lnTo>
                    <a:pt x="1744921" y="0"/>
                  </a:lnTo>
                  <a:lnTo>
                    <a:pt x="1744921" y="1568220"/>
                  </a:lnTo>
                  <a:lnTo>
                    <a:pt x="0" y="1568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62" name="Freeform 58">
              <a:extLst>
                <a:ext uri="{FF2B5EF4-FFF2-40B4-BE49-F238E27FC236}">
                  <a16:creationId xmlns:a16="http://schemas.microsoft.com/office/drawing/2014/main" id="{9531282B-758A-BA78-250F-E4E569F14567}"/>
                </a:ext>
              </a:extLst>
            </p:cNvPr>
            <p:cNvSpPr/>
            <p:nvPr/>
          </p:nvSpPr>
          <p:spPr>
            <a:xfrm>
              <a:off x="0" y="0"/>
              <a:ext cx="1758196" cy="1755268"/>
            </a:xfrm>
            <a:custGeom>
              <a:avLst/>
              <a:gdLst/>
              <a:ahLst/>
              <a:cxnLst/>
              <a:rect l="l" t="t" r="r" b="b"/>
              <a:pathLst>
                <a:path w="1758196" h="1755268">
                  <a:moveTo>
                    <a:pt x="0" y="0"/>
                  </a:moveTo>
                  <a:lnTo>
                    <a:pt x="1758196" y="0"/>
                  </a:lnTo>
                  <a:lnTo>
                    <a:pt x="1758196" y="1755268"/>
                  </a:lnTo>
                  <a:lnTo>
                    <a:pt x="0" y="17552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/>
              <a:stretch>
                <a:fillRect l="-9533" t="-24716" r="-113981" b="-37074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7" name="TextBox 37">
            <a:extLst>
              <a:ext uri="{FF2B5EF4-FFF2-40B4-BE49-F238E27FC236}">
                <a16:creationId xmlns:a16="http://schemas.microsoft.com/office/drawing/2014/main" id="{26D83E88-0A43-0C45-DED8-0C97F514D148}"/>
              </a:ext>
            </a:extLst>
          </p:cNvPr>
          <p:cNvSpPr txBox="1"/>
          <p:nvPr/>
        </p:nvSpPr>
        <p:spPr>
          <a:xfrm>
            <a:off x="-1" y="1482797"/>
            <a:ext cx="9144001" cy="471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201"/>
              </a:lnSpc>
            </a:pPr>
            <a:r>
              <a:rPr lang="en-US" sz="1600" b="1" dirty="0">
                <a:solidFill>
                  <a:srgbClr val="192954"/>
                </a:solidFill>
                <a:latin typeface="CS Gordon Rounded"/>
              </a:rPr>
              <a:t>BARRIOS ODS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7D7EC9BE-1A6D-90BD-7A06-CCB959BAB8B2}"/>
              </a:ext>
            </a:extLst>
          </p:cNvPr>
          <p:cNvSpPr txBox="1"/>
          <p:nvPr/>
        </p:nvSpPr>
        <p:spPr>
          <a:xfrm>
            <a:off x="-1" y="844506"/>
            <a:ext cx="9144001" cy="744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899"/>
              </a:lnSpc>
              <a:spcBef>
                <a:spcPct val="0"/>
              </a:spcBef>
            </a:pPr>
            <a:r>
              <a:rPr lang="en-US" sz="2400" b="1" spc="489" dirty="0">
                <a:solidFill>
                  <a:srgbClr val="FFFFFF"/>
                </a:solidFill>
                <a:latin typeface="Codec Pro ExtraBold"/>
              </a:rPr>
              <a:t>MARCO ESTRATÉGICO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DEE3C53-80C6-461A-5291-23508D92B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5425" y="2153962"/>
            <a:ext cx="3781832" cy="455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56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6B2438C-F889-E86B-1C41-C86DF22D8239}"/>
              </a:ext>
            </a:extLst>
          </p:cNvPr>
          <p:cNvSpPr/>
          <p:nvPr/>
        </p:nvSpPr>
        <p:spPr>
          <a:xfrm>
            <a:off x="0" y="1105930"/>
            <a:ext cx="9144000" cy="966921"/>
          </a:xfrm>
          <a:prstGeom prst="rect">
            <a:avLst/>
          </a:prstGeom>
          <a:solidFill>
            <a:srgbClr val="4CC2B1"/>
          </a:solidFill>
        </p:spPr>
        <p:txBody>
          <a:bodyPr/>
          <a:lstStyle/>
          <a:p>
            <a:endParaRPr lang="es-ES"/>
          </a:p>
        </p:txBody>
      </p:sp>
      <p:grpSp>
        <p:nvGrpSpPr>
          <p:cNvPr id="60" name="Group 56">
            <a:extLst>
              <a:ext uri="{FF2B5EF4-FFF2-40B4-BE49-F238E27FC236}">
                <a16:creationId xmlns:a16="http://schemas.microsoft.com/office/drawing/2014/main" id="{9696570D-760E-30A7-4893-AFBA2A93BEB2}"/>
              </a:ext>
            </a:extLst>
          </p:cNvPr>
          <p:cNvGrpSpPr/>
          <p:nvPr/>
        </p:nvGrpSpPr>
        <p:grpSpPr>
          <a:xfrm>
            <a:off x="133071" y="1182054"/>
            <a:ext cx="1487440" cy="792492"/>
            <a:chOff x="0" y="0"/>
            <a:chExt cx="3509135" cy="1755268"/>
          </a:xfrm>
        </p:grpSpPr>
        <p:sp>
          <p:nvSpPr>
            <p:cNvPr id="61" name="Freeform 57">
              <a:extLst>
                <a:ext uri="{FF2B5EF4-FFF2-40B4-BE49-F238E27FC236}">
                  <a16:creationId xmlns:a16="http://schemas.microsoft.com/office/drawing/2014/main" id="{2ADE727B-529F-9737-BDAA-C634A66DDBA9}"/>
                </a:ext>
              </a:extLst>
            </p:cNvPr>
            <p:cNvSpPr/>
            <p:nvPr/>
          </p:nvSpPr>
          <p:spPr>
            <a:xfrm>
              <a:off x="1764214" y="98093"/>
              <a:ext cx="1744920" cy="1568220"/>
            </a:xfrm>
            <a:custGeom>
              <a:avLst/>
              <a:gdLst/>
              <a:ahLst/>
              <a:cxnLst/>
              <a:rect l="l" t="t" r="r" b="b"/>
              <a:pathLst>
                <a:path w="1744920" h="1568220">
                  <a:moveTo>
                    <a:pt x="0" y="0"/>
                  </a:moveTo>
                  <a:lnTo>
                    <a:pt x="1744921" y="0"/>
                  </a:lnTo>
                  <a:lnTo>
                    <a:pt x="1744921" y="1568220"/>
                  </a:lnTo>
                  <a:lnTo>
                    <a:pt x="0" y="1568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62" name="Freeform 58">
              <a:extLst>
                <a:ext uri="{FF2B5EF4-FFF2-40B4-BE49-F238E27FC236}">
                  <a16:creationId xmlns:a16="http://schemas.microsoft.com/office/drawing/2014/main" id="{9531282B-758A-BA78-250F-E4E569F14567}"/>
                </a:ext>
              </a:extLst>
            </p:cNvPr>
            <p:cNvSpPr/>
            <p:nvPr/>
          </p:nvSpPr>
          <p:spPr>
            <a:xfrm>
              <a:off x="0" y="0"/>
              <a:ext cx="1758196" cy="1755268"/>
            </a:xfrm>
            <a:custGeom>
              <a:avLst/>
              <a:gdLst/>
              <a:ahLst/>
              <a:cxnLst/>
              <a:rect l="l" t="t" r="r" b="b"/>
              <a:pathLst>
                <a:path w="1758196" h="1755268">
                  <a:moveTo>
                    <a:pt x="0" y="0"/>
                  </a:moveTo>
                  <a:lnTo>
                    <a:pt x="1758196" y="0"/>
                  </a:lnTo>
                  <a:lnTo>
                    <a:pt x="1758196" y="1755268"/>
                  </a:lnTo>
                  <a:lnTo>
                    <a:pt x="0" y="17552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/>
              <a:stretch>
                <a:fillRect l="-9533" t="-24716" r="-113981" b="-37074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7" name="TextBox 37">
            <a:extLst>
              <a:ext uri="{FF2B5EF4-FFF2-40B4-BE49-F238E27FC236}">
                <a16:creationId xmlns:a16="http://schemas.microsoft.com/office/drawing/2014/main" id="{26D83E88-0A43-0C45-DED8-0C97F514D148}"/>
              </a:ext>
            </a:extLst>
          </p:cNvPr>
          <p:cNvSpPr txBox="1"/>
          <p:nvPr/>
        </p:nvSpPr>
        <p:spPr>
          <a:xfrm>
            <a:off x="-1" y="1482797"/>
            <a:ext cx="9144001" cy="471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201"/>
              </a:lnSpc>
            </a:pPr>
            <a:r>
              <a:rPr lang="en-US" sz="1600" b="1" dirty="0">
                <a:solidFill>
                  <a:srgbClr val="192954"/>
                </a:solidFill>
                <a:latin typeface="CS Gordon Rounded"/>
              </a:rPr>
              <a:t>CON AGENDA URBANA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7D7EC9BE-1A6D-90BD-7A06-CCB959BAB8B2}"/>
              </a:ext>
            </a:extLst>
          </p:cNvPr>
          <p:cNvSpPr txBox="1"/>
          <p:nvPr/>
        </p:nvSpPr>
        <p:spPr>
          <a:xfrm>
            <a:off x="-1" y="844506"/>
            <a:ext cx="9144001" cy="744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899"/>
              </a:lnSpc>
              <a:spcBef>
                <a:spcPct val="0"/>
              </a:spcBef>
            </a:pPr>
            <a:r>
              <a:rPr lang="en-US" sz="2400" b="1" spc="489" dirty="0">
                <a:solidFill>
                  <a:srgbClr val="FFFFFF"/>
                </a:solidFill>
                <a:latin typeface="Codec Pro ExtraBold"/>
              </a:rPr>
              <a:t>MARCO ESTRATÉGICO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8A7E073-DF06-1395-C40E-A21A34C06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8" y="2094958"/>
            <a:ext cx="9005888" cy="402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87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38">
            <a:extLst>
              <a:ext uri="{FF2B5EF4-FFF2-40B4-BE49-F238E27FC236}">
                <a16:creationId xmlns:a16="http://schemas.microsoft.com/office/drawing/2014/main" id="{7D7EC9BE-1A6D-90BD-7A06-CCB959BAB8B2}"/>
              </a:ext>
            </a:extLst>
          </p:cNvPr>
          <p:cNvSpPr txBox="1"/>
          <p:nvPr/>
        </p:nvSpPr>
        <p:spPr>
          <a:xfrm>
            <a:off x="-1" y="844506"/>
            <a:ext cx="9144001" cy="744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899"/>
              </a:lnSpc>
              <a:spcBef>
                <a:spcPct val="0"/>
              </a:spcBef>
            </a:pPr>
            <a:r>
              <a:rPr lang="en-US" sz="2400" b="1" spc="489" dirty="0">
                <a:solidFill>
                  <a:srgbClr val="FFFFFF"/>
                </a:solidFill>
                <a:latin typeface="Codec Pro ExtraBold"/>
              </a:rPr>
              <a:t>MARCO ESTRATÉGICO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FFCD5B8-7809-252F-9AF7-15348C000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1297"/>
            <a:ext cx="9144000" cy="512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79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n 131">
            <a:extLst>
              <a:ext uri="{FF2B5EF4-FFF2-40B4-BE49-F238E27FC236}">
                <a16:creationId xmlns:a16="http://schemas.microsoft.com/office/drawing/2014/main" id="{E82A9C4C-ED63-803D-1F71-0797E4D82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1297"/>
            <a:ext cx="9144000" cy="512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42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6B2438C-F889-E86B-1C41-C86DF22D8239}"/>
              </a:ext>
            </a:extLst>
          </p:cNvPr>
          <p:cNvSpPr/>
          <p:nvPr/>
        </p:nvSpPr>
        <p:spPr>
          <a:xfrm>
            <a:off x="0" y="1105930"/>
            <a:ext cx="9144000" cy="966921"/>
          </a:xfrm>
          <a:prstGeom prst="rect">
            <a:avLst/>
          </a:prstGeom>
          <a:solidFill>
            <a:srgbClr val="4CC2B1"/>
          </a:solidFill>
        </p:spPr>
        <p:txBody>
          <a:bodyPr/>
          <a:lstStyle/>
          <a:p>
            <a:endParaRPr lang="es-ES"/>
          </a:p>
        </p:txBody>
      </p:sp>
      <p:grpSp>
        <p:nvGrpSpPr>
          <p:cNvPr id="60" name="Group 56">
            <a:extLst>
              <a:ext uri="{FF2B5EF4-FFF2-40B4-BE49-F238E27FC236}">
                <a16:creationId xmlns:a16="http://schemas.microsoft.com/office/drawing/2014/main" id="{9696570D-760E-30A7-4893-AFBA2A93BEB2}"/>
              </a:ext>
            </a:extLst>
          </p:cNvPr>
          <p:cNvGrpSpPr/>
          <p:nvPr/>
        </p:nvGrpSpPr>
        <p:grpSpPr>
          <a:xfrm>
            <a:off x="133071" y="1182054"/>
            <a:ext cx="1487440" cy="792492"/>
            <a:chOff x="0" y="0"/>
            <a:chExt cx="3509135" cy="1755268"/>
          </a:xfrm>
        </p:grpSpPr>
        <p:sp>
          <p:nvSpPr>
            <p:cNvPr id="61" name="Freeform 57">
              <a:extLst>
                <a:ext uri="{FF2B5EF4-FFF2-40B4-BE49-F238E27FC236}">
                  <a16:creationId xmlns:a16="http://schemas.microsoft.com/office/drawing/2014/main" id="{2ADE727B-529F-9737-BDAA-C634A66DDBA9}"/>
                </a:ext>
              </a:extLst>
            </p:cNvPr>
            <p:cNvSpPr/>
            <p:nvPr/>
          </p:nvSpPr>
          <p:spPr>
            <a:xfrm>
              <a:off x="1764214" y="98093"/>
              <a:ext cx="1744920" cy="1568220"/>
            </a:xfrm>
            <a:custGeom>
              <a:avLst/>
              <a:gdLst/>
              <a:ahLst/>
              <a:cxnLst/>
              <a:rect l="l" t="t" r="r" b="b"/>
              <a:pathLst>
                <a:path w="1744920" h="1568220">
                  <a:moveTo>
                    <a:pt x="0" y="0"/>
                  </a:moveTo>
                  <a:lnTo>
                    <a:pt x="1744921" y="0"/>
                  </a:lnTo>
                  <a:lnTo>
                    <a:pt x="1744921" y="1568220"/>
                  </a:lnTo>
                  <a:lnTo>
                    <a:pt x="0" y="1568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62" name="Freeform 58">
              <a:extLst>
                <a:ext uri="{FF2B5EF4-FFF2-40B4-BE49-F238E27FC236}">
                  <a16:creationId xmlns:a16="http://schemas.microsoft.com/office/drawing/2014/main" id="{9531282B-758A-BA78-250F-E4E569F14567}"/>
                </a:ext>
              </a:extLst>
            </p:cNvPr>
            <p:cNvSpPr/>
            <p:nvPr/>
          </p:nvSpPr>
          <p:spPr>
            <a:xfrm>
              <a:off x="0" y="0"/>
              <a:ext cx="1758196" cy="1755268"/>
            </a:xfrm>
            <a:custGeom>
              <a:avLst/>
              <a:gdLst/>
              <a:ahLst/>
              <a:cxnLst/>
              <a:rect l="l" t="t" r="r" b="b"/>
              <a:pathLst>
                <a:path w="1758196" h="1755268">
                  <a:moveTo>
                    <a:pt x="0" y="0"/>
                  </a:moveTo>
                  <a:lnTo>
                    <a:pt x="1758196" y="0"/>
                  </a:lnTo>
                  <a:lnTo>
                    <a:pt x="1758196" y="1755268"/>
                  </a:lnTo>
                  <a:lnTo>
                    <a:pt x="0" y="17552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/>
              <a:stretch>
                <a:fillRect l="-9533" t="-24716" r="-113981" b="-37074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7" name="TextBox 37">
            <a:extLst>
              <a:ext uri="{FF2B5EF4-FFF2-40B4-BE49-F238E27FC236}">
                <a16:creationId xmlns:a16="http://schemas.microsoft.com/office/drawing/2014/main" id="{26D83E88-0A43-0C45-DED8-0C97F514D148}"/>
              </a:ext>
            </a:extLst>
          </p:cNvPr>
          <p:cNvSpPr txBox="1"/>
          <p:nvPr/>
        </p:nvSpPr>
        <p:spPr>
          <a:xfrm>
            <a:off x="-1" y="1482797"/>
            <a:ext cx="9144001" cy="471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201"/>
              </a:lnSpc>
            </a:pPr>
            <a:r>
              <a:rPr lang="en-US" sz="1600" b="1" dirty="0">
                <a:solidFill>
                  <a:srgbClr val="192954"/>
                </a:solidFill>
                <a:latin typeface="CS Gordon Rounded"/>
              </a:rPr>
              <a:t>ALINEACIÓN CON LAS AGENDAS DE DESARROLLO SOSTENIBLE Y URBANA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7D7EC9BE-1A6D-90BD-7A06-CCB959BAB8B2}"/>
              </a:ext>
            </a:extLst>
          </p:cNvPr>
          <p:cNvSpPr txBox="1"/>
          <p:nvPr/>
        </p:nvSpPr>
        <p:spPr>
          <a:xfrm>
            <a:off x="-1" y="844506"/>
            <a:ext cx="9135007" cy="744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899"/>
              </a:lnSpc>
              <a:spcBef>
                <a:spcPct val="0"/>
              </a:spcBef>
            </a:pPr>
            <a:r>
              <a:rPr lang="en-US" sz="2400" b="1" spc="489" dirty="0">
                <a:solidFill>
                  <a:srgbClr val="FFFFFF"/>
                </a:solidFill>
                <a:latin typeface="Codec Pro ExtraBold"/>
              </a:rPr>
              <a:t>MARCO ESTRATÉGICO</a:t>
            </a:r>
          </a:p>
        </p:txBody>
      </p:sp>
      <p:pic>
        <p:nvPicPr>
          <p:cNvPr id="156" name="Imagen 155">
            <a:extLst>
              <a:ext uri="{FF2B5EF4-FFF2-40B4-BE49-F238E27FC236}">
                <a16:creationId xmlns:a16="http://schemas.microsoft.com/office/drawing/2014/main" id="{99E18A1E-F009-FC07-740A-6330606E1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072851"/>
            <a:ext cx="9108141" cy="3566021"/>
          </a:xfrm>
          <a:prstGeom prst="rect">
            <a:avLst/>
          </a:prstGeom>
        </p:spPr>
      </p:pic>
      <p:grpSp>
        <p:nvGrpSpPr>
          <p:cNvPr id="157" name="Group 45">
            <a:extLst>
              <a:ext uri="{FF2B5EF4-FFF2-40B4-BE49-F238E27FC236}">
                <a16:creationId xmlns:a16="http://schemas.microsoft.com/office/drawing/2014/main" id="{7439533C-E521-3074-3782-4E4855EA1DF4}"/>
              </a:ext>
            </a:extLst>
          </p:cNvPr>
          <p:cNvGrpSpPr/>
          <p:nvPr/>
        </p:nvGrpSpPr>
        <p:grpSpPr>
          <a:xfrm>
            <a:off x="7462885" y="6306671"/>
            <a:ext cx="1672122" cy="551329"/>
            <a:chOff x="0" y="0"/>
            <a:chExt cx="3577121" cy="1179441"/>
          </a:xfrm>
        </p:grpSpPr>
        <p:sp>
          <p:nvSpPr>
            <p:cNvPr id="158" name="Freeform 46">
              <a:extLst>
                <a:ext uri="{FF2B5EF4-FFF2-40B4-BE49-F238E27FC236}">
                  <a16:creationId xmlns:a16="http://schemas.microsoft.com/office/drawing/2014/main" id="{0EF9A5B5-634A-3F96-6C92-0FD4691E698E}"/>
                </a:ext>
              </a:extLst>
            </p:cNvPr>
            <p:cNvSpPr/>
            <p:nvPr/>
          </p:nvSpPr>
          <p:spPr>
            <a:xfrm>
              <a:off x="1867658" y="0"/>
              <a:ext cx="1709462" cy="1179441"/>
            </a:xfrm>
            <a:custGeom>
              <a:avLst/>
              <a:gdLst/>
              <a:ahLst/>
              <a:cxnLst/>
              <a:rect l="l" t="t" r="r" b="b"/>
              <a:pathLst>
                <a:path w="1709462" h="1179441">
                  <a:moveTo>
                    <a:pt x="0" y="0"/>
                  </a:moveTo>
                  <a:lnTo>
                    <a:pt x="1709463" y="0"/>
                  </a:lnTo>
                  <a:lnTo>
                    <a:pt x="1709463" y="1179441"/>
                  </a:lnTo>
                  <a:lnTo>
                    <a:pt x="0" y="11794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/>
              <a:stretch>
                <a:fillRect l="-722228" r="-60356" b="-34218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59" name="Freeform 47">
              <a:extLst>
                <a:ext uri="{FF2B5EF4-FFF2-40B4-BE49-F238E27FC236}">
                  <a16:creationId xmlns:a16="http://schemas.microsoft.com/office/drawing/2014/main" id="{8F982B75-7A19-2C78-1CD0-71029D402FB0}"/>
                </a:ext>
              </a:extLst>
            </p:cNvPr>
            <p:cNvSpPr/>
            <p:nvPr/>
          </p:nvSpPr>
          <p:spPr>
            <a:xfrm>
              <a:off x="0" y="0"/>
              <a:ext cx="1591341" cy="1179441"/>
            </a:xfrm>
            <a:custGeom>
              <a:avLst/>
              <a:gdLst/>
              <a:ahLst/>
              <a:cxnLst/>
              <a:rect l="l" t="t" r="r" b="b"/>
              <a:pathLst>
                <a:path w="1591341" h="1179441">
                  <a:moveTo>
                    <a:pt x="0" y="0"/>
                  </a:moveTo>
                  <a:lnTo>
                    <a:pt x="1591341" y="0"/>
                  </a:lnTo>
                  <a:lnTo>
                    <a:pt x="1591341" y="1179441"/>
                  </a:lnTo>
                  <a:lnTo>
                    <a:pt x="0" y="11794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/>
              <a:stretch>
                <a:fillRect l="-557222" r="-290874" b="-34218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333818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6B2438C-F889-E86B-1C41-C86DF22D8239}"/>
              </a:ext>
            </a:extLst>
          </p:cNvPr>
          <p:cNvSpPr/>
          <p:nvPr/>
        </p:nvSpPr>
        <p:spPr>
          <a:xfrm>
            <a:off x="0" y="1105930"/>
            <a:ext cx="9144000" cy="966921"/>
          </a:xfrm>
          <a:prstGeom prst="rect">
            <a:avLst/>
          </a:prstGeom>
          <a:solidFill>
            <a:srgbClr val="4CC2B1"/>
          </a:solidFill>
        </p:spPr>
        <p:txBody>
          <a:bodyPr/>
          <a:lstStyle/>
          <a:p>
            <a:endParaRPr lang="es-ES"/>
          </a:p>
        </p:txBody>
      </p:sp>
      <p:grpSp>
        <p:nvGrpSpPr>
          <p:cNvPr id="60" name="Group 56">
            <a:extLst>
              <a:ext uri="{FF2B5EF4-FFF2-40B4-BE49-F238E27FC236}">
                <a16:creationId xmlns:a16="http://schemas.microsoft.com/office/drawing/2014/main" id="{9696570D-760E-30A7-4893-AFBA2A93BEB2}"/>
              </a:ext>
            </a:extLst>
          </p:cNvPr>
          <p:cNvGrpSpPr/>
          <p:nvPr/>
        </p:nvGrpSpPr>
        <p:grpSpPr>
          <a:xfrm>
            <a:off x="133071" y="1182054"/>
            <a:ext cx="1487440" cy="792492"/>
            <a:chOff x="0" y="0"/>
            <a:chExt cx="3509135" cy="1755268"/>
          </a:xfrm>
        </p:grpSpPr>
        <p:sp>
          <p:nvSpPr>
            <p:cNvPr id="61" name="Freeform 57">
              <a:extLst>
                <a:ext uri="{FF2B5EF4-FFF2-40B4-BE49-F238E27FC236}">
                  <a16:creationId xmlns:a16="http://schemas.microsoft.com/office/drawing/2014/main" id="{2ADE727B-529F-9737-BDAA-C634A66DDBA9}"/>
                </a:ext>
              </a:extLst>
            </p:cNvPr>
            <p:cNvSpPr/>
            <p:nvPr/>
          </p:nvSpPr>
          <p:spPr>
            <a:xfrm>
              <a:off x="1764214" y="98093"/>
              <a:ext cx="1744920" cy="1568220"/>
            </a:xfrm>
            <a:custGeom>
              <a:avLst/>
              <a:gdLst/>
              <a:ahLst/>
              <a:cxnLst/>
              <a:rect l="l" t="t" r="r" b="b"/>
              <a:pathLst>
                <a:path w="1744920" h="1568220">
                  <a:moveTo>
                    <a:pt x="0" y="0"/>
                  </a:moveTo>
                  <a:lnTo>
                    <a:pt x="1744921" y="0"/>
                  </a:lnTo>
                  <a:lnTo>
                    <a:pt x="1744921" y="1568220"/>
                  </a:lnTo>
                  <a:lnTo>
                    <a:pt x="0" y="1568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62" name="Freeform 58">
              <a:extLst>
                <a:ext uri="{FF2B5EF4-FFF2-40B4-BE49-F238E27FC236}">
                  <a16:creationId xmlns:a16="http://schemas.microsoft.com/office/drawing/2014/main" id="{9531282B-758A-BA78-250F-E4E569F14567}"/>
                </a:ext>
              </a:extLst>
            </p:cNvPr>
            <p:cNvSpPr/>
            <p:nvPr/>
          </p:nvSpPr>
          <p:spPr>
            <a:xfrm>
              <a:off x="0" y="0"/>
              <a:ext cx="1758196" cy="1755268"/>
            </a:xfrm>
            <a:custGeom>
              <a:avLst/>
              <a:gdLst/>
              <a:ahLst/>
              <a:cxnLst/>
              <a:rect l="l" t="t" r="r" b="b"/>
              <a:pathLst>
                <a:path w="1758196" h="1755268">
                  <a:moveTo>
                    <a:pt x="0" y="0"/>
                  </a:moveTo>
                  <a:lnTo>
                    <a:pt x="1758196" y="0"/>
                  </a:lnTo>
                  <a:lnTo>
                    <a:pt x="1758196" y="1755268"/>
                  </a:lnTo>
                  <a:lnTo>
                    <a:pt x="0" y="17552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/>
              <a:stretch>
                <a:fillRect l="-9533" t="-24716" r="-113981" b="-37074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7" name="TextBox 37">
            <a:extLst>
              <a:ext uri="{FF2B5EF4-FFF2-40B4-BE49-F238E27FC236}">
                <a16:creationId xmlns:a16="http://schemas.microsoft.com/office/drawing/2014/main" id="{26D83E88-0A43-0C45-DED8-0C97F514D148}"/>
              </a:ext>
            </a:extLst>
          </p:cNvPr>
          <p:cNvSpPr txBox="1"/>
          <p:nvPr/>
        </p:nvSpPr>
        <p:spPr>
          <a:xfrm>
            <a:off x="-8994" y="1482797"/>
            <a:ext cx="9104008" cy="471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201"/>
              </a:lnSpc>
            </a:pPr>
            <a:r>
              <a:rPr lang="en-US" sz="1600" b="1" dirty="0">
                <a:solidFill>
                  <a:srgbClr val="192954"/>
                </a:solidFill>
                <a:latin typeface="CS Gordon Rounded"/>
              </a:rPr>
              <a:t>FONDOS ECONÓMICOS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7D7EC9BE-1A6D-90BD-7A06-CCB959BAB8B2}"/>
              </a:ext>
            </a:extLst>
          </p:cNvPr>
          <p:cNvSpPr txBox="1"/>
          <p:nvPr/>
        </p:nvSpPr>
        <p:spPr>
          <a:xfrm>
            <a:off x="-57981" y="844506"/>
            <a:ext cx="9192987" cy="744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899"/>
              </a:lnSpc>
              <a:spcBef>
                <a:spcPct val="0"/>
              </a:spcBef>
            </a:pPr>
            <a:r>
              <a:rPr lang="en-US" sz="2400" b="1" spc="489" dirty="0">
                <a:solidFill>
                  <a:srgbClr val="FFFFFF"/>
                </a:solidFill>
                <a:latin typeface="Codec Pro ExtraBold"/>
              </a:rPr>
              <a:t>MARCO ESTRATÉGICO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098DE17-F6DE-7001-AE65-50BC0D1CF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94" y="2066156"/>
            <a:ext cx="9144000" cy="410204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BB317BB4-F732-1F81-2121-BB7487648224}"/>
                  </a:ext>
                </a:extLst>
              </p14:cNvPr>
              <p14:cNvContentPartPr/>
              <p14:nvPr/>
            </p14:nvContentPartPr>
            <p14:xfrm>
              <a:off x="7915482" y="6579734"/>
              <a:ext cx="360" cy="360"/>
            </p14:xfrm>
          </p:contentPart>
        </mc:Choice>
        <mc:Fallback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BB317BB4-F732-1F81-2121-BB748764822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06482" y="6570734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8886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6B2438C-F889-E86B-1C41-C86DF22D8239}"/>
              </a:ext>
            </a:extLst>
          </p:cNvPr>
          <p:cNvSpPr/>
          <p:nvPr/>
        </p:nvSpPr>
        <p:spPr>
          <a:xfrm>
            <a:off x="0" y="1105930"/>
            <a:ext cx="9144000" cy="966921"/>
          </a:xfrm>
          <a:prstGeom prst="rect">
            <a:avLst/>
          </a:prstGeom>
          <a:solidFill>
            <a:srgbClr val="4CC2B1"/>
          </a:solidFill>
        </p:spPr>
        <p:txBody>
          <a:bodyPr/>
          <a:lstStyle/>
          <a:p>
            <a:endParaRPr lang="es-ES"/>
          </a:p>
        </p:txBody>
      </p:sp>
      <p:grpSp>
        <p:nvGrpSpPr>
          <p:cNvPr id="60" name="Group 56">
            <a:extLst>
              <a:ext uri="{FF2B5EF4-FFF2-40B4-BE49-F238E27FC236}">
                <a16:creationId xmlns:a16="http://schemas.microsoft.com/office/drawing/2014/main" id="{9696570D-760E-30A7-4893-AFBA2A93BEB2}"/>
              </a:ext>
            </a:extLst>
          </p:cNvPr>
          <p:cNvGrpSpPr/>
          <p:nvPr/>
        </p:nvGrpSpPr>
        <p:grpSpPr>
          <a:xfrm>
            <a:off x="133071" y="1182054"/>
            <a:ext cx="1487440" cy="792492"/>
            <a:chOff x="0" y="0"/>
            <a:chExt cx="3509135" cy="1755268"/>
          </a:xfrm>
        </p:grpSpPr>
        <p:sp>
          <p:nvSpPr>
            <p:cNvPr id="61" name="Freeform 57">
              <a:extLst>
                <a:ext uri="{FF2B5EF4-FFF2-40B4-BE49-F238E27FC236}">
                  <a16:creationId xmlns:a16="http://schemas.microsoft.com/office/drawing/2014/main" id="{2ADE727B-529F-9737-BDAA-C634A66DDBA9}"/>
                </a:ext>
              </a:extLst>
            </p:cNvPr>
            <p:cNvSpPr/>
            <p:nvPr/>
          </p:nvSpPr>
          <p:spPr>
            <a:xfrm>
              <a:off x="1764214" y="98093"/>
              <a:ext cx="1744920" cy="1568220"/>
            </a:xfrm>
            <a:custGeom>
              <a:avLst/>
              <a:gdLst/>
              <a:ahLst/>
              <a:cxnLst/>
              <a:rect l="l" t="t" r="r" b="b"/>
              <a:pathLst>
                <a:path w="1744920" h="1568220">
                  <a:moveTo>
                    <a:pt x="0" y="0"/>
                  </a:moveTo>
                  <a:lnTo>
                    <a:pt x="1744921" y="0"/>
                  </a:lnTo>
                  <a:lnTo>
                    <a:pt x="1744921" y="1568220"/>
                  </a:lnTo>
                  <a:lnTo>
                    <a:pt x="0" y="1568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62" name="Freeform 58">
              <a:extLst>
                <a:ext uri="{FF2B5EF4-FFF2-40B4-BE49-F238E27FC236}">
                  <a16:creationId xmlns:a16="http://schemas.microsoft.com/office/drawing/2014/main" id="{9531282B-758A-BA78-250F-E4E569F14567}"/>
                </a:ext>
              </a:extLst>
            </p:cNvPr>
            <p:cNvSpPr/>
            <p:nvPr/>
          </p:nvSpPr>
          <p:spPr>
            <a:xfrm>
              <a:off x="0" y="0"/>
              <a:ext cx="1758196" cy="1755268"/>
            </a:xfrm>
            <a:custGeom>
              <a:avLst/>
              <a:gdLst/>
              <a:ahLst/>
              <a:cxnLst/>
              <a:rect l="l" t="t" r="r" b="b"/>
              <a:pathLst>
                <a:path w="1758196" h="1755268">
                  <a:moveTo>
                    <a:pt x="0" y="0"/>
                  </a:moveTo>
                  <a:lnTo>
                    <a:pt x="1758196" y="0"/>
                  </a:lnTo>
                  <a:lnTo>
                    <a:pt x="1758196" y="1755268"/>
                  </a:lnTo>
                  <a:lnTo>
                    <a:pt x="0" y="17552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/>
              <a:stretch>
                <a:fillRect l="-9533" t="-24716" r="-113981" b="-37074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7" name="TextBox 37">
            <a:extLst>
              <a:ext uri="{FF2B5EF4-FFF2-40B4-BE49-F238E27FC236}">
                <a16:creationId xmlns:a16="http://schemas.microsoft.com/office/drawing/2014/main" id="{26D83E88-0A43-0C45-DED8-0C97F514D148}"/>
              </a:ext>
            </a:extLst>
          </p:cNvPr>
          <p:cNvSpPr txBox="1"/>
          <p:nvPr/>
        </p:nvSpPr>
        <p:spPr>
          <a:xfrm>
            <a:off x="-1" y="1482797"/>
            <a:ext cx="9144001" cy="471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201"/>
              </a:lnSpc>
            </a:pPr>
            <a:r>
              <a:rPr lang="en-US" sz="1600" b="1" dirty="0">
                <a:solidFill>
                  <a:srgbClr val="192954"/>
                </a:solidFill>
                <a:latin typeface="CS Gordon Rounded"/>
              </a:rPr>
              <a:t>LOCALIZACIÓN DE LA AGENDA CANARIA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7D7EC9BE-1A6D-90BD-7A06-CCB959BAB8B2}"/>
              </a:ext>
            </a:extLst>
          </p:cNvPr>
          <p:cNvSpPr txBox="1"/>
          <p:nvPr/>
        </p:nvSpPr>
        <p:spPr>
          <a:xfrm>
            <a:off x="-1" y="844506"/>
            <a:ext cx="9144001" cy="744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899"/>
              </a:lnSpc>
              <a:spcBef>
                <a:spcPct val="0"/>
              </a:spcBef>
            </a:pPr>
            <a:r>
              <a:rPr lang="en-US" sz="2400" b="1" spc="489" dirty="0">
                <a:solidFill>
                  <a:srgbClr val="FFFFFF"/>
                </a:solidFill>
                <a:latin typeface="Codec Pro ExtraBold"/>
              </a:rPr>
              <a:t>MARCO ESTRATÉGICO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BB317BB4-F732-1F81-2121-BB7487648224}"/>
                  </a:ext>
                </a:extLst>
              </p14:cNvPr>
              <p14:cNvContentPartPr/>
              <p14:nvPr/>
            </p14:nvContentPartPr>
            <p14:xfrm>
              <a:off x="7915482" y="6579734"/>
              <a:ext cx="360" cy="360"/>
            </p14:xfrm>
          </p:contentPart>
        </mc:Choice>
        <mc:Fallback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BB317BB4-F732-1F81-2121-BB748764822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06482" y="6570734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agen 4">
            <a:extLst>
              <a:ext uri="{FF2B5EF4-FFF2-40B4-BE49-F238E27FC236}">
                <a16:creationId xmlns:a16="http://schemas.microsoft.com/office/drawing/2014/main" id="{A4CC763B-89FB-2F72-898A-71115F1E9F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43" y="2117140"/>
            <a:ext cx="9026498" cy="404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03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6B2438C-F889-E86B-1C41-C86DF22D8239}"/>
              </a:ext>
            </a:extLst>
          </p:cNvPr>
          <p:cNvSpPr/>
          <p:nvPr/>
        </p:nvSpPr>
        <p:spPr>
          <a:xfrm>
            <a:off x="0" y="1105930"/>
            <a:ext cx="9144000" cy="966921"/>
          </a:xfrm>
          <a:prstGeom prst="rect">
            <a:avLst/>
          </a:prstGeom>
          <a:solidFill>
            <a:srgbClr val="4CC2B1"/>
          </a:solidFill>
        </p:spPr>
        <p:txBody>
          <a:bodyPr/>
          <a:lstStyle/>
          <a:p>
            <a:endParaRPr lang="es-ES"/>
          </a:p>
        </p:txBody>
      </p:sp>
      <p:grpSp>
        <p:nvGrpSpPr>
          <p:cNvPr id="60" name="Group 56">
            <a:extLst>
              <a:ext uri="{FF2B5EF4-FFF2-40B4-BE49-F238E27FC236}">
                <a16:creationId xmlns:a16="http://schemas.microsoft.com/office/drawing/2014/main" id="{9696570D-760E-30A7-4893-AFBA2A93BEB2}"/>
              </a:ext>
            </a:extLst>
          </p:cNvPr>
          <p:cNvGrpSpPr/>
          <p:nvPr/>
        </p:nvGrpSpPr>
        <p:grpSpPr>
          <a:xfrm>
            <a:off x="133071" y="1182054"/>
            <a:ext cx="1487440" cy="792492"/>
            <a:chOff x="0" y="0"/>
            <a:chExt cx="3509135" cy="1755268"/>
          </a:xfrm>
        </p:grpSpPr>
        <p:sp>
          <p:nvSpPr>
            <p:cNvPr id="61" name="Freeform 57">
              <a:extLst>
                <a:ext uri="{FF2B5EF4-FFF2-40B4-BE49-F238E27FC236}">
                  <a16:creationId xmlns:a16="http://schemas.microsoft.com/office/drawing/2014/main" id="{2ADE727B-529F-9737-BDAA-C634A66DDBA9}"/>
                </a:ext>
              </a:extLst>
            </p:cNvPr>
            <p:cNvSpPr/>
            <p:nvPr/>
          </p:nvSpPr>
          <p:spPr>
            <a:xfrm>
              <a:off x="1764214" y="98093"/>
              <a:ext cx="1744920" cy="1568220"/>
            </a:xfrm>
            <a:custGeom>
              <a:avLst/>
              <a:gdLst/>
              <a:ahLst/>
              <a:cxnLst/>
              <a:rect l="l" t="t" r="r" b="b"/>
              <a:pathLst>
                <a:path w="1744920" h="1568220">
                  <a:moveTo>
                    <a:pt x="0" y="0"/>
                  </a:moveTo>
                  <a:lnTo>
                    <a:pt x="1744921" y="0"/>
                  </a:lnTo>
                  <a:lnTo>
                    <a:pt x="1744921" y="1568220"/>
                  </a:lnTo>
                  <a:lnTo>
                    <a:pt x="0" y="1568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62" name="Freeform 58">
              <a:extLst>
                <a:ext uri="{FF2B5EF4-FFF2-40B4-BE49-F238E27FC236}">
                  <a16:creationId xmlns:a16="http://schemas.microsoft.com/office/drawing/2014/main" id="{9531282B-758A-BA78-250F-E4E569F14567}"/>
                </a:ext>
              </a:extLst>
            </p:cNvPr>
            <p:cNvSpPr/>
            <p:nvPr/>
          </p:nvSpPr>
          <p:spPr>
            <a:xfrm>
              <a:off x="0" y="0"/>
              <a:ext cx="1758196" cy="1755268"/>
            </a:xfrm>
            <a:custGeom>
              <a:avLst/>
              <a:gdLst/>
              <a:ahLst/>
              <a:cxnLst/>
              <a:rect l="l" t="t" r="r" b="b"/>
              <a:pathLst>
                <a:path w="1758196" h="1755268">
                  <a:moveTo>
                    <a:pt x="0" y="0"/>
                  </a:moveTo>
                  <a:lnTo>
                    <a:pt x="1758196" y="0"/>
                  </a:lnTo>
                  <a:lnTo>
                    <a:pt x="1758196" y="1755268"/>
                  </a:lnTo>
                  <a:lnTo>
                    <a:pt x="0" y="17552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/>
              <a:stretch>
                <a:fillRect l="-9533" t="-24716" r="-113981" b="-37074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7" name="TextBox 37">
            <a:extLst>
              <a:ext uri="{FF2B5EF4-FFF2-40B4-BE49-F238E27FC236}">
                <a16:creationId xmlns:a16="http://schemas.microsoft.com/office/drawing/2014/main" id="{26D83E88-0A43-0C45-DED8-0C97F514D148}"/>
              </a:ext>
            </a:extLst>
          </p:cNvPr>
          <p:cNvSpPr txBox="1"/>
          <p:nvPr/>
        </p:nvSpPr>
        <p:spPr>
          <a:xfrm>
            <a:off x="-1" y="1482797"/>
            <a:ext cx="9144001" cy="471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201"/>
              </a:lnSpc>
            </a:pPr>
            <a:r>
              <a:rPr lang="en-US" sz="1600" b="1" dirty="0">
                <a:solidFill>
                  <a:srgbClr val="192954"/>
                </a:solidFill>
                <a:latin typeface="CS Gordon Rounded"/>
              </a:rPr>
              <a:t>ACTUACIONES DEL GOBIERNO DE CANARIAS EN ESTE MARCO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7D7EC9BE-1A6D-90BD-7A06-CCB959BAB8B2}"/>
              </a:ext>
            </a:extLst>
          </p:cNvPr>
          <p:cNvSpPr txBox="1"/>
          <p:nvPr/>
        </p:nvSpPr>
        <p:spPr>
          <a:xfrm>
            <a:off x="-1" y="844506"/>
            <a:ext cx="9144001" cy="744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899"/>
              </a:lnSpc>
              <a:spcBef>
                <a:spcPct val="0"/>
              </a:spcBef>
            </a:pPr>
            <a:r>
              <a:rPr lang="en-US" sz="2400" b="1" spc="489" dirty="0">
                <a:solidFill>
                  <a:srgbClr val="FFFFFF"/>
                </a:solidFill>
                <a:latin typeface="Codec Pro ExtraBold"/>
              </a:rPr>
              <a:t>MARCO ESTRATÉGICO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BB317BB4-F732-1F81-2121-BB7487648224}"/>
                  </a:ext>
                </a:extLst>
              </p14:cNvPr>
              <p14:cNvContentPartPr/>
              <p14:nvPr/>
            </p14:nvContentPartPr>
            <p14:xfrm>
              <a:off x="7915482" y="6579734"/>
              <a:ext cx="360" cy="360"/>
            </p14:xfrm>
          </p:contentPart>
        </mc:Choice>
        <mc:Fallback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BB317BB4-F732-1F81-2121-BB748764822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06482" y="6570734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Imagen 3">
            <a:extLst>
              <a:ext uri="{FF2B5EF4-FFF2-40B4-BE49-F238E27FC236}">
                <a16:creationId xmlns:a16="http://schemas.microsoft.com/office/drawing/2014/main" id="{99C9780B-D50F-6379-587E-031A6451F7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2081500"/>
            <a:ext cx="9089572" cy="410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09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6B2438C-F889-E86B-1C41-C86DF22D8239}"/>
              </a:ext>
            </a:extLst>
          </p:cNvPr>
          <p:cNvSpPr/>
          <p:nvPr/>
        </p:nvSpPr>
        <p:spPr>
          <a:xfrm>
            <a:off x="0" y="1105930"/>
            <a:ext cx="9144000" cy="966921"/>
          </a:xfrm>
          <a:prstGeom prst="rect">
            <a:avLst/>
          </a:prstGeom>
          <a:solidFill>
            <a:srgbClr val="4CC2B1"/>
          </a:solidFill>
        </p:spPr>
        <p:txBody>
          <a:bodyPr/>
          <a:lstStyle/>
          <a:p>
            <a:endParaRPr lang="es-ES"/>
          </a:p>
        </p:txBody>
      </p:sp>
      <p:grpSp>
        <p:nvGrpSpPr>
          <p:cNvPr id="60" name="Group 56">
            <a:extLst>
              <a:ext uri="{FF2B5EF4-FFF2-40B4-BE49-F238E27FC236}">
                <a16:creationId xmlns:a16="http://schemas.microsoft.com/office/drawing/2014/main" id="{9696570D-760E-30A7-4893-AFBA2A93BEB2}"/>
              </a:ext>
            </a:extLst>
          </p:cNvPr>
          <p:cNvGrpSpPr/>
          <p:nvPr/>
        </p:nvGrpSpPr>
        <p:grpSpPr>
          <a:xfrm>
            <a:off x="133071" y="1182054"/>
            <a:ext cx="1487440" cy="792492"/>
            <a:chOff x="0" y="0"/>
            <a:chExt cx="3509135" cy="1755268"/>
          </a:xfrm>
        </p:grpSpPr>
        <p:sp>
          <p:nvSpPr>
            <p:cNvPr id="61" name="Freeform 57">
              <a:extLst>
                <a:ext uri="{FF2B5EF4-FFF2-40B4-BE49-F238E27FC236}">
                  <a16:creationId xmlns:a16="http://schemas.microsoft.com/office/drawing/2014/main" id="{2ADE727B-529F-9737-BDAA-C634A66DDBA9}"/>
                </a:ext>
              </a:extLst>
            </p:cNvPr>
            <p:cNvSpPr/>
            <p:nvPr/>
          </p:nvSpPr>
          <p:spPr>
            <a:xfrm>
              <a:off x="1764214" y="98093"/>
              <a:ext cx="1744920" cy="1568220"/>
            </a:xfrm>
            <a:custGeom>
              <a:avLst/>
              <a:gdLst/>
              <a:ahLst/>
              <a:cxnLst/>
              <a:rect l="l" t="t" r="r" b="b"/>
              <a:pathLst>
                <a:path w="1744920" h="1568220">
                  <a:moveTo>
                    <a:pt x="0" y="0"/>
                  </a:moveTo>
                  <a:lnTo>
                    <a:pt x="1744921" y="0"/>
                  </a:lnTo>
                  <a:lnTo>
                    <a:pt x="1744921" y="1568220"/>
                  </a:lnTo>
                  <a:lnTo>
                    <a:pt x="0" y="1568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62" name="Freeform 58">
              <a:extLst>
                <a:ext uri="{FF2B5EF4-FFF2-40B4-BE49-F238E27FC236}">
                  <a16:creationId xmlns:a16="http://schemas.microsoft.com/office/drawing/2014/main" id="{9531282B-758A-BA78-250F-E4E569F14567}"/>
                </a:ext>
              </a:extLst>
            </p:cNvPr>
            <p:cNvSpPr/>
            <p:nvPr/>
          </p:nvSpPr>
          <p:spPr>
            <a:xfrm>
              <a:off x="0" y="0"/>
              <a:ext cx="1758196" cy="1755268"/>
            </a:xfrm>
            <a:custGeom>
              <a:avLst/>
              <a:gdLst/>
              <a:ahLst/>
              <a:cxnLst/>
              <a:rect l="l" t="t" r="r" b="b"/>
              <a:pathLst>
                <a:path w="1758196" h="1755268">
                  <a:moveTo>
                    <a:pt x="0" y="0"/>
                  </a:moveTo>
                  <a:lnTo>
                    <a:pt x="1758196" y="0"/>
                  </a:lnTo>
                  <a:lnTo>
                    <a:pt x="1758196" y="1755268"/>
                  </a:lnTo>
                  <a:lnTo>
                    <a:pt x="0" y="17552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/>
              <a:stretch>
                <a:fillRect l="-9533" t="-24716" r="-113981" b="-37074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7" name="TextBox 37">
            <a:extLst>
              <a:ext uri="{FF2B5EF4-FFF2-40B4-BE49-F238E27FC236}">
                <a16:creationId xmlns:a16="http://schemas.microsoft.com/office/drawing/2014/main" id="{26D83E88-0A43-0C45-DED8-0C97F514D148}"/>
              </a:ext>
            </a:extLst>
          </p:cNvPr>
          <p:cNvSpPr txBox="1"/>
          <p:nvPr/>
        </p:nvSpPr>
        <p:spPr>
          <a:xfrm>
            <a:off x="-1" y="1482797"/>
            <a:ext cx="9144001" cy="471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201"/>
              </a:lnSpc>
            </a:pPr>
            <a:r>
              <a:rPr lang="en-US" sz="1600" b="1" dirty="0">
                <a:solidFill>
                  <a:srgbClr val="192954"/>
                </a:solidFill>
                <a:latin typeface="CS Gordon Rounded"/>
              </a:rPr>
              <a:t>AGENDA CANARIA DE DESARROLLO SOSTENIBLE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7D7EC9BE-1A6D-90BD-7A06-CCB959BAB8B2}"/>
              </a:ext>
            </a:extLst>
          </p:cNvPr>
          <p:cNvSpPr txBox="1"/>
          <p:nvPr/>
        </p:nvSpPr>
        <p:spPr>
          <a:xfrm>
            <a:off x="-1" y="844506"/>
            <a:ext cx="9144001" cy="744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899"/>
              </a:lnSpc>
              <a:spcBef>
                <a:spcPct val="0"/>
              </a:spcBef>
            </a:pPr>
            <a:r>
              <a:rPr lang="en-US" sz="2400" b="1" spc="489" dirty="0">
                <a:solidFill>
                  <a:srgbClr val="FFFFFF"/>
                </a:solidFill>
                <a:latin typeface="Codec Pro ExtraBold"/>
              </a:rPr>
              <a:t>MARCO ESTRATÉGICO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BE1F1F4-40A9-F9D3-47DD-411E92D48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72851"/>
            <a:ext cx="9144000" cy="411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20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6B2438C-F889-E86B-1C41-C86DF22D8239}"/>
              </a:ext>
            </a:extLst>
          </p:cNvPr>
          <p:cNvSpPr/>
          <p:nvPr/>
        </p:nvSpPr>
        <p:spPr>
          <a:xfrm>
            <a:off x="0" y="1105930"/>
            <a:ext cx="9144000" cy="966921"/>
          </a:xfrm>
          <a:prstGeom prst="rect">
            <a:avLst/>
          </a:prstGeom>
          <a:solidFill>
            <a:srgbClr val="4CC2B1"/>
          </a:solidFill>
        </p:spPr>
        <p:txBody>
          <a:bodyPr/>
          <a:lstStyle/>
          <a:p>
            <a:endParaRPr lang="es-ES"/>
          </a:p>
        </p:txBody>
      </p:sp>
      <p:grpSp>
        <p:nvGrpSpPr>
          <p:cNvPr id="60" name="Group 56">
            <a:extLst>
              <a:ext uri="{FF2B5EF4-FFF2-40B4-BE49-F238E27FC236}">
                <a16:creationId xmlns:a16="http://schemas.microsoft.com/office/drawing/2014/main" id="{9696570D-760E-30A7-4893-AFBA2A93BEB2}"/>
              </a:ext>
            </a:extLst>
          </p:cNvPr>
          <p:cNvGrpSpPr/>
          <p:nvPr/>
        </p:nvGrpSpPr>
        <p:grpSpPr>
          <a:xfrm>
            <a:off x="133071" y="1182054"/>
            <a:ext cx="1487440" cy="792492"/>
            <a:chOff x="0" y="0"/>
            <a:chExt cx="3509135" cy="1755268"/>
          </a:xfrm>
        </p:grpSpPr>
        <p:sp>
          <p:nvSpPr>
            <p:cNvPr id="61" name="Freeform 57">
              <a:extLst>
                <a:ext uri="{FF2B5EF4-FFF2-40B4-BE49-F238E27FC236}">
                  <a16:creationId xmlns:a16="http://schemas.microsoft.com/office/drawing/2014/main" id="{2ADE727B-529F-9737-BDAA-C634A66DDBA9}"/>
                </a:ext>
              </a:extLst>
            </p:cNvPr>
            <p:cNvSpPr/>
            <p:nvPr/>
          </p:nvSpPr>
          <p:spPr>
            <a:xfrm>
              <a:off x="1764214" y="98093"/>
              <a:ext cx="1744920" cy="1568220"/>
            </a:xfrm>
            <a:custGeom>
              <a:avLst/>
              <a:gdLst/>
              <a:ahLst/>
              <a:cxnLst/>
              <a:rect l="l" t="t" r="r" b="b"/>
              <a:pathLst>
                <a:path w="1744920" h="1568220">
                  <a:moveTo>
                    <a:pt x="0" y="0"/>
                  </a:moveTo>
                  <a:lnTo>
                    <a:pt x="1744921" y="0"/>
                  </a:lnTo>
                  <a:lnTo>
                    <a:pt x="1744921" y="1568220"/>
                  </a:lnTo>
                  <a:lnTo>
                    <a:pt x="0" y="1568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62" name="Freeform 58">
              <a:extLst>
                <a:ext uri="{FF2B5EF4-FFF2-40B4-BE49-F238E27FC236}">
                  <a16:creationId xmlns:a16="http://schemas.microsoft.com/office/drawing/2014/main" id="{9531282B-758A-BA78-250F-E4E569F14567}"/>
                </a:ext>
              </a:extLst>
            </p:cNvPr>
            <p:cNvSpPr/>
            <p:nvPr/>
          </p:nvSpPr>
          <p:spPr>
            <a:xfrm>
              <a:off x="0" y="0"/>
              <a:ext cx="1758196" cy="1755268"/>
            </a:xfrm>
            <a:custGeom>
              <a:avLst/>
              <a:gdLst/>
              <a:ahLst/>
              <a:cxnLst/>
              <a:rect l="l" t="t" r="r" b="b"/>
              <a:pathLst>
                <a:path w="1758196" h="1755268">
                  <a:moveTo>
                    <a:pt x="0" y="0"/>
                  </a:moveTo>
                  <a:lnTo>
                    <a:pt x="1758196" y="0"/>
                  </a:lnTo>
                  <a:lnTo>
                    <a:pt x="1758196" y="1755268"/>
                  </a:lnTo>
                  <a:lnTo>
                    <a:pt x="0" y="17552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/>
              <a:stretch>
                <a:fillRect l="-9533" t="-24716" r="-113981" b="-37074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7" name="TextBox 37">
            <a:extLst>
              <a:ext uri="{FF2B5EF4-FFF2-40B4-BE49-F238E27FC236}">
                <a16:creationId xmlns:a16="http://schemas.microsoft.com/office/drawing/2014/main" id="{26D83E88-0A43-0C45-DED8-0C97F514D148}"/>
              </a:ext>
            </a:extLst>
          </p:cNvPr>
          <p:cNvSpPr txBox="1"/>
          <p:nvPr/>
        </p:nvSpPr>
        <p:spPr>
          <a:xfrm>
            <a:off x="-1" y="1482797"/>
            <a:ext cx="9144001" cy="471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201"/>
              </a:lnSpc>
            </a:pPr>
            <a:r>
              <a:rPr lang="en-US" sz="1600" b="1" dirty="0">
                <a:solidFill>
                  <a:srgbClr val="192954"/>
                </a:solidFill>
                <a:latin typeface="CS Gordon Rounded"/>
              </a:rPr>
              <a:t>AGENDA CANARIA DE DESARROLLO SOSTENIBLE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7D7EC9BE-1A6D-90BD-7A06-CCB959BAB8B2}"/>
              </a:ext>
            </a:extLst>
          </p:cNvPr>
          <p:cNvSpPr txBox="1"/>
          <p:nvPr/>
        </p:nvSpPr>
        <p:spPr>
          <a:xfrm>
            <a:off x="-1" y="844506"/>
            <a:ext cx="9144001" cy="744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899"/>
              </a:lnSpc>
              <a:spcBef>
                <a:spcPct val="0"/>
              </a:spcBef>
            </a:pPr>
            <a:r>
              <a:rPr lang="en-US" sz="2400" b="1" spc="489" dirty="0">
                <a:solidFill>
                  <a:srgbClr val="FFFFFF"/>
                </a:solidFill>
                <a:latin typeface="Codec Pro ExtraBold"/>
              </a:rPr>
              <a:t>MARCO ESTRATÉGICO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20B9022-A30E-F915-F0C9-64559093F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9" y="2094958"/>
            <a:ext cx="8996413" cy="403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02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6B2438C-F889-E86B-1C41-C86DF22D8239}"/>
              </a:ext>
            </a:extLst>
          </p:cNvPr>
          <p:cNvSpPr/>
          <p:nvPr/>
        </p:nvSpPr>
        <p:spPr>
          <a:xfrm>
            <a:off x="0" y="1105930"/>
            <a:ext cx="9144000" cy="966921"/>
          </a:xfrm>
          <a:prstGeom prst="rect">
            <a:avLst/>
          </a:prstGeom>
          <a:solidFill>
            <a:srgbClr val="4CC2B1"/>
          </a:solidFill>
        </p:spPr>
        <p:txBody>
          <a:bodyPr/>
          <a:lstStyle/>
          <a:p>
            <a:endParaRPr lang="es-ES"/>
          </a:p>
        </p:txBody>
      </p:sp>
      <p:grpSp>
        <p:nvGrpSpPr>
          <p:cNvPr id="60" name="Group 56">
            <a:extLst>
              <a:ext uri="{FF2B5EF4-FFF2-40B4-BE49-F238E27FC236}">
                <a16:creationId xmlns:a16="http://schemas.microsoft.com/office/drawing/2014/main" id="{9696570D-760E-30A7-4893-AFBA2A93BEB2}"/>
              </a:ext>
            </a:extLst>
          </p:cNvPr>
          <p:cNvGrpSpPr/>
          <p:nvPr/>
        </p:nvGrpSpPr>
        <p:grpSpPr>
          <a:xfrm>
            <a:off x="133071" y="1182054"/>
            <a:ext cx="1487440" cy="792492"/>
            <a:chOff x="0" y="0"/>
            <a:chExt cx="3509135" cy="1755268"/>
          </a:xfrm>
        </p:grpSpPr>
        <p:sp>
          <p:nvSpPr>
            <p:cNvPr id="61" name="Freeform 57">
              <a:extLst>
                <a:ext uri="{FF2B5EF4-FFF2-40B4-BE49-F238E27FC236}">
                  <a16:creationId xmlns:a16="http://schemas.microsoft.com/office/drawing/2014/main" id="{2ADE727B-529F-9737-BDAA-C634A66DDBA9}"/>
                </a:ext>
              </a:extLst>
            </p:cNvPr>
            <p:cNvSpPr/>
            <p:nvPr/>
          </p:nvSpPr>
          <p:spPr>
            <a:xfrm>
              <a:off x="1764214" y="98093"/>
              <a:ext cx="1744920" cy="1568220"/>
            </a:xfrm>
            <a:custGeom>
              <a:avLst/>
              <a:gdLst/>
              <a:ahLst/>
              <a:cxnLst/>
              <a:rect l="l" t="t" r="r" b="b"/>
              <a:pathLst>
                <a:path w="1744920" h="1568220">
                  <a:moveTo>
                    <a:pt x="0" y="0"/>
                  </a:moveTo>
                  <a:lnTo>
                    <a:pt x="1744921" y="0"/>
                  </a:lnTo>
                  <a:lnTo>
                    <a:pt x="1744921" y="1568220"/>
                  </a:lnTo>
                  <a:lnTo>
                    <a:pt x="0" y="1568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62" name="Freeform 58">
              <a:extLst>
                <a:ext uri="{FF2B5EF4-FFF2-40B4-BE49-F238E27FC236}">
                  <a16:creationId xmlns:a16="http://schemas.microsoft.com/office/drawing/2014/main" id="{9531282B-758A-BA78-250F-E4E569F14567}"/>
                </a:ext>
              </a:extLst>
            </p:cNvPr>
            <p:cNvSpPr/>
            <p:nvPr/>
          </p:nvSpPr>
          <p:spPr>
            <a:xfrm>
              <a:off x="0" y="0"/>
              <a:ext cx="1758196" cy="1755268"/>
            </a:xfrm>
            <a:custGeom>
              <a:avLst/>
              <a:gdLst/>
              <a:ahLst/>
              <a:cxnLst/>
              <a:rect l="l" t="t" r="r" b="b"/>
              <a:pathLst>
                <a:path w="1758196" h="1755268">
                  <a:moveTo>
                    <a:pt x="0" y="0"/>
                  </a:moveTo>
                  <a:lnTo>
                    <a:pt x="1758196" y="0"/>
                  </a:lnTo>
                  <a:lnTo>
                    <a:pt x="1758196" y="1755268"/>
                  </a:lnTo>
                  <a:lnTo>
                    <a:pt x="0" y="17552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/>
              <a:stretch>
                <a:fillRect l="-9533" t="-24716" r="-113981" b="-37074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7" name="TextBox 37">
            <a:extLst>
              <a:ext uri="{FF2B5EF4-FFF2-40B4-BE49-F238E27FC236}">
                <a16:creationId xmlns:a16="http://schemas.microsoft.com/office/drawing/2014/main" id="{26D83E88-0A43-0C45-DED8-0C97F514D148}"/>
              </a:ext>
            </a:extLst>
          </p:cNvPr>
          <p:cNvSpPr txBox="1"/>
          <p:nvPr/>
        </p:nvSpPr>
        <p:spPr>
          <a:xfrm>
            <a:off x="-1" y="1482797"/>
            <a:ext cx="9144001" cy="471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201"/>
              </a:lnSpc>
            </a:pPr>
            <a:r>
              <a:rPr lang="en-US" sz="1600" b="1" dirty="0">
                <a:solidFill>
                  <a:srgbClr val="192954"/>
                </a:solidFill>
                <a:latin typeface="CS Gordon Rounded"/>
              </a:rPr>
              <a:t>TERRITORIALIZACIÓN DE LA AGENDA URBANA DE FIRGAS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7D7EC9BE-1A6D-90BD-7A06-CCB959BAB8B2}"/>
              </a:ext>
            </a:extLst>
          </p:cNvPr>
          <p:cNvSpPr txBox="1"/>
          <p:nvPr/>
        </p:nvSpPr>
        <p:spPr>
          <a:xfrm>
            <a:off x="-1" y="844506"/>
            <a:ext cx="9144001" cy="744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899"/>
              </a:lnSpc>
              <a:spcBef>
                <a:spcPct val="0"/>
              </a:spcBef>
            </a:pPr>
            <a:r>
              <a:rPr lang="en-US" sz="2400" b="1" spc="489" dirty="0">
                <a:solidFill>
                  <a:srgbClr val="FFFFFF"/>
                </a:solidFill>
                <a:latin typeface="Codec Pro ExtraBold"/>
              </a:rPr>
              <a:t>MARCO ESTRATÉGICO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64CEA8E-1509-4024-14FF-AF246801B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94958"/>
            <a:ext cx="9144000" cy="408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33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260</TotalTime>
  <Words>125</Words>
  <Application>Microsoft Office PowerPoint</Application>
  <PresentationFormat>Presentación en pantalla (4:3)</PresentationFormat>
  <Paragraphs>33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Codec Pro ExtraBold</vt:lpstr>
      <vt:lpstr>CS Gordon Rounded</vt:lpstr>
      <vt:lpstr>Segoe UI Semibold</vt:lpstr>
      <vt:lpstr>Tema de Office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Itxaro Latasa</dc:creator>
  <cp:lastModifiedBy>Onán Cruz Díaz</cp:lastModifiedBy>
  <cp:revision>16</cp:revision>
  <dcterms:created xsi:type="dcterms:W3CDTF">2023-10-04T15:40:38Z</dcterms:created>
  <dcterms:modified xsi:type="dcterms:W3CDTF">2023-10-24T20:21:40Z</dcterms:modified>
</cp:coreProperties>
</file>