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62" r:id="rId2"/>
    <p:sldId id="273" r:id="rId3"/>
    <p:sldId id="257" r:id="rId4"/>
    <p:sldId id="276" r:id="rId5"/>
    <p:sldId id="263" r:id="rId6"/>
    <p:sldId id="261" r:id="rId7"/>
    <p:sldId id="264" r:id="rId8"/>
    <p:sldId id="259" r:id="rId9"/>
    <p:sldId id="256" r:id="rId10"/>
    <p:sldId id="271" r:id="rId11"/>
    <p:sldId id="265" r:id="rId12"/>
    <p:sldId id="266" r:id="rId13"/>
    <p:sldId id="267" r:id="rId14"/>
    <p:sldId id="258" r:id="rId15"/>
    <p:sldId id="268" r:id="rId16"/>
    <p:sldId id="277" r:id="rId17"/>
    <p:sldId id="278" r:id="rId18"/>
    <p:sldId id="279" r:id="rId19"/>
    <p:sldId id="280" r:id="rId20"/>
    <p:sldId id="281" r:id="rId21"/>
    <p:sldId id="260" r:id="rId22"/>
    <p:sldId id="275" r:id="rId23"/>
  </p:sldIdLst>
  <p:sldSz cx="9753600" cy="7315200"/>
  <p:notesSz cx="6858000" cy="9144000"/>
  <p:embeddedFontLst>
    <p:embeddedFont>
      <p:font typeface="Abril Fatface" panose="020B0604020202020204" charset="0"/>
      <p:regular r:id="rId25"/>
    </p:embeddedFont>
    <p:embeddedFont>
      <p:font typeface="Arimo Bold" panose="020B0704020202020204" pitchFamily="34" charset="0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(MS)" panose="020B0604020202020204" charset="0"/>
      <p:regular r:id="rId31"/>
    </p:embeddedFont>
    <p:embeddedFont>
      <p:font typeface="Calibri (MS) Bold" panose="020B0604020202020204" charset="0"/>
      <p:regular r:id="rId32"/>
    </p:embeddedFont>
    <p:embeddedFont>
      <p:font typeface="Calibri (MS) Bold Italics" panose="020B0604020202020204" charset="0"/>
      <p:regular r:id="rId33"/>
    </p:embeddedFont>
    <p:embeddedFont>
      <p:font typeface="Glacial Indifference" panose="020B0604020202020204" charset="0"/>
      <p:regular r:id="rId34"/>
    </p:embeddedFont>
    <p:embeddedFont>
      <p:font typeface="Glacial Indifference Bold" panose="020B0604020202020204" charset="0"/>
      <p:regular r:id="rId35"/>
    </p:embeddedFont>
    <p:embeddedFont>
      <p:font typeface="Open Sans Extra Bold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6A2A"/>
    <a:srgbClr val="EFE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94622" autoAdjust="0"/>
  </p:normalViewPr>
  <p:slideViewPr>
    <p:cSldViewPr>
      <p:cViewPr varScale="1">
        <p:scale>
          <a:sx n="101" d="100"/>
          <a:sy n="101" d="100"/>
        </p:scale>
        <p:origin x="116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E5F33-0ECA-433E-A097-5A0500AC000F}" type="datetimeFigureOut">
              <a:rPr lang="es-ES" smtClean="0"/>
              <a:t>22/10/2023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46C523-A4C2-4269-A405-5446A5CEA2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6835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6C523-A4C2-4269-A405-5446A5CEA276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1342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6C523-A4C2-4269-A405-5446A5CEA276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9573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6C523-A4C2-4269-A405-5446A5CEA276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3886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96.jpeg"/><Relationship Id="rId18" Type="http://schemas.openxmlformats.org/officeDocument/2006/relationships/image" Target="../media/image101.jpeg"/><Relationship Id="rId26" Type="http://schemas.openxmlformats.org/officeDocument/2006/relationships/image" Target="../media/image107.svg"/><Relationship Id="rId39" Type="http://schemas.openxmlformats.org/officeDocument/2006/relationships/image" Target="../media/image120.png"/><Relationship Id="rId3" Type="http://schemas.openxmlformats.org/officeDocument/2006/relationships/image" Target="../media/image22.svg"/><Relationship Id="rId21" Type="http://schemas.openxmlformats.org/officeDocument/2006/relationships/image" Target="../media/image102.png"/><Relationship Id="rId34" Type="http://schemas.openxmlformats.org/officeDocument/2006/relationships/image" Target="../media/image115.svg"/><Relationship Id="rId42" Type="http://schemas.openxmlformats.org/officeDocument/2006/relationships/image" Target="../media/image123.svg"/><Relationship Id="rId47" Type="http://schemas.openxmlformats.org/officeDocument/2006/relationships/image" Target="../media/image93.svg"/><Relationship Id="rId7" Type="http://schemas.openxmlformats.org/officeDocument/2006/relationships/image" Target="../media/image4.png"/><Relationship Id="rId12" Type="http://schemas.openxmlformats.org/officeDocument/2006/relationships/image" Target="../media/image95.svg"/><Relationship Id="rId17" Type="http://schemas.openxmlformats.org/officeDocument/2006/relationships/image" Target="../media/image100.svg"/><Relationship Id="rId25" Type="http://schemas.openxmlformats.org/officeDocument/2006/relationships/image" Target="../media/image106.png"/><Relationship Id="rId33" Type="http://schemas.openxmlformats.org/officeDocument/2006/relationships/image" Target="../media/image114.png"/><Relationship Id="rId38" Type="http://schemas.openxmlformats.org/officeDocument/2006/relationships/image" Target="../media/image119.svg"/><Relationship Id="rId46" Type="http://schemas.openxmlformats.org/officeDocument/2006/relationships/image" Target="../media/image92.png"/><Relationship Id="rId2" Type="http://schemas.openxmlformats.org/officeDocument/2006/relationships/image" Target="../media/image21.png"/><Relationship Id="rId16" Type="http://schemas.openxmlformats.org/officeDocument/2006/relationships/image" Target="../media/image99.png"/><Relationship Id="rId20" Type="http://schemas.openxmlformats.org/officeDocument/2006/relationships/image" Target="../media/image55.svg"/><Relationship Id="rId29" Type="http://schemas.openxmlformats.org/officeDocument/2006/relationships/image" Target="../media/image110.png"/><Relationship Id="rId41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94.png"/><Relationship Id="rId24" Type="http://schemas.openxmlformats.org/officeDocument/2006/relationships/image" Target="../media/image105.svg"/><Relationship Id="rId32" Type="http://schemas.openxmlformats.org/officeDocument/2006/relationships/image" Target="../media/image113.svg"/><Relationship Id="rId37" Type="http://schemas.openxmlformats.org/officeDocument/2006/relationships/image" Target="../media/image118.png"/><Relationship Id="rId40" Type="http://schemas.openxmlformats.org/officeDocument/2006/relationships/image" Target="../media/image121.svg"/><Relationship Id="rId45" Type="http://schemas.openxmlformats.org/officeDocument/2006/relationships/image" Target="../media/image91.gif"/><Relationship Id="rId5" Type="http://schemas.openxmlformats.org/officeDocument/2006/relationships/image" Target="../media/image24.png"/><Relationship Id="rId15" Type="http://schemas.openxmlformats.org/officeDocument/2006/relationships/image" Target="../media/image98.svg"/><Relationship Id="rId23" Type="http://schemas.openxmlformats.org/officeDocument/2006/relationships/image" Target="../media/image104.png"/><Relationship Id="rId28" Type="http://schemas.openxmlformats.org/officeDocument/2006/relationships/image" Target="../media/image109.svg"/><Relationship Id="rId36" Type="http://schemas.openxmlformats.org/officeDocument/2006/relationships/image" Target="../media/image117.svg"/><Relationship Id="rId10" Type="http://schemas.openxmlformats.org/officeDocument/2006/relationships/image" Target="../media/image7.svg"/><Relationship Id="rId19" Type="http://schemas.openxmlformats.org/officeDocument/2006/relationships/image" Target="../media/image54.png"/><Relationship Id="rId31" Type="http://schemas.openxmlformats.org/officeDocument/2006/relationships/image" Target="../media/image112.png"/><Relationship Id="rId44" Type="http://schemas.openxmlformats.org/officeDocument/2006/relationships/image" Target="../media/image18.svg"/><Relationship Id="rId4" Type="http://schemas.openxmlformats.org/officeDocument/2006/relationships/image" Target="../media/image23.png"/><Relationship Id="rId9" Type="http://schemas.openxmlformats.org/officeDocument/2006/relationships/image" Target="../media/image6.png"/><Relationship Id="rId14" Type="http://schemas.openxmlformats.org/officeDocument/2006/relationships/image" Target="../media/image97.png"/><Relationship Id="rId22" Type="http://schemas.openxmlformats.org/officeDocument/2006/relationships/image" Target="../media/image103.svg"/><Relationship Id="rId27" Type="http://schemas.openxmlformats.org/officeDocument/2006/relationships/image" Target="../media/image108.png"/><Relationship Id="rId30" Type="http://schemas.openxmlformats.org/officeDocument/2006/relationships/image" Target="../media/image111.svg"/><Relationship Id="rId35" Type="http://schemas.openxmlformats.org/officeDocument/2006/relationships/image" Target="../media/image116.png"/><Relationship Id="rId4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6.png"/><Relationship Id="rId18" Type="http://schemas.openxmlformats.org/officeDocument/2006/relationships/image" Target="../media/image127.jpeg"/><Relationship Id="rId26" Type="http://schemas.openxmlformats.org/officeDocument/2006/relationships/image" Target="../media/image134.png"/><Relationship Id="rId39" Type="http://schemas.openxmlformats.org/officeDocument/2006/relationships/image" Target="../media/image147.png"/><Relationship Id="rId3" Type="http://schemas.openxmlformats.org/officeDocument/2006/relationships/image" Target="../media/image61.svg"/><Relationship Id="rId21" Type="http://schemas.openxmlformats.org/officeDocument/2006/relationships/image" Target="../media/image130.svg"/><Relationship Id="rId34" Type="http://schemas.openxmlformats.org/officeDocument/2006/relationships/image" Target="../media/image142.svg"/><Relationship Id="rId42" Type="http://schemas.openxmlformats.org/officeDocument/2006/relationships/image" Target="../media/image150.gif"/><Relationship Id="rId47" Type="http://schemas.openxmlformats.org/officeDocument/2006/relationships/image" Target="../media/image91.gif"/><Relationship Id="rId7" Type="http://schemas.openxmlformats.org/officeDocument/2006/relationships/image" Target="../media/image22.svg"/><Relationship Id="rId12" Type="http://schemas.openxmlformats.org/officeDocument/2006/relationships/image" Target="../media/image5.svg"/><Relationship Id="rId17" Type="http://schemas.openxmlformats.org/officeDocument/2006/relationships/image" Target="../media/image126.jpeg"/><Relationship Id="rId25" Type="http://schemas.openxmlformats.org/officeDocument/2006/relationships/image" Target="../media/image133.svg"/><Relationship Id="rId33" Type="http://schemas.openxmlformats.org/officeDocument/2006/relationships/image" Target="../media/image141.png"/><Relationship Id="rId38" Type="http://schemas.openxmlformats.org/officeDocument/2006/relationships/image" Target="../media/image146.svg"/><Relationship Id="rId46" Type="http://schemas.openxmlformats.org/officeDocument/2006/relationships/image" Target="../media/image154.svg"/><Relationship Id="rId2" Type="http://schemas.openxmlformats.org/officeDocument/2006/relationships/image" Target="../media/image60.png"/><Relationship Id="rId16" Type="http://schemas.openxmlformats.org/officeDocument/2006/relationships/image" Target="../media/image125.svg"/><Relationship Id="rId20" Type="http://schemas.openxmlformats.org/officeDocument/2006/relationships/image" Target="../media/image129.png"/><Relationship Id="rId29" Type="http://schemas.openxmlformats.org/officeDocument/2006/relationships/image" Target="../media/image137.png"/><Relationship Id="rId41" Type="http://schemas.openxmlformats.org/officeDocument/2006/relationships/image" Target="../media/image14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.png"/><Relationship Id="rId24" Type="http://schemas.openxmlformats.org/officeDocument/2006/relationships/image" Target="../media/image132.png"/><Relationship Id="rId32" Type="http://schemas.openxmlformats.org/officeDocument/2006/relationships/image" Target="../media/image140.svg"/><Relationship Id="rId37" Type="http://schemas.openxmlformats.org/officeDocument/2006/relationships/image" Target="../media/image145.png"/><Relationship Id="rId40" Type="http://schemas.openxmlformats.org/officeDocument/2006/relationships/image" Target="../media/image148.svg"/><Relationship Id="rId45" Type="http://schemas.openxmlformats.org/officeDocument/2006/relationships/image" Target="../media/image153.png"/><Relationship Id="rId5" Type="http://schemas.openxmlformats.org/officeDocument/2006/relationships/image" Target="../media/image55.svg"/><Relationship Id="rId15" Type="http://schemas.openxmlformats.org/officeDocument/2006/relationships/image" Target="../media/image124.png"/><Relationship Id="rId23" Type="http://schemas.openxmlformats.org/officeDocument/2006/relationships/image" Target="../media/image52.gif"/><Relationship Id="rId28" Type="http://schemas.openxmlformats.org/officeDocument/2006/relationships/image" Target="../media/image136.svg"/><Relationship Id="rId36" Type="http://schemas.openxmlformats.org/officeDocument/2006/relationships/image" Target="../media/image144.svg"/><Relationship Id="rId10" Type="http://schemas.openxmlformats.org/officeDocument/2006/relationships/image" Target="../media/image25.png"/><Relationship Id="rId19" Type="http://schemas.openxmlformats.org/officeDocument/2006/relationships/image" Target="../media/image128.jpeg"/><Relationship Id="rId31" Type="http://schemas.openxmlformats.org/officeDocument/2006/relationships/image" Target="../media/image139.png"/><Relationship Id="rId44" Type="http://schemas.openxmlformats.org/officeDocument/2006/relationships/image" Target="../media/image152.png"/><Relationship Id="rId4" Type="http://schemas.openxmlformats.org/officeDocument/2006/relationships/image" Target="../media/image54.png"/><Relationship Id="rId9" Type="http://schemas.openxmlformats.org/officeDocument/2006/relationships/image" Target="../media/image24.png"/><Relationship Id="rId14" Type="http://schemas.openxmlformats.org/officeDocument/2006/relationships/image" Target="../media/image7.svg"/><Relationship Id="rId22" Type="http://schemas.openxmlformats.org/officeDocument/2006/relationships/image" Target="../media/image131.png"/><Relationship Id="rId27" Type="http://schemas.openxmlformats.org/officeDocument/2006/relationships/image" Target="../media/image135.png"/><Relationship Id="rId30" Type="http://schemas.openxmlformats.org/officeDocument/2006/relationships/image" Target="../media/image138.svg"/><Relationship Id="rId35" Type="http://schemas.openxmlformats.org/officeDocument/2006/relationships/image" Target="../media/image143.png"/><Relationship Id="rId43" Type="http://schemas.openxmlformats.org/officeDocument/2006/relationships/image" Target="../media/image1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svg"/><Relationship Id="rId13" Type="http://schemas.openxmlformats.org/officeDocument/2006/relationships/image" Target="../media/image17.png"/><Relationship Id="rId18" Type="http://schemas.openxmlformats.org/officeDocument/2006/relationships/image" Target="../media/image7.svg"/><Relationship Id="rId26" Type="http://schemas.openxmlformats.org/officeDocument/2006/relationships/image" Target="../media/image35.svg"/><Relationship Id="rId3" Type="http://schemas.openxmlformats.org/officeDocument/2006/relationships/image" Target="../media/image22.svg"/><Relationship Id="rId21" Type="http://schemas.openxmlformats.org/officeDocument/2006/relationships/image" Target="../media/image163.png"/><Relationship Id="rId7" Type="http://schemas.openxmlformats.org/officeDocument/2006/relationships/image" Target="../media/image155.png"/><Relationship Id="rId12" Type="http://schemas.openxmlformats.org/officeDocument/2006/relationships/image" Target="../media/image160.svg"/><Relationship Id="rId17" Type="http://schemas.openxmlformats.org/officeDocument/2006/relationships/image" Target="../media/image6.png"/><Relationship Id="rId25" Type="http://schemas.openxmlformats.org/officeDocument/2006/relationships/image" Target="../media/image34.png"/><Relationship Id="rId2" Type="http://schemas.openxmlformats.org/officeDocument/2006/relationships/image" Target="../media/image21.png"/><Relationship Id="rId16" Type="http://schemas.openxmlformats.org/officeDocument/2006/relationships/image" Target="../media/image5.svg"/><Relationship Id="rId20" Type="http://schemas.openxmlformats.org/officeDocument/2006/relationships/image" Target="../media/image16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59.png"/><Relationship Id="rId24" Type="http://schemas.openxmlformats.org/officeDocument/2006/relationships/image" Target="../media/image33.svg"/><Relationship Id="rId5" Type="http://schemas.openxmlformats.org/officeDocument/2006/relationships/image" Target="../media/image24.png"/><Relationship Id="rId15" Type="http://schemas.openxmlformats.org/officeDocument/2006/relationships/image" Target="../media/image4.png"/><Relationship Id="rId23" Type="http://schemas.openxmlformats.org/officeDocument/2006/relationships/image" Target="../media/image32.png"/><Relationship Id="rId10" Type="http://schemas.openxmlformats.org/officeDocument/2006/relationships/image" Target="../media/image158.svg"/><Relationship Id="rId19" Type="http://schemas.openxmlformats.org/officeDocument/2006/relationships/image" Target="../media/image161.png"/><Relationship Id="rId4" Type="http://schemas.openxmlformats.org/officeDocument/2006/relationships/image" Target="../media/image23.png"/><Relationship Id="rId9" Type="http://schemas.openxmlformats.org/officeDocument/2006/relationships/image" Target="../media/image157.png"/><Relationship Id="rId14" Type="http://schemas.openxmlformats.org/officeDocument/2006/relationships/image" Target="../media/image18.svg"/><Relationship Id="rId22" Type="http://schemas.openxmlformats.org/officeDocument/2006/relationships/image" Target="../media/image16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svg"/><Relationship Id="rId13" Type="http://schemas.openxmlformats.org/officeDocument/2006/relationships/image" Target="../media/image25.png"/><Relationship Id="rId18" Type="http://schemas.openxmlformats.org/officeDocument/2006/relationships/image" Target="../media/image157.png"/><Relationship Id="rId26" Type="http://schemas.openxmlformats.org/officeDocument/2006/relationships/image" Target="../media/image177.png"/><Relationship Id="rId39" Type="http://schemas.openxmlformats.org/officeDocument/2006/relationships/image" Target="../media/image5.svg"/><Relationship Id="rId3" Type="http://schemas.openxmlformats.org/officeDocument/2006/relationships/image" Target="../media/image165.png"/><Relationship Id="rId21" Type="http://schemas.openxmlformats.org/officeDocument/2006/relationships/image" Target="../media/image172.svg"/><Relationship Id="rId34" Type="http://schemas.openxmlformats.org/officeDocument/2006/relationships/image" Target="../media/image185.png"/><Relationship Id="rId7" Type="http://schemas.openxmlformats.org/officeDocument/2006/relationships/image" Target="../media/image169.png"/><Relationship Id="rId12" Type="http://schemas.openxmlformats.org/officeDocument/2006/relationships/image" Target="../media/image24.png"/><Relationship Id="rId17" Type="http://schemas.openxmlformats.org/officeDocument/2006/relationships/image" Target="../media/image160.svg"/><Relationship Id="rId25" Type="http://schemas.openxmlformats.org/officeDocument/2006/relationships/image" Target="../media/image176.svg"/><Relationship Id="rId33" Type="http://schemas.openxmlformats.org/officeDocument/2006/relationships/image" Target="../media/image184.svg"/><Relationship Id="rId38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9.png"/><Relationship Id="rId20" Type="http://schemas.openxmlformats.org/officeDocument/2006/relationships/image" Target="../media/image171.png"/><Relationship Id="rId29" Type="http://schemas.openxmlformats.org/officeDocument/2006/relationships/image" Target="../media/image180.svg"/><Relationship Id="rId41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svg"/><Relationship Id="rId11" Type="http://schemas.openxmlformats.org/officeDocument/2006/relationships/image" Target="../media/image23.png"/><Relationship Id="rId24" Type="http://schemas.openxmlformats.org/officeDocument/2006/relationships/image" Target="../media/image175.png"/><Relationship Id="rId32" Type="http://schemas.openxmlformats.org/officeDocument/2006/relationships/image" Target="../media/image183.png"/><Relationship Id="rId37" Type="http://schemas.openxmlformats.org/officeDocument/2006/relationships/image" Target="../media/image55.svg"/><Relationship Id="rId40" Type="http://schemas.openxmlformats.org/officeDocument/2006/relationships/image" Target="../media/image6.png"/><Relationship Id="rId5" Type="http://schemas.openxmlformats.org/officeDocument/2006/relationships/image" Target="../media/image167.png"/><Relationship Id="rId15" Type="http://schemas.openxmlformats.org/officeDocument/2006/relationships/image" Target="../media/image61.svg"/><Relationship Id="rId23" Type="http://schemas.openxmlformats.org/officeDocument/2006/relationships/image" Target="../media/image174.svg"/><Relationship Id="rId28" Type="http://schemas.openxmlformats.org/officeDocument/2006/relationships/image" Target="../media/image179.png"/><Relationship Id="rId36" Type="http://schemas.openxmlformats.org/officeDocument/2006/relationships/image" Target="../media/image54.png"/><Relationship Id="rId10" Type="http://schemas.openxmlformats.org/officeDocument/2006/relationships/image" Target="../media/image22.svg"/><Relationship Id="rId19" Type="http://schemas.openxmlformats.org/officeDocument/2006/relationships/image" Target="../media/image158.svg"/><Relationship Id="rId31" Type="http://schemas.openxmlformats.org/officeDocument/2006/relationships/image" Target="../media/image182.svg"/><Relationship Id="rId4" Type="http://schemas.openxmlformats.org/officeDocument/2006/relationships/image" Target="../media/image166.svg"/><Relationship Id="rId9" Type="http://schemas.openxmlformats.org/officeDocument/2006/relationships/image" Target="../media/image21.png"/><Relationship Id="rId14" Type="http://schemas.openxmlformats.org/officeDocument/2006/relationships/image" Target="../media/image60.png"/><Relationship Id="rId22" Type="http://schemas.openxmlformats.org/officeDocument/2006/relationships/image" Target="../media/image173.png"/><Relationship Id="rId27" Type="http://schemas.openxmlformats.org/officeDocument/2006/relationships/image" Target="../media/image178.svg"/><Relationship Id="rId30" Type="http://schemas.openxmlformats.org/officeDocument/2006/relationships/image" Target="../media/image181.png"/><Relationship Id="rId35" Type="http://schemas.openxmlformats.org/officeDocument/2006/relationships/image" Target="../media/image186.svg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01.png"/><Relationship Id="rId117" Type="http://schemas.openxmlformats.org/officeDocument/2006/relationships/image" Target="../media/image276.svg"/><Relationship Id="rId21" Type="http://schemas.openxmlformats.org/officeDocument/2006/relationships/image" Target="../media/image196.svg"/><Relationship Id="rId42" Type="http://schemas.openxmlformats.org/officeDocument/2006/relationships/image" Target="../media/image217.svg"/><Relationship Id="rId47" Type="http://schemas.openxmlformats.org/officeDocument/2006/relationships/image" Target="../media/image222.png"/><Relationship Id="rId63" Type="http://schemas.openxmlformats.org/officeDocument/2006/relationships/image" Target="../media/image230.png"/><Relationship Id="rId68" Type="http://schemas.openxmlformats.org/officeDocument/2006/relationships/image" Target="../media/image24.png"/><Relationship Id="rId84" Type="http://schemas.openxmlformats.org/officeDocument/2006/relationships/image" Target="../media/image246.png"/><Relationship Id="rId89" Type="http://schemas.openxmlformats.org/officeDocument/2006/relationships/image" Target="../media/image251.svg"/><Relationship Id="rId112" Type="http://schemas.openxmlformats.org/officeDocument/2006/relationships/image" Target="../media/image271.svg"/><Relationship Id="rId16" Type="http://schemas.openxmlformats.org/officeDocument/2006/relationships/image" Target="../media/image191.png"/><Relationship Id="rId107" Type="http://schemas.openxmlformats.org/officeDocument/2006/relationships/image" Target="../media/image266.png"/><Relationship Id="rId11" Type="http://schemas.openxmlformats.org/officeDocument/2006/relationships/image" Target="../media/image164.svg"/><Relationship Id="rId24" Type="http://schemas.openxmlformats.org/officeDocument/2006/relationships/image" Target="../media/image199.png"/><Relationship Id="rId32" Type="http://schemas.openxmlformats.org/officeDocument/2006/relationships/image" Target="../media/image207.svg"/><Relationship Id="rId37" Type="http://schemas.openxmlformats.org/officeDocument/2006/relationships/image" Target="../media/image212.png"/><Relationship Id="rId40" Type="http://schemas.openxmlformats.org/officeDocument/2006/relationships/image" Target="../media/image215.svg"/><Relationship Id="rId45" Type="http://schemas.openxmlformats.org/officeDocument/2006/relationships/image" Target="../media/image220.png"/><Relationship Id="rId53" Type="http://schemas.openxmlformats.org/officeDocument/2006/relationships/image" Target="../media/image175.png"/><Relationship Id="rId58" Type="http://schemas.openxmlformats.org/officeDocument/2006/relationships/image" Target="../media/image180.svg"/><Relationship Id="rId66" Type="http://schemas.openxmlformats.org/officeDocument/2006/relationships/image" Target="../media/image22.svg"/><Relationship Id="rId74" Type="http://schemas.openxmlformats.org/officeDocument/2006/relationships/image" Target="../media/image236.png"/><Relationship Id="rId79" Type="http://schemas.openxmlformats.org/officeDocument/2006/relationships/image" Target="../media/image241.svg"/><Relationship Id="rId87" Type="http://schemas.openxmlformats.org/officeDocument/2006/relationships/image" Target="../media/image249.svg"/><Relationship Id="rId102" Type="http://schemas.openxmlformats.org/officeDocument/2006/relationships/image" Target="../media/image261.png"/><Relationship Id="rId110" Type="http://schemas.openxmlformats.org/officeDocument/2006/relationships/image" Target="../media/image269.svg"/><Relationship Id="rId115" Type="http://schemas.openxmlformats.org/officeDocument/2006/relationships/image" Target="../media/image274.png"/><Relationship Id="rId5" Type="http://schemas.openxmlformats.org/officeDocument/2006/relationships/image" Target="../media/image7.svg"/><Relationship Id="rId61" Type="http://schemas.openxmlformats.org/officeDocument/2006/relationships/image" Target="../media/image228.png"/><Relationship Id="rId82" Type="http://schemas.openxmlformats.org/officeDocument/2006/relationships/image" Target="../media/image244.png"/><Relationship Id="rId90" Type="http://schemas.openxmlformats.org/officeDocument/2006/relationships/image" Target="../media/image252.png"/><Relationship Id="rId95" Type="http://schemas.openxmlformats.org/officeDocument/2006/relationships/image" Target="../media/image256.svg"/><Relationship Id="rId19" Type="http://schemas.openxmlformats.org/officeDocument/2006/relationships/image" Target="../media/image194.svg"/><Relationship Id="rId14" Type="http://schemas.openxmlformats.org/officeDocument/2006/relationships/image" Target="../media/image189.png"/><Relationship Id="rId22" Type="http://schemas.openxmlformats.org/officeDocument/2006/relationships/image" Target="../media/image197.png"/><Relationship Id="rId27" Type="http://schemas.openxmlformats.org/officeDocument/2006/relationships/image" Target="../media/image202.svg"/><Relationship Id="rId30" Type="http://schemas.openxmlformats.org/officeDocument/2006/relationships/image" Target="../media/image205.svg"/><Relationship Id="rId35" Type="http://schemas.openxmlformats.org/officeDocument/2006/relationships/image" Target="../media/image210.png"/><Relationship Id="rId43" Type="http://schemas.openxmlformats.org/officeDocument/2006/relationships/image" Target="../media/image218.png"/><Relationship Id="rId48" Type="http://schemas.openxmlformats.org/officeDocument/2006/relationships/image" Target="../media/image223.svg"/><Relationship Id="rId56" Type="http://schemas.openxmlformats.org/officeDocument/2006/relationships/image" Target="../media/image178.svg"/><Relationship Id="rId64" Type="http://schemas.openxmlformats.org/officeDocument/2006/relationships/image" Target="../media/image231.svg"/><Relationship Id="rId69" Type="http://schemas.openxmlformats.org/officeDocument/2006/relationships/image" Target="../media/image25.png"/><Relationship Id="rId77" Type="http://schemas.openxmlformats.org/officeDocument/2006/relationships/image" Target="../media/image239.svg"/><Relationship Id="rId100" Type="http://schemas.openxmlformats.org/officeDocument/2006/relationships/image" Target="../media/image137.png"/><Relationship Id="rId105" Type="http://schemas.openxmlformats.org/officeDocument/2006/relationships/image" Target="../media/image264.png"/><Relationship Id="rId113" Type="http://schemas.openxmlformats.org/officeDocument/2006/relationships/image" Target="../media/image272.png"/><Relationship Id="rId8" Type="http://schemas.openxmlformats.org/officeDocument/2006/relationships/image" Target="../media/image17.png"/><Relationship Id="rId51" Type="http://schemas.openxmlformats.org/officeDocument/2006/relationships/image" Target="../media/image226.png"/><Relationship Id="rId72" Type="http://schemas.openxmlformats.org/officeDocument/2006/relationships/image" Target="../media/image234.png"/><Relationship Id="rId80" Type="http://schemas.openxmlformats.org/officeDocument/2006/relationships/image" Target="../media/image242.png"/><Relationship Id="rId85" Type="http://schemas.openxmlformats.org/officeDocument/2006/relationships/image" Target="../media/image247.svg"/><Relationship Id="rId93" Type="http://schemas.openxmlformats.org/officeDocument/2006/relationships/image" Target="../media/image134.png"/><Relationship Id="rId98" Type="http://schemas.openxmlformats.org/officeDocument/2006/relationships/image" Target="../media/image259.png"/><Relationship Id="rId3" Type="http://schemas.openxmlformats.org/officeDocument/2006/relationships/image" Target="../media/image5.svg"/><Relationship Id="rId12" Type="http://schemas.openxmlformats.org/officeDocument/2006/relationships/image" Target="../media/image187.png"/><Relationship Id="rId17" Type="http://schemas.openxmlformats.org/officeDocument/2006/relationships/image" Target="../media/image192.svg"/><Relationship Id="rId25" Type="http://schemas.openxmlformats.org/officeDocument/2006/relationships/image" Target="../media/image200.svg"/><Relationship Id="rId33" Type="http://schemas.openxmlformats.org/officeDocument/2006/relationships/image" Target="../media/image208.png"/><Relationship Id="rId38" Type="http://schemas.openxmlformats.org/officeDocument/2006/relationships/image" Target="../media/image213.svg"/><Relationship Id="rId46" Type="http://schemas.openxmlformats.org/officeDocument/2006/relationships/image" Target="../media/image221.svg"/><Relationship Id="rId59" Type="http://schemas.openxmlformats.org/officeDocument/2006/relationships/image" Target="../media/image181.png"/><Relationship Id="rId67" Type="http://schemas.openxmlformats.org/officeDocument/2006/relationships/image" Target="../media/image23.png"/><Relationship Id="rId103" Type="http://schemas.openxmlformats.org/officeDocument/2006/relationships/image" Target="../media/image262.png"/><Relationship Id="rId108" Type="http://schemas.openxmlformats.org/officeDocument/2006/relationships/image" Target="../media/image267.svg"/><Relationship Id="rId116" Type="http://schemas.openxmlformats.org/officeDocument/2006/relationships/image" Target="../media/image275.png"/><Relationship Id="rId20" Type="http://schemas.openxmlformats.org/officeDocument/2006/relationships/image" Target="../media/image195.png"/><Relationship Id="rId41" Type="http://schemas.openxmlformats.org/officeDocument/2006/relationships/image" Target="../media/image216.png"/><Relationship Id="rId54" Type="http://schemas.openxmlformats.org/officeDocument/2006/relationships/image" Target="../media/image176.svg"/><Relationship Id="rId62" Type="http://schemas.openxmlformats.org/officeDocument/2006/relationships/image" Target="../media/image229.svg"/><Relationship Id="rId70" Type="http://schemas.openxmlformats.org/officeDocument/2006/relationships/image" Target="../media/image232.png"/><Relationship Id="rId75" Type="http://schemas.openxmlformats.org/officeDocument/2006/relationships/image" Target="../media/image237.svg"/><Relationship Id="rId83" Type="http://schemas.openxmlformats.org/officeDocument/2006/relationships/image" Target="../media/image245.svg"/><Relationship Id="rId88" Type="http://schemas.openxmlformats.org/officeDocument/2006/relationships/image" Target="../media/image250.png"/><Relationship Id="rId91" Type="http://schemas.openxmlformats.org/officeDocument/2006/relationships/image" Target="../media/image253.svg"/><Relationship Id="rId96" Type="http://schemas.openxmlformats.org/officeDocument/2006/relationships/image" Target="../media/image257.png"/><Relationship Id="rId111" Type="http://schemas.openxmlformats.org/officeDocument/2006/relationships/image" Target="../media/image2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5" Type="http://schemas.openxmlformats.org/officeDocument/2006/relationships/image" Target="../media/image190.svg"/><Relationship Id="rId23" Type="http://schemas.openxmlformats.org/officeDocument/2006/relationships/image" Target="../media/image198.svg"/><Relationship Id="rId28" Type="http://schemas.openxmlformats.org/officeDocument/2006/relationships/image" Target="../media/image203.png"/><Relationship Id="rId36" Type="http://schemas.openxmlformats.org/officeDocument/2006/relationships/image" Target="../media/image211.svg"/><Relationship Id="rId49" Type="http://schemas.openxmlformats.org/officeDocument/2006/relationships/image" Target="../media/image224.png"/><Relationship Id="rId57" Type="http://schemas.openxmlformats.org/officeDocument/2006/relationships/image" Target="../media/image179.png"/><Relationship Id="rId106" Type="http://schemas.openxmlformats.org/officeDocument/2006/relationships/image" Target="../media/image265.svg"/><Relationship Id="rId114" Type="http://schemas.openxmlformats.org/officeDocument/2006/relationships/image" Target="../media/image273.svg"/><Relationship Id="rId10" Type="http://schemas.openxmlformats.org/officeDocument/2006/relationships/image" Target="../media/image163.png"/><Relationship Id="rId31" Type="http://schemas.openxmlformats.org/officeDocument/2006/relationships/image" Target="../media/image206.png"/><Relationship Id="rId44" Type="http://schemas.openxmlformats.org/officeDocument/2006/relationships/image" Target="../media/image219.svg"/><Relationship Id="rId52" Type="http://schemas.openxmlformats.org/officeDocument/2006/relationships/image" Target="../media/image227.svg"/><Relationship Id="rId60" Type="http://schemas.openxmlformats.org/officeDocument/2006/relationships/image" Target="../media/image182.svg"/><Relationship Id="rId65" Type="http://schemas.openxmlformats.org/officeDocument/2006/relationships/image" Target="../media/image21.png"/><Relationship Id="rId73" Type="http://schemas.openxmlformats.org/officeDocument/2006/relationships/image" Target="../media/image235.svg"/><Relationship Id="rId78" Type="http://schemas.openxmlformats.org/officeDocument/2006/relationships/image" Target="../media/image240.png"/><Relationship Id="rId81" Type="http://schemas.openxmlformats.org/officeDocument/2006/relationships/image" Target="../media/image243.svg"/><Relationship Id="rId86" Type="http://schemas.openxmlformats.org/officeDocument/2006/relationships/image" Target="../media/image248.png"/><Relationship Id="rId94" Type="http://schemas.openxmlformats.org/officeDocument/2006/relationships/image" Target="../media/image255.png"/><Relationship Id="rId99" Type="http://schemas.openxmlformats.org/officeDocument/2006/relationships/image" Target="../media/image260.svg"/><Relationship Id="rId101" Type="http://schemas.openxmlformats.org/officeDocument/2006/relationships/image" Target="../media/image138.svg"/><Relationship Id="rId4" Type="http://schemas.openxmlformats.org/officeDocument/2006/relationships/image" Target="../media/image6.png"/><Relationship Id="rId9" Type="http://schemas.openxmlformats.org/officeDocument/2006/relationships/image" Target="../media/image18.svg"/><Relationship Id="rId13" Type="http://schemas.openxmlformats.org/officeDocument/2006/relationships/image" Target="../media/image188.svg"/><Relationship Id="rId18" Type="http://schemas.openxmlformats.org/officeDocument/2006/relationships/image" Target="../media/image193.png"/><Relationship Id="rId39" Type="http://schemas.openxmlformats.org/officeDocument/2006/relationships/image" Target="../media/image214.png"/><Relationship Id="rId109" Type="http://schemas.openxmlformats.org/officeDocument/2006/relationships/image" Target="../media/image268.png"/><Relationship Id="rId34" Type="http://schemas.openxmlformats.org/officeDocument/2006/relationships/image" Target="../media/image209.svg"/><Relationship Id="rId50" Type="http://schemas.openxmlformats.org/officeDocument/2006/relationships/image" Target="../media/image225.svg"/><Relationship Id="rId55" Type="http://schemas.openxmlformats.org/officeDocument/2006/relationships/image" Target="../media/image177.png"/><Relationship Id="rId76" Type="http://schemas.openxmlformats.org/officeDocument/2006/relationships/image" Target="../media/image238.png"/><Relationship Id="rId97" Type="http://schemas.openxmlformats.org/officeDocument/2006/relationships/image" Target="../media/image258.svg"/><Relationship Id="rId104" Type="http://schemas.openxmlformats.org/officeDocument/2006/relationships/image" Target="../media/image263.svg"/><Relationship Id="rId7" Type="http://schemas.openxmlformats.org/officeDocument/2006/relationships/image" Target="../media/image61.svg"/><Relationship Id="rId71" Type="http://schemas.openxmlformats.org/officeDocument/2006/relationships/image" Target="../media/image233.svg"/><Relationship Id="rId92" Type="http://schemas.openxmlformats.org/officeDocument/2006/relationships/image" Target="../media/image254.png"/><Relationship Id="rId2" Type="http://schemas.openxmlformats.org/officeDocument/2006/relationships/image" Target="../media/image4.png"/><Relationship Id="rId29" Type="http://schemas.openxmlformats.org/officeDocument/2006/relationships/image" Target="../media/image20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.png"/><Relationship Id="rId18" Type="http://schemas.openxmlformats.org/officeDocument/2006/relationships/image" Target="../media/image162.svg"/><Relationship Id="rId26" Type="http://schemas.openxmlformats.org/officeDocument/2006/relationships/image" Target="../media/image285.svg"/><Relationship Id="rId39" Type="http://schemas.openxmlformats.org/officeDocument/2006/relationships/image" Target="../media/image137.png"/><Relationship Id="rId3" Type="http://schemas.openxmlformats.org/officeDocument/2006/relationships/image" Target="../media/image277.jpeg"/><Relationship Id="rId21" Type="http://schemas.openxmlformats.org/officeDocument/2006/relationships/image" Target="../media/image280.png"/><Relationship Id="rId34" Type="http://schemas.openxmlformats.org/officeDocument/2006/relationships/image" Target="../media/image293.svg"/><Relationship Id="rId42" Type="http://schemas.openxmlformats.org/officeDocument/2006/relationships/image" Target="../media/image298.svg"/><Relationship Id="rId7" Type="http://schemas.openxmlformats.org/officeDocument/2006/relationships/image" Target="../media/image156.svg"/><Relationship Id="rId12" Type="http://schemas.openxmlformats.org/officeDocument/2006/relationships/image" Target="../media/image25.png"/><Relationship Id="rId17" Type="http://schemas.openxmlformats.org/officeDocument/2006/relationships/image" Target="../media/image161.png"/><Relationship Id="rId25" Type="http://schemas.openxmlformats.org/officeDocument/2006/relationships/image" Target="../media/image284.png"/><Relationship Id="rId33" Type="http://schemas.openxmlformats.org/officeDocument/2006/relationships/image" Target="../media/image292.png"/><Relationship Id="rId38" Type="http://schemas.openxmlformats.org/officeDocument/2006/relationships/image" Target="../media/image29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.svg"/><Relationship Id="rId20" Type="http://schemas.openxmlformats.org/officeDocument/2006/relationships/image" Target="../media/image279.svg"/><Relationship Id="rId29" Type="http://schemas.openxmlformats.org/officeDocument/2006/relationships/image" Target="../media/image288.png"/><Relationship Id="rId41" Type="http://schemas.openxmlformats.org/officeDocument/2006/relationships/image" Target="../media/image2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11" Type="http://schemas.openxmlformats.org/officeDocument/2006/relationships/image" Target="../media/image24.png"/><Relationship Id="rId24" Type="http://schemas.openxmlformats.org/officeDocument/2006/relationships/image" Target="../media/image283.svg"/><Relationship Id="rId32" Type="http://schemas.openxmlformats.org/officeDocument/2006/relationships/image" Target="../media/image291.svg"/><Relationship Id="rId37" Type="http://schemas.openxmlformats.org/officeDocument/2006/relationships/image" Target="../media/image203.png"/><Relationship Id="rId40" Type="http://schemas.openxmlformats.org/officeDocument/2006/relationships/image" Target="../media/image138.svg"/><Relationship Id="rId5" Type="http://schemas.openxmlformats.org/officeDocument/2006/relationships/image" Target="../media/image61.svg"/><Relationship Id="rId15" Type="http://schemas.openxmlformats.org/officeDocument/2006/relationships/image" Target="../media/image6.png"/><Relationship Id="rId23" Type="http://schemas.openxmlformats.org/officeDocument/2006/relationships/image" Target="../media/image282.png"/><Relationship Id="rId28" Type="http://schemas.openxmlformats.org/officeDocument/2006/relationships/image" Target="../media/image287.svg"/><Relationship Id="rId36" Type="http://schemas.openxmlformats.org/officeDocument/2006/relationships/image" Target="../media/image295.svg"/><Relationship Id="rId10" Type="http://schemas.openxmlformats.org/officeDocument/2006/relationships/image" Target="../media/image23.png"/><Relationship Id="rId19" Type="http://schemas.openxmlformats.org/officeDocument/2006/relationships/image" Target="../media/image278.png"/><Relationship Id="rId31" Type="http://schemas.openxmlformats.org/officeDocument/2006/relationships/image" Target="../media/image290.png"/><Relationship Id="rId4" Type="http://schemas.openxmlformats.org/officeDocument/2006/relationships/image" Target="../media/image60.png"/><Relationship Id="rId9" Type="http://schemas.openxmlformats.org/officeDocument/2006/relationships/image" Target="../media/image22.svg"/><Relationship Id="rId14" Type="http://schemas.openxmlformats.org/officeDocument/2006/relationships/image" Target="../media/image5.svg"/><Relationship Id="rId22" Type="http://schemas.openxmlformats.org/officeDocument/2006/relationships/image" Target="../media/image281.svg"/><Relationship Id="rId27" Type="http://schemas.openxmlformats.org/officeDocument/2006/relationships/image" Target="../media/image286.png"/><Relationship Id="rId30" Type="http://schemas.openxmlformats.org/officeDocument/2006/relationships/image" Target="../media/image289.svg"/><Relationship Id="rId35" Type="http://schemas.openxmlformats.org/officeDocument/2006/relationships/image" Target="../media/image29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38.png"/><Relationship Id="rId18" Type="http://schemas.openxmlformats.org/officeDocument/2006/relationships/image" Target="../media/image299.png"/><Relationship Id="rId3" Type="http://schemas.openxmlformats.org/officeDocument/2006/relationships/image" Target="../media/image22.svg"/><Relationship Id="rId21" Type="http://schemas.openxmlformats.org/officeDocument/2006/relationships/image" Target="../media/image302.svg"/><Relationship Id="rId7" Type="http://schemas.openxmlformats.org/officeDocument/2006/relationships/image" Target="../media/image4.png"/><Relationship Id="rId12" Type="http://schemas.openxmlformats.org/officeDocument/2006/relationships/image" Target="../media/image37.svg"/><Relationship Id="rId17" Type="http://schemas.openxmlformats.org/officeDocument/2006/relationships/image" Target="../media/image14.png"/><Relationship Id="rId2" Type="http://schemas.openxmlformats.org/officeDocument/2006/relationships/image" Target="../media/image21.png"/><Relationship Id="rId16" Type="http://schemas.openxmlformats.org/officeDocument/2006/relationships/image" Target="../media/image41.svg"/><Relationship Id="rId20" Type="http://schemas.openxmlformats.org/officeDocument/2006/relationships/image" Target="../media/image3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6.png"/><Relationship Id="rId5" Type="http://schemas.openxmlformats.org/officeDocument/2006/relationships/image" Target="../media/image24.png"/><Relationship Id="rId15" Type="http://schemas.openxmlformats.org/officeDocument/2006/relationships/image" Target="../media/image40.png"/><Relationship Id="rId23" Type="http://schemas.openxmlformats.org/officeDocument/2006/relationships/image" Target="../media/image304.svg"/><Relationship Id="rId10" Type="http://schemas.openxmlformats.org/officeDocument/2006/relationships/image" Target="../media/image7.svg"/><Relationship Id="rId19" Type="http://schemas.openxmlformats.org/officeDocument/2006/relationships/image" Target="../media/image300.svg"/><Relationship Id="rId4" Type="http://schemas.openxmlformats.org/officeDocument/2006/relationships/image" Target="../media/image23.png"/><Relationship Id="rId9" Type="http://schemas.openxmlformats.org/officeDocument/2006/relationships/image" Target="../media/image6.png"/><Relationship Id="rId14" Type="http://schemas.openxmlformats.org/officeDocument/2006/relationships/image" Target="../media/image39.svg"/><Relationship Id="rId22" Type="http://schemas.openxmlformats.org/officeDocument/2006/relationships/image" Target="../media/image30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61.sv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12" Type="http://schemas.openxmlformats.org/officeDocument/2006/relationships/image" Target="../media/image60.png"/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7.svg"/><Relationship Id="rId5" Type="http://schemas.openxmlformats.org/officeDocument/2006/relationships/image" Target="../media/image21.png"/><Relationship Id="rId15" Type="http://schemas.openxmlformats.org/officeDocument/2006/relationships/image" Target="../media/image307.svg"/><Relationship Id="rId10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image" Target="../media/image25.png"/><Relationship Id="rId14" Type="http://schemas.openxmlformats.org/officeDocument/2006/relationships/image" Target="../media/image306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image" Target="../media/image311.png"/><Relationship Id="rId26" Type="http://schemas.openxmlformats.org/officeDocument/2006/relationships/image" Target="../media/image319.png"/><Relationship Id="rId39" Type="http://schemas.openxmlformats.org/officeDocument/2006/relationships/image" Target="../media/image331.png"/><Relationship Id="rId21" Type="http://schemas.openxmlformats.org/officeDocument/2006/relationships/image" Target="../media/image314.svg"/><Relationship Id="rId34" Type="http://schemas.openxmlformats.org/officeDocument/2006/relationships/image" Target="../media/image327.png"/><Relationship Id="rId42" Type="http://schemas.openxmlformats.org/officeDocument/2006/relationships/image" Target="../media/image334.svg"/><Relationship Id="rId47" Type="http://schemas.openxmlformats.org/officeDocument/2006/relationships/image" Target="../media/image339.png"/><Relationship Id="rId50" Type="http://schemas.openxmlformats.org/officeDocument/2006/relationships/image" Target="../media/image342.svg"/><Relationship Id="rId55" Type="http://schemas.openxmlformats.org/officeDocument/2006/relationships/image" Target="../media/image347.png"/><Relationship Id="rId63" Type="http://schemas.openxmlformats.org/officeDocument/2006/relationships/image" Target="../media/image355.svg"/><Relationship Id="rId68" Type="http://schemas.openxmlformats.org/officeDocument/2006/relationships/image" Target="../media/image360.png"/><Relationship Id="rId7" Type="http://schemas.openxmlformats.org/officeDocument/2006/relationships/image" Target="../media/image22.svg"/><Relationship Id="rId71" Type="http://schemas.openxmlformats.org/officeDocument/2006/relationships/image" Target="../media/image363.svg"/><Relationship Id="rId2" Type="http://schemas.openxmlformats.org/officeDocument/2006/relationships/image" Target="../media/image60.png"/><Relationship Id="rId16" Type="http://schemas.openxmlformats.org/officeDocument/2006/relationships/image" Target="../media/image309.svg"/><Relationship Id="rId29" Type="http://schemas.openxmlformats.org/officeDocument/2006/relationships/image" Target="../media/image322.svg"/><Relationship Id="rId11" Type="http://schemas.openxmlformats.org/officeDocument/2006/relationships/image" Target="../media/image4.png"/><Relationship Id="rId24" Type="http://schemas.openxmlformats.org/officeDocument/2006/relationships/image" Target="../media/image317.png"/><Relationship Id="rId32" Type="http://schemas.openxmlformats.org/officeDocument/2006/relationships/image" Target="../media/image325.png"/><Relationship Id="rId37" Type="http://schemas.openxmlformats.org/officeDocument/2006/relationships/image" Target="../media/image330.svg"/><Relationship Id="rId40" Type="http://schemas.openxmlformats.org/officeDocument/2006/relationships/image" Target="../media/image332.svg"/><Relationship Id="rId45" Type="http://schemas.openxmlformats.org/officeDocument/2006/relationships/image" Target="../media/image337.png"/><Relationship Id="rId53" Type="http://schemas.openxmlformats.org/officeDocument/2006/relationships/image" Target="../media/image345.png"/><Relationship Id="rId58" Type="http://schemas.openxmlformats.org/officeDocument/2006/relationships/image" Target="../media/image350.svg"/><Relationship Id="rId66" Type="http://schemas.openxmlformats.org/officeDocument/2006/relationships/image" Target="../media/image358.png"/><Relationship Id="rId5" Type="http://schemas.openxmlformats.org/officeDocument/2006/relationships/image" Target="../media/image307.svg"/><Relationship Id="rId15" Type="http://schemas.openxmlformats.org/officeDocument/2006/relationships/image" Target="../media/image308.png"/><Relationship Id="rId23" Type="http://schemas.openxmlformats.org/officeDocument/2006/relationships/image" Target="../media/image316.svg"/><Relationship Id="rId28" Type="http://schemas.openxmlformats.org/officeDocument/2006/relationships/image" Target="../media/image321.png"/><Relationship Id="rId36" Type="http://schemas.openxmlformats.org/officeDocument/2006/relationships/image" Target="../media/image329.png"/><Relationship Id="rId49" Type="http://schemas.openxmlformats.org/officeDocument/2006/relationships/image" Target="../media/image341.png"/><Relationship Id="rId57" Type="http://schemas.openxmlformats.org/officeDocument/2006/relationships/image" Target="../media/image349.png"/><Relationship Id="rId61" Type="http://schemas.openxmlformats.org/officeDocument/2006/relationships/image" Target="../media/image353.svg"/><Relationship Id="rId10" Type="http://schemas.openxmlformats.org/officeDocument/2006/relationships/image" Target="../media/image25.png"/><Relationship Id="rId19" Type="http://schemas.openxmlformats.org/officeDocument/2006/relationships/image" Target="../media/image312.svg"/><Relationship Id="rId31" Type="http://schemas.openxmlformats.org/officeDocument/2006/relationships/image" Target="../media/image324.svg"/><Relationship Id="rId44" Type="http://schemas.openxmlformats.org/officeDocument/2006/relationships/image" Target="../media/image336.svg"/><Relationship Id="rId52" Type="http://schemas.openxmlformats.org/officeDocument/2006/relationships/image" Target="../media/image344.svg"/><Relationship Id="rId60" Type="http://schemas.openxmlformats.org/officeDocument/2006/relationships/image" Target="../media/image352.png"/><Relationship Id="rId65" Type="http://schemas.openxmlformats.org/officeDocument/2006/relationships/image" Target="../media/image357.svg"/><Relationship Id="rId73" Type="http://schemas.openxmlformats.org/officeDocument/2006/relationships/image" Target="../media/image365.svg"/><Relationship Id="rId4" Type="http://schemas.openxmlformats.org/officeDocument/2006/relationships/image" Target="../media/image306.png"/><Relationship Id="rId9" Type="http://schemas.openxmlformats.org/officeDocument/2006/relationships/image" Target="../media/image24.png"/><Relationship Id="rId14" Type="http://schemas.openxmlformats.org/officeDocument/2006/relationships/image" Target="../media/image7.svg"/><Relationship Id="rId22" Type="http://schemas.openxmlformats.org/officeDocument/2006/relationships/image" Target="../media/image315.png"/><Relationship Id="rId27" Type="http://schemas.openxmlformats.org/officeDocument/2006/relationships/image" Target="../media/image320.svg"/><Relationship Id="rId30" Type="http://schemas.openxmlformats.org/officeDocument/2006/relationships/image" Target="../media/image323.png"/><Relationship Id="rId35" Type="http://schemas.openxmlformats.org/officeDocument/2006/relationships/image" Target="../media/image328.svg"/><Relationship Id="rId43" Type="http://schemas.openxmlformats.org/officeDocument/2006/relationships/image" Target="../media/image335.png"/><Relationship Id="rId48" Type="http://schemas.openxmlformats.org/officeDocument/2006/relationships/image" Target="../media/image340.svg"/><Relationship Id="rId56" Type="http://schemas.openxmlformats.org/officeDocument/2006/relationships/image" Target="../media/image348.svg"/><Relationship Id="rId64" Type="http://schemas.openxmlformats.org/officeDocument/2006/relationships/image" Target="../media/image356.png"/><Relationship Id="rId69" Type="http://schemas.openxmlformats.org/officeDocument/2006/relationships/image" Target="../media/image361.svg"/><Relationship Id="rId8" Type="http://schemas.openxmlformats.org/officeDocument/2006/relationships/image" Target="../media/image23.png"/><Relationship Id="rId51" Type="http://schemas.openxmlformats.org/officeDocument/2006/relationships/image" Target="../media/image343.png"/><Relationship Id="rId72" Type="http://schemas.openxmlformats.org/officeDocument/2006/relationships/image" Target="../media/image364.png"/><Relationship Id="rId3" Type="http://schemas.openxmlformats.org/officeDocument/2006/relationships/image" Target="../media/image61.svg"/><Relationship Id="rId12" Type="http://schemas.openxmlformats.org/officeDocument/2006/relationships/image" Target="../media/image5.svg"/><Relationship Id="rId17" Type="http://schemas.openxmlformats.org/officeDocument/2006/relationships/image" Target="../media/image310.png"/><Relationship Id="rId25" Type="http://schemas.openxmlformats.org/officeDocument/2006/relationships/image" Target="../media/image318.svg"/><Relationship Id="rId33" Type="http://schemas.openxmlformats.org/officeDocument/2006/relationships/image" Target="../media/image326.svg"/><Relationship Id="rId38" Type="http://schemas.openxmlformats.org/officeDocument/2006/relationships/image" Target="../media/image296.png"/><Relationship Id="rId46" Type="http://schemas.openxmlformats.org/officeDocument/2006/relationships/image" Target="../media/image338.svg"/><Relationship Id="rId59" Type="http://schemas.openxmlformats.org/officeDocument/2006/relationships/image" Target="../media/image351.png"/><Relationship Id="rId67" Type="http://schemas.openxmlformats.org/officeDocument/2006/relationships/image" Target="../media/image359.svg"/><Relationship Id="rId20" Type="http://schemas.openxmlformats.org/officeDocument/2006/relationships/image" Target="../media/image313.png"/><Relationship Id="rId41" Type="http://schemas.openxmlformats.org/officeDocument/2006/relationships/image" Target="../media/image333.png"/><Relationship Id="rId54" Type="http://schemas.openxmlformats.org/officeDocument/2006/relationships/image" Target="../media/image346.svg"/><Relationship Id="rId62" Type="http://schemas.openxmlformats.org/officeDocument/2006/relationships/image" Target="../media/image354.png"/><Relationship Id="rId70" Type="http://schemas.openxmlformats.org/officeDocument/2006/relationships/image" Target="../media/image3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66.png"/><Relationship Id="rId18" Type="http://schemas.openxmlformats.org/officeDocument/2006/relationships/image" Target="../media/image371.png"/><Relationship Id="rId26" Type="http://schemas.openxmlformats.org/officeDocument/2006/relationships/image" Target="../media/image378.png"/><Relationship Id="rId39" Type="http://schemas.openxmlformats.org/officeDocument/2006/relationships/image" Target="../media/image391.svg"/><Relationship Id="rId3" Type="http://schemas.openxmlformats.org/officeDocument/2006/relationships/image" Target="../media/image5.svg"/><Relationship Id="rId21" Type="http://schemas.openxmlformats.org/officeDocument/2006/relationships/image" Target="../media/image374.png"/><Relationship Id="rId34" Type="http://schemas.openxmlformats.org/officeDocument/2006/relationships/image" Target="../media/image386.svg"/><Relationship Id="rId42" Type="http://schemas.openxmlformats.org/officeDocument/2006/relationships/image" Target="../media/image306.png"/><Relationship Id="rId7" Type="http://schemas.openxmlformats.org/officeDocument/2006/relationships/image" Target="../media/image309.svg"/><Relationship Id="rId12" Type="http://schemas.openxmlformats.org/officeDocument/2006/relationships/image" Target="../media/image25.png"/><Relationship Id="rId17" Type="http://schemas.openxmlformats.org/officeDocument/2006/relationships/image" Target="../media/image370.svg"/><Relationship Id="rId25" Type="http://schemas.openxmlformats.org/officeDocument/2006/relationships/image" Target="../media/image377.svg"/><Relationship Id="rId33" Type="http://schemas.openxmlformats.org/officeDocument/2006/relationships/image" Target="../media/image385.png"/><Relationship Id="rId38" Type="http://schemas.openxmlformats.org/officeDocument/2006/relationships/image" Target="../media/image390.png"/><Relationship Id="rId2" Type="http://schemas.openxmlformats.org/officeDocument/2006/relationships/image" Target="../media/image4.png"/><Relationship Id="rId16" Type="http://schemas.openxmlformats.org/officeDocument/2006/relationships/image" Target="../media/image369.png"/><Relationship Id="rId20" Type="http://schemas.openxmlformats.org/officeDocument/2006/relationships/image" Target="../media/image373.svg"/><Relationship Id="rId29" Type="http://schemas.openxmlformats.org/officeDocument/2006/relationships/image" Target="../media/image381.png"/><Relationship Id="rId41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8.png"/><Relationship Id="rId11" Type="http://schemas.openxmlformats.org/officeDocument/2006/relationships/image" Target="../media/image24.png"/><Relationship Id="rId24" Type="http://schemas.openxmlformats.org/officeDocument/2006/relationships/image" Target="../media/image376.png"/><Relationship Id="rId32" Type="http://schemas.openxmlformats.org/officeDocument/2006/relationships/image" Target="../media/image384.svg"/><Relationship Id="rId37" Type="http://schemas.openxmlformats.org/officeDocument/2006/relationships/image" Target="../media/image389.png"/><Relationship Id="rId40" Type="http://schemas.openxmlformats.org/officeDocument/2006/relationships/image" Target="../media/image60.png"/><Relationship Id="rId5" Type="http://schemas.openxmlformats.org/officeDocument/2006/relationships/image" Target="../media/image7.svg"/><Relationship Id="rId15" Type="http://schemas.openxmlformats.org/officeDocument/2006/relationships/image" Target="../media/image368.svg"/><Relationship Id="rId23" Type="http://schemas.openxmlformats.org/officeDocument/2006/relationships/image" Target="../media/image203.png"/><Relationship Id="rId28" Type="http://schemas.openxmlformats.org/officeDocument/2006/relationships/image" Target="../media/image380.svg"/><Relationship Id="rId36" Type="http://schemas.openxmlformats.org/officeDocument/2006/relationships/image" Target="../media/image388.svg"/><Relationship Id="rId10" Type="http://schemas.openxmlformats.org/officeDocument/2006/relationships/image" Target="../media/image23.png"/><Relationship Id="rId19" Type="http://schemas.openxmlformats.org/officeDocument/2006/relationships/image" Target="../media/image372.png"/><Relationship Id="rId31" Type="http://schemas.openxmlformats.org/officeDocument/2006/relationships/image" Target="../media/image383.png"/><Relationship Id="rId4" Type="http://schemas.openxmlformats.org/officeDocument/2006/relationships/image" Target="../media/image6.png"/><Relationship Id="rId9" Type="http://schemas.openxmlformats.org/officeDocument/2006/relationships/image" Target="../media/image22.svg"/><Relationship Id="rId14" Type="http://schemas.openxmlformats.org/officeDocument/2006/relationships/image" Target="../media/image367.png"/><Relationship Id="rId22" Type="http://schemas.openxmlformats.org/officeDocument/2006/relationships/image" Target="../media/image375.svg"/><Relationship Id="rId27" Type="http://schemas.openxmlformats.org/officeDocument/2006/relationships/image" Target="../media/image379.png"/><Relationship Id="rId30" Type="http://schemas.openxmlformats.org/officeDocument/2006/relationships/image" Target="../media/image382.svg"/><Relationship Id="rId35" Type="http://schemas.openxmlformats.org/officeDocument/2006/relationships/image" Target="../media/image387.png"/><Relationship Id="rId43" Type="http://schemas.openxmlformats.org/officeDocument/2006/relationships/image" Target="../media/image30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18" Type="http://schemas.openxmlformats.org/officeDocument/2006/relationships/image" Target="../media/image26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7.svg"/><Relationship Id="rId2" Type="http://schemas.openxmlformats.org/officeDocument/2006/relationships/image" Target="../media/image14.png"/><Relationship Id="rId16" Type="http://schemas.openxmlformats.org/officeDocument/2006/relationships/image" Target="../media/image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5.svg"/><Relationship Id="rId10" Type="http://schemas.openxmlformats.org/officeDocument/2006/relationships/image" Target="../media/image22.svg"/><Relationship Id="rId19" Type="http://schemas.openxmlformats.org/officeDocument/2006/relationships/image" Target="../media/image2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7.svg"/><Relationship Id="rId18" Type="http://schemas.openxmlformats.org/officeDocument/2006/relationships/image" Target="../media/image397.png"/><Relationship Id="rId3" Type="http://schemas.openxmlformats.org/officeDocument/2006/relationships/image" Target="../media/image308.png"/><Relationship Id="rId21" Type="http://schemas.openxmlformats.org/officeDocument/2006/relationships/image" Target="../media/image400.png"/><Relationship Id="rId7" Type="http://schemas.openxmlformats.org/officeDocument/2006/relationships/image" Target="../media/image23.png"/><Relationship Id="rId12" Type="http://schemas.openxmlformats.org/officeDocument/2006/relationships/image" Target="../media/image6.png"/><Relationship Id="rId17" Type="http://schemas.openxmlformats.org/officeDocument/2006/relationships/image" Target="../media/image396.png"/><Relationship Id="rId25" Type="http://schemas.openxmlformats.org/officeDocument/2006/relationships/image" Target="../media/image307.svg"/><Relationship Id="rId2" Type="http://schemas.openxmlformats.org/officeDocument/2006/relationships/image" Target="../media/image392.png"/><Relationship Id="rId16" Type="http://schemas.openxmlformats.org/officeDocument/2006/relationships/image" Target="../media/image395.png"/><Relationship Id="rId20" Type="http://schemas.openxmlformats.org/officeDocument/2006/relationships/image" Target="../media/image3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5.svg"/><Relationship Id="rId24" Type="http://schemas.openxmlformats.org/officeDocument/2006/relationships/image" Target="../media/image306.png"/><Relationship Id="rId5" Type="http://schemas.openxmlformats.org/officeDocument/2006/relationships/image" Target="../media/image21.png"/><Relationship Id="rId15" Type="http://schemas.openxmlformats.org/officeDocument/2006/relationships/image" Target="../media/image394.png"/><Relationship Id="rId23" Type="http://schemas.openxmlformats.org/officeDocument/2006/relationships/image" Target="../media/image61.svg"/><Relationship Id="rId10" Type="http://schemas.openxmlformats.org/officeDocument/2006/relationships/image" Target="../media/image4.png"/><Relationship Id="rId19" Type="http://schemas.openxmlformats.org/officeDocument/2006/relationships/image" Target="../media/image398.png"/><Relationship Id="rId4" Type="http://schemas.openxmlformats.org/officeDocument/2006/relationships/image" Target="../media/image309.svg"/><Relationship Id="rId9" Type="http://schemas.openxmlformats.org/officeDocument/2006/relationships/image" Target="../media/image25.png"/><Relationship Id="rId14" Type="http://schemas.openxmlformats.org/officeDocument/2006/relationships/image" Target="../media/image393.png"/><Relationship Id="rId22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1.svg"/><Relationship Id="rId18" Type="http://schemas.openxmlformats.org/officeDocument/2006/relationships/image" Target="../media/image309.svg"/><Relationship Id="rId3" Type="http://schemas.openxmlformats.org/officeDocument/2006/relationships/image" Target="../media/image22.svg"/><Relationship Id="rId7" Type="http://schemas.openxmlformats.org/officeDocument/2006/relationships/image" Target="../media/image4.png"/><Relationship Id="rId12" Type="http://schemas.openxmlformats.org/officeDocument/2006/relationships/image" Target="../media/image60.png"/><Relationship Id="rId17" Type="http://schemas.openxmlformats.org/officeDocument/2006/relationships/image" Target="../media/image308.png"/><Relationship Id="rId2" Type="http://schemas.openxmlformats.org/officeDocument/2006/relationships/image" Target="../media/image21.png"/><Relationship Id="rId16" Type="http://schemas.openxmlformats.org/officeDocument/2006/relationships/image" Target="../media/image4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01.png"/><Relationship Id="rId5" Type="http://schemas.openxmlformats.org/officeDocument/2006/relationships/image" Target="../media/image24.png"/><Relationship Id="rId15" Type="http://schemas.openxmlformats.org/officeDocument/2006/relationships/image" Target="../media/image307.svg"/><Relationship Id="rId10" Type="http://schemas.openxmlformats.org/officeDocument/2006/relationships/image" Target="../media/image7.svg"/><Relationship Id="rId4" Type="http://schemas.openxmlformats.org/officeDocument/2006/relationships/image" Target="../media/image23.png"/><Relationship Id="rId9" Type="http://schemas.openxmlformats.org/officeDocument/2006/relationships/image" Target="../media/image6.png"/><Relationship Id="rId14" Type="http://schemas.openxmlformats.org/officeDocument/2006/relationships/image" Target="../media/image30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2.svg"/><Relationship Id="rId7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03.png"/><Relationship Id="rId5" Type="http://schemas.openxmlformats.org/officeDocument/2006/relationships/image" Target="../media/image24.png"/><Relationship Id="rId10" Type="http://schemas.openxmlformats.org/officeDocument/2006/relationships/image" Target="../media/image7.svg"/><Relationship Id="rId4" Type="http://schemas.openxmlformats.org/officeDocument/2006/relationships/image" Target="../media/image23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5.png"/><Relationship Id="rId18" Type="http://schemas.openxmlformats.org/officeDocument/2006/relationships/image" Target="../media/image31.png"/><Relationship Id="rId26" Type="http://schemas.openxmlformats.org/officeDocument/2006/relationships/image" Target="../media/image37.svg"/><Relationship Id="rId3" Type="http://schemas.openxmlformats.org/officeDocument/2006/relationships/image" Target="../media/image22.svg"/><Relationship Id="rId21" Type="http://schemas.openxmlformats.org/officeDocument/2006/relationships/image" Target="../media/image32.png"/><Relationship Id="rId34" Type="http://schemas.openxmlformats.org/officeDocument/2006/relationships/image" Target="../media/image45.svg"/><Relationship Id="rId7" Type="http://schemas.openxmlformats.org/officeDocument/2006/relationships/image" Target="../media/image4.png"/><Relationship Id="rId12" Type="http://schemas.openxmlformats.org/officeDocument/2006/relationships/image" Target="../media/image29.png"/><Relationship Id="rId17" Type="http://schemas.openxmlformats.org/officeDocument/2006/relationships/image" Target="../media/image20.svg"/><Relationship Id="rId25" Type="http://schemas.openxmlformats.org/officeDocument/2006/relationships/image" Target="../media/image36.png"/><Relationship Id="rId33" Type="http://schemas.openxmlformats.org/officeDocument/2006/relationships/image" Target="../media/image44.png"/><Relationship Id="rId2" Type="http://schemas.openxmlformats.org/officeDocument/2006/relationships/image" Target="../media/image21.png"/><Relationship Id="rId16" Type="http://schemas.openxmlformats.org/officeDocument/2006/relationships/image" Target="../media/image19.png"/><Relationship Id="rId20" Type="http://schemas.openxmlformats.org/officeDocument/2006/relationships/image" Target="../media/image18.sv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4.png"/><Relationship Id="rId24" Type="http://schemas.openxmlformats.org/officeDocument/2006/relationships/image" Target="../media/image35.svg"/><Relationship Id="rId32" Type="http://schemas.openxmlformats.org/officeDocument/2006/relationships/image" Target="../media/image43.svg"/><Relationship Id="rId5" Type="http://schemas.openxmlformats.org/officeDocument/2006/relationships/image" Target="../media/image24.png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28" Type="http://schemas.openxmlformats.org/officeDocument/2006/relationships/image" Target="../media/image39.svg"/><Relationship Id="rId10" Type="http://schemas.openxmlformats.org/officeDocument/2006/relationships/image" Target="../media/image7.svg"/><Relationship Id="rId19" Type="http://schemas.openxmlformats.org/officeDocument/2006/relationships/image" Target="../media/image17.png"/><Relationship Id="rId31" Type="http://schemas.openxmlformats.org/officeDocument/2006/relationships/image" Target="../media/image42.png"/><Relationship Id="rId4" Type="http://schemas.openxmlformats.org/officeDocument/2006/relationships/image" Target="../media/image23.png"/><Relationship Id="rId9" Type="http://schemas.openxmlformats.org/officeDocument/2006/relationships/image" Target="../media/image6.png"/><Relationship Id="rId14" Type="http://schemas.openxmlformats.org/officeDocument/2006/relationships/image" Target="../media/image16.svg"/><Relationship Id="rId22" Type="http://schemas.openxmlformats.org/officeDocument/2006/relationships/image" Target="../media/image33.svg"/><Relationship Id="rId27" Type="http://schemas.openxmlformats.org/officeDocument/2006/relationships/image" Target="../media/image38.png"/><Relationship Id="rId30" Type="http://schemas.openxmlformats.org/officeDocument/2006/relationships/image" Target="../media/image4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46.jpeg"/><Relationship Id="rId3" Type="http://schemas.openxmlformats.org/officeDocument/2006/relationships/image" Target="../media/image22.svg"/><Relationship Id="rId7" Type="http://schemas.openxmlformats.org/officeDocument/2006/relationships/image" Target="../media/image4.png"/><Relationship Id="rId12" Type="http://schemas.openxmlformats.org/officeDocument/2006/relationships/image" Target="../media/image18.svg"/><Relationship Id="rId2" Type="http://schemas.openxmlformats.org/officeDocument/2006/relationships/image" Target="../media/image21.png"/><Relationship Id="rId16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7.png"/><Relationship Id="rId5" Type="http://schemas.openxmlformats.org/officeDocument/2006/relationships/image" Target="../media/image24.png"/><Relationship Id="rId15" Type="http://schemas.openxmlformats.org/officeDocument/2006/relationships/image" Target="../media/image44.png"/><Relationship Id="rId10" Type="http://schemas.openxmlformats.org/officeDocument/2006/relationships/image" Target="../media/image7.svg"/><Relationship Id="rId4" Type="http://schemas.openxmlformats.org/officeDocument/2006/relationships/image" Target="../media/image23.png"/><Relationship Id="rId9" Type="http://schemas.openxmlformats.org/officeDocument/2006/relationships/image" Target="../media/image6.png"/><Relationship Id="rId14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17.png"/><Relationship Id="rId3" Type="http://schemas.openxmlformats.org/officeDocument/2006/relationships/image" Target="../media/image22.sv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2.gif"/><Relationship Id="rId5" Type="http://schemas.openxmlformats.org/officeDocument/2006/relationships/image" Target="../media/image24.png"/><Relationship Id="rId10" Type="http://schemas.openxmlformats.org/officeDocument/2006/relationships/image" Target="../media/image51.svg"/><Relationship Id="rId4" Type="http://schemas.openxmlformats.org/officeDocument/2006/relationships/image" Target="../media/image23.png"/><Relationship Id="rId9" Type="http://schemas.openxmlformats.org/officeDocument/2006/relationships/image" Target="../media/image50.png"/><Relationship Id="rId1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24.png"/><Relationship Id="rId18" Type="http://schemas.openxmlformats.org/officeDocument/2006/relationships/image" Target="../media/image7.svg"/><Relationship Id="rId3" Type="http://schemas.openxmlformats.org/officeDocument/2006/relationships/image" Target="../media/image55.svg"/><Relationship Id="rId21" Type="http://schemas.openxmlformats.org/officeDocument/2006/relationships/image" Target="../media/image63.png"/><Relationship Id="rId7" Type="http://schemas.openxmlformats.org/officeDocument/2006/relationships/image" Target="../media/image59.jpeg"/><Relationship Id="rId12" Type="http://schemas.openxmlformats.org/officeDocument/2006/relationships/image" Target="../media/image23.png"/><Relationship Id="rId17" Type="http://schemas.openxmlformats.org/officeDocument/2006/relationships/image" Target="../media/image6.png"/><Relationship Id="rId2" Type="http://schemas.openxmlformats.org/officeDocument/2006/relationships/image" Target="../media/image54.png"/><Relationship Id="rId16" Type="http://schemas.openxmlformats.org/officeDocument/2006/relationships/image" Target="../media/image5.svg"/><Relationship Id="rId20" Type="http://schemas.openxmlformats.org/officeDocument/2006/relationships/image" Target="../media/image5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22.svg"/><Relationship Id="rId24" Type="http://schemas.openxmlformats.org/officeDocument/2006/relationships/image" Target="../media/image66.gif"/><Relationship Id="rId5" Type="http://schemas.openxmlformats.org/officeDocument/2006/relationships/image" Target="../media/image57.svg"/><Relationship Id="rId15" Type="http://schemas.openxmlformats.org/officeDocument/2006/relationships/image" Target="../media/image4.png"/><Relationship Id="rId23" Type="http://schemas.openxmlformats.org/officeDocument/2006/relationships/image" Target="../media/image65.png"/><Relationship Id="rId10" Type="http://schemas.openxmlformats.org/officeDocument/2006/relationships/image" Target="../media/image21.png"/><Relationship Id="rId19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Relationship Id="rId14" Type="http://schemas.openxmlformats.org/officeDocument/2006/relationships/image" Target="../media/image25.png"/><Relationship Id="rId22" Type="http://schemas.openxmlformats.org/officeDocument/2006/relationships/image" Target="../media/image6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3.png"/><Relationship Id="rId18" Type="http://schemas.openxmlformats.org/officeDocument/2006/relationships/image" Target="../media/image56.png"/><Relationship Id="rId3" Type="http://schemas.openxmlformats.org/officeDocument/2006/relationships/image" Target="../media/image54.png"/><Relationship Id="rId21" Type="http://schemas.openxmlformats.org/officeDocument/2006/relationships/image" Target="../media/image69.png"/><Relationship Id="rId7" Type="http://schemas.openxmlformats.org/officeDocument/2006/relationships/image" Target="../media/image5.svg"/><Relationship Id="rId12" Type="http://schemas.openxmlformats.org/officeDocument/2006/relationships/image" Target="../media/image22.svg"/><Relationship Id="rId17" Type="http://schemas.openxmlformats.org/officeDocument/2006/relationships/image" Target="../media/image61.svg"/><Relationship Id="rId25" Type="http://schemas.openxmlformats.org/officeDocument/2006/relationships/image" Target="../media/image73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0.png"/><Relationship Id="rId20" Type="http://schemas.openxmlformats.org/officeDocument/2006/relationships/image" Target="../media/image6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1.png"/><Relationship Id="rId24" Type="http://schemas.openxmlformats.org/officeDocument/2006/relationships/image" Target="../media/image72.gif"/><Relationship Id="rId5" Type="http://schemas.openxmlformats.org/officeDocument/2006/relationships/image" Target="../media/image67.jpeg"/><Relationship Id="rId15" Type="http://schemas.openxmlformats.org/officeDocument/2006/relationships/image" Target="../media/image25.png"/><Relationship Id="rId23" Type="http://schemas.openxmlformats.org/officeDocument/2006/relationships/image" Target="../media/image71.svg"/><Relationship Id="rId10" Type="http://schemas.openxmlformats.org/officeDocument/2006/relationships/image" Target="../media/image68.jpeg"/><Relationship Id="rId19" Type="http://schemas.openxmlformats.org/officeDocument/2006/relationships/image" Target="../media/image57.svg"/><Relationship Id="rId4" Type="http://schemas.openxmlformats.org/officeDocument/2006/relationships/image" Target="../media/image55.svg"/><Relationship Id="rId9" Type="http://schemas.openxmlformats.org/officeDocument/2006/relationships/image" Target="../media/image7.svg"/><Relationship Id="rId14" Type="http://schemas.openxmlformats.org/officeDocument/2006/relationships/image" Target="../media/image24.png"/><Relationship Id="rId22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0.png"/><Relationship Id="rId18" Type="http://schemas.openxmlformats.org/officeDocument/2006/relationships/image" Target="../media/image76.png"/><Relationship Id="rId26" Type="http://schemas.openxmlformats.org/officeDocument/2006/relationships/image" Target="../media/image84.gif"/><Relationship Id="rId3" Type="http://schemas.openxmlformats.org/officeDocument/2006/relationships/image" Target="../media/image22.svg"/><Relationship Id="rId21" Type="http://schemas.openxmlformats.org/officeDocument/2006/relationships/image" Target="../media/image79.svg"/><Relationship Id="rId7" Type="http://schemas.openxmlformats.org/officeDocument/2006/relationships/image" Target="../media/image4.png"/><Relationship Id="rId12" Type="http://schemas.openxmlformats.org/officeDocument/2006/relationships/image" Target="../media/image75.jpeg"/><Relationship Id="rId17" Type="http://schemas.openxmlformats.org/officeDocument/2006/relationships/image" Target="../media/image64.gif"/><Relationship Id="rId25" Type="http://schemas.openxmlformats.org/officeDocument/2006/relationships/image" Target="../media/image83.gif"/><Relationship Id="rId33" Type="http://schemas.openxmlformats.org/officeDocument/2006/relationships/image" Target="../media/image55.svg"/><Relationship Id="rId2" Type="http://schemas.openxmlformats.org/officeDocument/2006/relationships/image" Target="../media/image21.png"/><Relationship Id="rId16" Type="http://schemas.openxmlformats.org/officeDocument/2006/relationships/image" Target="../media/image57.svg"/><Relationship Id="rId20" Type="http://schemas.openxmlformats.org/officeDocument/2006/relationships/image" Target="../media/image78.png"/><Relationship Id="rId29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74.jpeg"/><Relationship Id="rId24" Type="http://schemas.openxmlformats.org/officeDocument/2006/relationships/image" Target="../media/image82.gif"/><Relationship Id="rId32" Type="http://schemas.openxmlformats.org/officeDocument/2006/relationships/image" Target="../media/image54.png"/><Relationship Id="rId5" Type="http://schemas.openxmlformats.org/officeDocument/2006/relationships/image" Target="../media/image24.png"/><Relationship Id="rId15" Type="http://schemas.openxmlformats.org/officeDocument/2006/relationships/image" Target="../media/image56.png"/><Relationship Id="rId23" Type="http://schemas.openxmlformats.org/officeDocument/2006/relationships/image" Target="../media/image81.png"/><Relationship Id="rId28" Type="http://schemas.openxmlformats.org/officeDocument/2006/relationships/image" Target="../media/image86.svg"/><Relationship Id="rId10" Type="http://schemas.openxmlformats.org/officeDocument/2006/relationships/image" Target="../media/image7.svg"/><Relationship Id="rId19" Type="http://schemas.openxmlformats.org/officeDocument/2006/relationships/image" Target="../media/image77.svg"/><Relationship Id="rId31" Type="http://schemas.openxmlformats.org/officeDocument/2006/relationships/image" Target="../media/image89.gif"/><Relationship Id="rId4" Type="http://schemas.openxmlformats.org/officeDocument/2006/relationships/image" Target="../media/image23.png"/><Relationship Id="rId9" Type="http://schemas.openxmlformats.org/officeDocument/2006/relationships/image" Target="../media/image6.png"/><Relationship Id="rId14" Type="http://schemas.openxmlformats.org/officeDocument/2006/relationships/image" Target="../media/image61.svg"/><Relationship Id="rId22" Type="http://schemas.openxmlformats.org/officeDocument/2006/relationships/image" Target="../media/image80.jpeg"/><Relationship Id="rId27" Type="http://schemas.openxmlformats.org/officeDocument/2006/relationships/image" Target="../media/image85.png"/><Relationship Id="rId30" Type="http://schemas.openxmlformats.org/officeDocument/2006/relationships/image" Target="../media/image8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9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1.gif"/><Relationship Id="rId12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sv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openxmlformats.org/officeDocument/2006/relationships/image" Target="../media/image23.png"/><Relationship Id="rId4" Type="http://schemas.openxmlformats.org/officeDocument/2006/relationships/image" Target="../media/image90.png"/><Relationship Id="rId9" Type="http://schemas.openxmlformats.org/officeDocument/2006/relationships/image" Target="../media/image22.svg"/><Relationship Id="rId14" Type="http://schemas.openxmlformats.org/officeDocument/2006/relationships/image" Target="../media/image9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98200" y="1253155"/>
            <a:ext cx="7969849" cy="5579588"/>
          </a:xfrm>
          <a:custGeom>
            <a:avLst/>
            <a:gdLst/>
            <a:ahLst/>
            <a:cxnLst/>
            <a:rect l="l" t="t" r="r" b="b"/>
            <a:pathLst>
              <a:path w="7969849" h="5579588">
                <a:moveTo>
                  <a:pt x="0" y="0"/>
                </a:moveTo>
                <a:lnTo>
                  <a:pt x="7969849" y="0"/>
                </a:lnTo>
                <a:lnTo>
                  <a:pt x="7969849" y="5579587"/>
                </a:lnTo>
                <a:lnTo>
                  <a:pt x="0" y="55795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77" b="-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715" y="27097"/>
            <a:ext cx="9763315" cy="7144319"/>
          </a:xfrm>
          <a:custGeom>
            <a:avLst/>
            <a:gdLst/>
            <a:ahLst/>
            <a:cxnLst/>
            <a:rect l="l" t="t" r="r" b="b"/>
            <a:pathLst>
              <a:path w="9821337" h="7157466">
                <a:moveTo>
                  <a:pt x="0" y="0"/>
                </a:moveTo>
                <a:lnTo>
                  <a:pt x="9821337" y="0"/>
                </a:lnTo>
                <a:lnTo>
                  <a:pt x="9821337" y="7157466"/>
                </a:lnTo>
                <a:lnTo>
                  <a:pt x="0" y="71574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-4754" y="5811346"/>
            <a:ext cx="9763315" cy="1484475"/>
          </a:xfrm>
          <a:custGeom>
            <a:avLst/>
            <a:gdLst/>
            <a:ahLst/>
            <a:cxnLst/>
            <a:rect l="l" t="t" r="r" b="b"/>
            <a:pathLst>
              <a:path w="9763315" h="1484475">
                <a:moveTo>
                  <a:pt x="0" y="0"/>
                </a:moveTo>
                <a:lnTo>
                  <a:pt x="9763315" y="0"/>
                </a:lnTo>
                <a:lnTo>
                  <a:pt x="9763315" y="1484475"/>
                </a:lnTo>
                <a:lnTo>
                  <a:pt x="0" y="14844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645" r="-28373" b="-30759"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33884" y="5699340"/>
            <a:ext cx="9821337" cy="1632797"/>
          </a:xfrm>
          <a:custGeom>
            <a:avLst/>
            <a:gdLst/>
            <a:ahLst/>
            <a:cxnLst/>
            <a:rect l="l" t="t" r="r" b="b"/>
            <a:pathLst>
              <a:path w="9821337" h="1632797">
                <a:moveTo>
                  <a:pt x="0" y="0"/>
                </a:moveTo>
                <a:lnTo>
                  <a:pt x="9821337" y="0"/>
                </a:lnTo>
                <a:lnTo>
                  <a:pt x="9821337" y="1632798"/>
                </a:lnTo>
                <a:lnTo>
                  <a:pt x="0" y="16327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0690" y="174671"/>
            <a:ext cx="1768378" cy="592612"/>
          </a:xfrm>
          <a:custGeom>
            <a:avLst/>
            <a:gdLst/>
            <a:ahLst/>
            <a:cxnLst/>
            <a:rect l="l" t="t" r="r" b="b"/>
            <a:pathLst>
              <a:path w="1768378" h="592612">
                <a:moveTo>
                  <a:pt x="0" y="0"/>
                </a:moveTo>
                <a:lnTo>
                  <a:pt x="1768379" y="0"/>
                </a:lnTo>
                <a:lnTo>
                  <a:pt x="1768379" y="592612"/>
                </a:lnTo>
                <a:lnTo>
                  <a:pt x="0" y="5926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1854" y="1208227"/>
            <a:ext cx="9549862" cy="2160697"/>
          </a:xfrm>
          <a:custGeom>
            <a:avLst/>
            <a:gdLst/>
            <a:ahLst/>
            <a:cxnLst/>
            <a:rect l="l" t="t" r="r" b="b"/>
            <a:pathLst>
              <a:path w="9549862" h="2160697">
                <a:moveTo>
                  <a:pt x="0" y="0"/>
                </a:moveTo>
                <a:lnTo>
                  <a:pt x="9549862" y="0"/>
                </a:lnTo>
                <a:lnTo>
                  <a:pt x="9549862" y="2160697"/>
                </a:lnTo>
                <a:lnTo>
                  <a:pt x="0" y="21606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88737" y="1578996"/>
            <a:ext cx="4972842" cy="1419149"/>
          </a:xfrm>
          <a:custGeom>
            <a:avLst/>
            <a:gdLst/>
            <a:ahLst/>
            <a:cxnLst/>
            <a:rect l="l" t="t" r="r" b="b"/>
            <a:pathLst>
              <a:path w="4972842" h="1419149">
                <a:moveTo>
                  <a:pt x="0" y="0"/>
                </a:moveTo>
                <a:lnTo>
                  <a:pt x="4972843" y="0"/>
                </a:lnTo>
                <a:lnTo>
                  <a:pt x="4972843" y="1419149"/>
                </a:lnTo>
                <a:lnTo>
                  <a:pt x="0" y="14191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265044" y="1600678"/>
            <a:ext cx="4488556" cy="1227054"/>
          </a:xfrm>
          <a:custGeom>
            <a:avLst/>
            <a:gdLst/>
            <a:ahLst/>
            <a:cxnLst/>
            <a:rect l="l" t="t" r="r" b="b"/>
            <a:pathLst>
              <a:path w="4488556" h="1227054">
                <a:moveTo>
                  <a:pt x="0" y="0"/>
                </a:moveTo>
                <a:lnTo>
                  <a:pt x="4488556" y="0"/>
                </a:lnTo>
                <a:lnTo>
                  <a:pt x="4488556" y="1227053"/>
                </a:lnTo>
                <a:lnTo>
                  <a:pt x="0" y="122705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337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371344" y="143784"/>
            <a:ext cx="3550036" cy="586384"/>
          </a:xfrm>
          <a:custGeom>
            <a:avLst/>
            <a:gdLst/>
            <a:ahLst/>
            <a:cxnLst/>
            <a:rect l="l" t="t" r="r" b="b"/>
            <a:pathLst>
              <a:path w="3550036" h="586384">
                <a:moveTo>
                  <a:pt x="0" y="0"/>
                </a:moveTo>
                <a:lnTo>
                  <a:pt x="3550036" y="0"/>
                </a:lnTo>
                <a:lnTo>
                  <a:pt x="3550036" y="586385"/>
                </a:lnTo>
                <a:lnTo>
                  <a:pt x="0" y="58638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302177" y="2676256"/>
            <a:ext cx="2528794" cy="275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6"/>
              </a:lnSpc>
            </a:pPr>
            <a:r>
              <a:rPr lang="en-US" sz="1497">
                <a:solidFill>
                  <a:srgbClr val="C00000"/>
                </a:solidFill>
                <a:latin typeface="Calibri (MS)"/>
              </a:rPr>
              <a:t>Gijón, 25-27 de octubre de 2023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39858" y="3702299"/>
            <a:ext cx="8511984" cy="999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4"/>
              </a:lnSpc>
            </a:pPr>
            <a:r>
              <a:rPr lang="en-US" sz="2710" dirty="0">
                <a:solidFill>
                  <a:srgbClr val="364D30"/>
                </a:solidFill>
                <a:latin typeface="Calibri (MS) Bold"/>
              </a:rPr>
              <a:t>ESTRATEGIAS HACIA UNA NUEVA RURALIDAD BIOFÍLICA:  </a:t>
            </a:r>
          </a:p>
          <a:p>
            <a:pPr algn="ctr">
              <a:lnSpc>
                <a:spcPts val="3794"/>
              </a:lnSpc>
            </a:pPr>
            <a:r>
              <a:rPr lang="en-US" sz="2710" dirty="0">
                <a:solidFill>
                  <a:srgbClr val="364D30"/>
                </a:solidFill>
                <a:latin typeface="Calibri (MS) Bold"/>
              </a:rPr>
              <a:t>LA IV COMO EJE DINAMIZADOR DEL SISTEMA RURURBANO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497295" y="5092509"/>
            <a:ext cx="2691272" cy="845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Calibri (MS)"/>
              </a:rPr>
              <a:t>Claudia Cabrera Fernández</a:t>
            </a:r>
          </a:p>
          <a:p>
            <a:pPr algn="just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Calibri (MS)"/>
              </a:rPr>
              <a:t>Eva Dolores Padrón Sánchez</a:t>
            </a:r>
          </a:p>
          <a:p>
            <a:pPr algn="just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Calibri (MS)"/>
              </a:rPr>
              <a:t>Ana Valerón Romero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cmd cmd="playFrom(0.0)">
              <p:cBhvr>
                <p:cTn id="23"/>
                <p:tgtEl>
                  <p:sldTgt/>
                </p:tgtEl>
              </p:cBhvr>
            </p:cmd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823"/>
            <a:ext cx="9753600" cy="930118"/>
            <a:chOff x="0" y="0"/>
            <a:chExt cx="13004800" cy="12401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854117"/>
            </a:xfrm>
            <a:custGeom>
              <a:avLst/>
              <a:gdLst/>
              <a:ahLst/>
              <a:cxnLst/>
              <a:rect l="l" t="t" r="r" b="b"/>
              <a:pathLst>
                <a:path w="13004800" h="854117">
                  <a:moveTo>
                    <a:pt x="0" y="0"/>
                  </a:moveTo>
                  <a:lnTo>
                    <a:pt x="13004800" y="0"/>
                  </a:lnTo>
                  <a:lnTo>
                    <a:pt x="13004800" y="854117"/>
                  </a:lnTo>
                  <a:lnTo>
                    <a:pt x="0" y="854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42583" y="106477"/>
              <a:ext cx="1532616" cy="513595"/>
            </a:xfrm>
            <a:custGeom>
              <a:avLst/>
              <a:gdLst/>
              <a:ahLst/>
              <a:cxnLst/>
              <a:rect l="l" t="t" r="r" b="b"/>
              <a:pathLst>
                <a:path w="1532616" h="513595">
                  <a:moveTo>
                    <a:pt x="0" y="0"/>
                  </a:moveTo>
                  <a:lnTo>
                    <a:pt x="1532616" y="0"/>
                  </a:lnTo>
                  <a:lnTo>
                    <a:pt x="1532616" y="513595"/>
                  </a:lnTo>
                  <a:lnTo>
                    <a:pt x="0" y="513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130629" y="166136"/>
              <a:ext cx="2930239" cy="1074020"/>
            </a:xfrm>
            <a:custGeom>
              <a:avLst/>
              <a:gdLst/>
              <a:ahLst/>
              <a:cxnLst/>
              <a:rect l="l" t="t" r="r" b="b"/>
              <a:pathLst>
                <a:path w="2930239" h="1074020">
                  <a:moveTo>
                    <a:pt x="0" y="0"/>
                  </a:moveTo>
                  <a:lnTo>
                    <a:pt x="2930239" y="0"/>
                  </a:lnTo>
                  <a:lnTo>
                    <a:pt x="2930239" y="1074021"/>
                  </a:lnTo>
                  <a:lnTo>
                    <a:pt x="0" y="1074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756300" y="71581"/>
              <a:ext cx="3320735" cy="548491"/>
            </a:xfrm>
            <a:custGeom>
              <a:avLst/>
              <a:gdLst/>
              <a:ahLst/>
              <a:cxnLst/>
              <a:rect l="l" t="t" r="r" b="b"/>
              <a:pathLst>
                <a:path w="3320735" h="548491">
                  <a:moveTo>
                    <a:pt x="0" y="0"/>
                  </a:moveTo>
                  <a:lnTo>
                    <a:pt x="3320735" y="0"/>
                  </a:lnTo>
                  <a:lnTo>
                    <a:pt x="3320735" y="548491"/>
                  </a:lnTo>
                  <a:lnTo>
                    <a:pt x="0" y="548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0" y="94823"/>
            <a:ext cx="9753600" cy="640588"/>
          </a:xfrm>
          <a:custGeom>
            <a:avLst/>
            <a:gdLst/>
            <a:ahLst/>
            <a:cxnLst/>
            <a:rect l="l" t="t" r="r" b="b"/>
            <a:pathLst>
              <a:path w="9753600" h="640588">
                <a:moveTo>
                  <a:pt x="0" y="0"/>
                </a:moveTo>
                <a:lnTo>
                  <a:pt x="9753600" y="0"/>
                </a:lnTo>
                <a:lnTo>
                  <a:pt x="9753600" y="640588"/>
                </a:lnTo>
                <a:lnTo>
                  <a:pt x="0" y="640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1937" y="174681"/>
            <a:ext cx="1149462" cy="385196"/>
          </a:xfrm>
          <a:custGeom>
            <a:avLst/>
            <a:gdLst/>
            <a:ahLst/>
            <a:cxnLst/>
            <a:rect l="l" t="t" r="r" b="b"/>
            <a:pathLst>
              <a:path w="1149462" h="385196">
                <a:moveTo>
                  <a:pt x="0" y="0"/>
                </a:moveTo>
                <a:lnTo>
                  <a:pt x="1149462" y="0"/>
                </a:lnTo>
                <a:lnTo>
                  <a:pt x="1149462" y="385196"/>
                </a:lnTo>
                <a:lnTo>
                  <a:pt x="0" y="3851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847972" y="219426"/>
            <a:ext cx="2197679" cy="805515"/>
          </a:xfrm>
          <a:custGeom>
            <a:avLst/>
            <a:gdLst/>
            <a:ahLst/>
            <a:cxnLst/>
            <a:rect l="l" t="t" r="r" b="b"/>
            <a:pathLst>
              <a:path w="2197679" h="805515">
                <a:moveTo>
                  <a:pt x="0" y="0"/>
                </a:moveTo>
                <a:lnTo>
                  <a:pt x="2197679" y="0"/>
                </a:lnTo>
                <a:lnTo>
                  <a:pt x="2197679" y="805515"/>
                </a:lnTo>
                <a:lnTo>
                  <a:pt x="0" y="8055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067225" y="148509"/>
            <a:ext cx="2490551" cy="411368"/>
          </a:xfrm>
          <a:custGeom>
            <a:avLst/>
            <a:gdLst/>
            <a:ahLst/>
            <a:cxnLst/>
            <a:rect l="l" t="t" r="r" b="b"/>
            <a:pathLst>
              <a:path w="2490551" h="411368">
                <a:moveTo>
                  <a:pt x="0" y="0"/>
                </a:moveTo>
                <a:lnTo>
                  <a:pt x="2490551" y="0"/>
                </a:lnTo>
                <a:lnTo>
                  <a:pt x="2490551" y="411368"/>
                </a:lnTo>
                <a:lnTo>
                  <a:pt x="0" y="4113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4754" y="5811346"/>
            <a:ext cx="9763315" cy="1484475"/>
          </a:xfrm>
          <a:custGeom>
            <a:avLst/>
            <a:gdLst/>
            <a:ahLst/>
            <a:cxnLst/>
            <a:rect l="l" t="t" r="r" b="b"/>
            <a:pathLst>
              <a:path w="9763315" h="1484475">
                <a:moveTo>
                  <a:pt x="0" y="0"/>
                </a:moveTo>
                <a:lnTo>
                  <a:pt x="9763315" y="0"/>
                </a:lnTo>
                <a:lnTo>
                  <a:pt x="9763315" y="1484475"/>
                </a:lnTo>
                <a:lnTo>
                  <a:pt x="0" y="14844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2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45" r="-28373" b="-30759"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-4754" y="5692874"/>
            <a:ext cx="9758354" cy="1622326"/>
          </a:xfrm>
          <a:custGeom>
            <a:avLst/>
            <a:gdLst/>
            <a:ahLst/>
            <a:cxnLst/>
            <a:rect l="l" t="t" r="r" b="b"/>
            <a:pathLst>
              <a:path w="9758354" h="1622326">
                <a:moveTo>
                  <a:pt x="0" y="0"/>
                </a:moveTo>
                <a:lnTo>
                  <a:pt x="9758354" y="0"/>
                </a:lnTo>
                <a:lnTo>
                  <a:pt x="9758354" y="1622326"/>
                </a:lnTo>
                <a:lnTo>
                  <a:pt x="0" y="16223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44999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-111759" y="2864614"/>
            <a:ext cx="9778634" cy="4450586"/>
            <a:chOff x="0" y="0"/>
            <a:chExt cx="13038178" cy="5934115"/>
          </a:xfrm>
        </p:grpSpPr>
        <p:sp>
          <p:nvSpPr>
            <p:cNvPr id="14" name="Freeform 14"/>
            <p:cNvSpPr/>
            <p:nvPr/>
          </p:nvSpPr>
          <p:spPr>
            <a:xfrm>
              <a:off x="9639744" y="572649"/>
              <a:ext cx="3286876" cy="3286876"/>
            </a:xfrm>
            <a:custGeom>
              <a:avLst/>
              <a:gdLst/>
              <a:ahLst/>
              <a:cxnLst/>
              <a:rect l="l" t="t" r="r" b="b"/>
              <a:pathLst>
                <a:path w="3286876" h="3286876">
                  <a:moveTo>
                    <a:pt x="0" y="0"/>
                  </a:moveTo>
                  <a:lnTo>
                    <a:pt x="3286876" y="0"/>
                  </a:lnTo>
                  <a:lnTo>
                    <a:pt x="3286876" y="3286876"/>
                  </a:lnTo>
                  <a:lnTo>
                    <a:pt x="0" y="3286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8438181" y="2381907"/>
              <a:ext cx="3007024" cy="3007012"/>
              <a:chOff x="0" y="0"/>
              <a:chExt cx="6350000" cy="634997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3">
                  <a:alphaModFix amt="72000"/>
                </a:blip>
                <a:stretch>
                  <a:fillRect l="-25046" r="-25046"/>
                </a:stretch>
              </a:blipFill>
            </p:spPr>
          </p:sp>
        </p:grpSp>
        <p:sp>
          <p:nvSpPr>
            <p:cNvPr id="17" name="Freeform 17"/>
            <p:cNvSpPr/>
            <p:nvPr/>
          </p:nvSpPr>
          <p:spPr>
            <a:xfrm flipH="1" flipV="1">
              <a:off x="4698790" y="1899060"/>
              <a:ext cx="1735228" cy="2093789"/>
            </a:xfrm>
            <a:custGeom>
              <a:avLst/>
              <a:gdLst/>
              <a:ahLst/>
              <a:cxnLst/>
              <a:rect l="l" t="t" r="r" b="b"/>
              <a:pathLst>
                <a:path w="1735228" h="2093789">
                  <a:moveTo>
                    <a:pt x="1735228" y="2093789"/>
                  </a:moveTo>
                  <a:lnTo>
                    <a:pt x="0" y="2093789"/>
                  </a:lnTo>
                  <a:lnTo>
                    <a:pt x="0" y="0"/>
                  </a:lnTo>
                  <a:lnTo>
                    <a:pt x="1735228" y="0"/>
                  </a:lnTo>
                  <a:lnTo>
                    <a:pt x="1735228" y="2093789"/>
                  </a:lnTo>
                  <a:close/>
                </a:path>
              </a:pathLst>
            </a:custGeom>
            <a:blipFill>
              <a:blip r:embed="rId14">
                <a:alphaModFix amt="79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flipH="1">
              <a:off x="5098825" y="0"/>
              <a:ext cx="1985678" cy="2395991"/>
            </a:xfrm>
            <a:custGeom>
              <a:avLst/>
              <a:gdLst/>
              <a:ahLst/>
              <a:cxnLst/>
              <a:rect l="l" t="t" r="r" b="b"/>
              <a:pathLst>
                <a:path w="1985678" h="2395991">
                  <a:moveTo>
                    <a:pt x="1985678" y="0"/>
                  </a:moveTo>
                  <a:lnTo>
                    <a:pt x="0" y="0"/>
                  </a:lnTo>
                  <a:lnTo>
                    <a:pt x="0" y="2395991"/>
                  </a:lnTo>
                  <a:lnTo>
                    <a:pt x="1985678" y="2395991"/>
                  </a:lnTo>
                  <a:lnTo>
                    <a:pt x="1985678" y="0"/>
                  </a:lnTo>
                  <a:close/>
                </a:path>
              </a:pathLst>
            </a:custGeom>
            <a:blipFill>
              <a:blip r:embed="rId16">
                <a:alphaModFix amt="6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>
              <a:off x="1817494" y="2228698"/>
              <a:ext cx="3261654" cy="3261654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l="l" t="t" r="r" b="b"/>
                <a:pathLst>
                  <a:path w="6663624" h="6360176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D9D9D9">
                  <a:alpha val="80784"/>
                </a:srgbClr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400267" y="526623"/>
                <a:ext cx="5549466" cy="5296755"/>
              </a:xfrm>
              <a:custGeom>
                <a:avLst/>
                <a:gdLst/>
                <a:ahLst/>
                <a:cxnLst/>
                <a:rect l="l" t="t" r="r" b="b"/>
                <a:pathLst>
                  <a:path w="5549466" h="5296755">
                    <a:moveTo>
                      <a:pt x="2774733" y="4237"/>
                    </a:moveTo>
                    <a:cubicBezTo>
                      <a:pt x="1827256" y="0"/>
                      <a:pt x="949932" y="503041"/>
                      <a:pt x="474966" y="1322882"/>
                    </a:cubicBezTo>
                    <a:cubicBezTo>
                      <a:pt x="0" y="2142722"/>
                      <a:pt x="0" y="3154032"/>
                      <a:pt x="474966" y="3973872"/>
                    </a:cubicBezTo>
                    <a:cubicBezTo>
                      <a:pt x="949932" y="4793713"/>
                      <a:pt x="1827256" y="5296754"/>
                      <a:pt x="2774733" y="5292517"/>
                    </a:cubicBezTo>
                    <a:cubicBezTo>
                      <a:pt x="3722210" y="5296754"/>
                      <a:pt x="4599534" y="4793713"/>
                      <a:pt x="5074500" y="3973872"/>
                    </a:cubicBezTo>
                    <a:cubicBezTo>
                      <a:pt x="5549466" y="3154032"/>
                      <a:pt x="5549466" y="2142722"/>
                      <a:pt x="5074500" y="1322882"/>
                    </a:cubicBezTo>
                    <a:cubicBezTo>
                      <a:pt x="4599534" y="503041"/>
                      <a:pt x="3722210" y="0"/>
                      <a:pt x="2774733" y="4237"/>
                    </a:cubicBezTo>
                    <a:close/>
                  </a:path>
                </a:pathLst>
              </a:custGeom>
              <a:blipFill>
                <a:blip r:embed="rId18">
                  <a:alphaModFix amt="81000"/>
                </a:blip>
                <a:stretch>
                  <a:fillRect l="-16369" r="-16369"/>
                </a:stretch>
              </a:blipFill>
            </p:spPr>
          </p:sp>
        </p:grpSp>
        <p:sp>
          <p:nvSpPr>
            <p:cNvPr id="22" name="Freeform 22"/>
            <p:cNvSpPr/>
            <p:nvPr/>
          </p:nvSpPr>
          <p:spPr>
            <a:xfrm flipH="1">
              <a:off x="1737567" y="2069970"/>
              <a:ext cx="3464475" cy="3420382"/>
            </a:xfrm>
            <a:custGeom>
              <a:avLst/>
              <a:gdLst/>
              <a:ahLst/>
              <a:cxnLst/>
              <a:rect l="l" t="t" r="r" b="b"/>
              <a:pathLst>
                <a:path w="3464475" h="3420382">
                  <a:moveTo>
                    <a:pt x="3464476" y="0"/>
                  </a:moveTo>
                  <a:lnTo>
                    <a:pt x="0" y="0"/>
                  </a:lnTo>
                  <a:lnTo>
                    <a:pt x="0" y="3420382"/>
                  </a:lnTo>
                  <a:lnTo>
                    <a:pt x="3464476" y="3420382"/>
                  </a:lnTo>
                  <a:lnTo>
                    <a:pt x="3464476" y="0"/>
                  </a:lnTo>
                  <a:close/>
                </a:path>
              </a:pathLst>
            </a:custGeom>
            <a:blipFill>
              <a:blip r:embed="rId19">
                <a:alphaModFix amt="69000"/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flipH="1" flipV="1">
              <a:off x="3469805" y="410032"/>
              <a:ext cx="2101646" cy="2535923"/>
            </a:xfrm>
            <a:custGeom>
              <a:avLst/>
              <a:gdLst/>
              <a:ahLst/>
              <a:cxnLst/>
              <a:rect l="l" t="t" r="r" b="b"/>
              <a:pathLst>
                <a:path w="2101646" h="2535923">
                  <a:moveTo>
                    <a:pt x="2101646" y="2535923"/>
                  </a:moveTo>
                  <a:lnTo>
                    <a:pt x="0" y="2535923"/>
                  </a:lnTo>
                  <a:lnTo>
                    <a:pt x="0" y="0"/>
                  </a:lnTo>
                  <a:lnTo>
                    <a:pt x="2101646" y="0"/>
                  </a:lnTo>
                  <a:lnTo>
                    <a:pt x="2101646" y="2535923"/>
                  </a:lnTo>
                  <a:close/>
                </a:path>
              </a:pathLst>
            </a:custGeom>
            <a:blipFill>
              <a:blip r:embed="rId21">
                <a:alphaModFix amt="79000"/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flipH="1">
              <a:off x="8239967" y="2069970"/>
              <a:ext cx="3464475" cy="3420382"/>
            </a:xfrm>
            <a:custGeom>
              <a:avLst/>
              <a:gdLst/>
              <a:ahLst/>
              <a:cxnLst/>
              <a:rect l="l" t="t" r="r" b="b"/>
              <a:pathLst>
                <a:path w="3464475" h="3420382">
                  <a:moveTo>
                    <a:pt x="3464476" y="0"/>
                  </a:moveTo>
                  <a:lnTo>
                    <a:pt x="0" y="0"/>
                  </a:lnTo>
                  <a:lnTo>
                    <a:pt x="0" y="3420382"/>
                  </a:lnTo>
                  <a:lnTo>
                    <a:pt x="3464476" y="3420382"/>
                  </a:lnTo>
                  <a:lnTo>
                    <a:pt x="3464476" y="0"/>
                  </a:lnTo>
                  <a:close/>
                </a:path>
              </a:pathLst>
            </a:custGeom>
            <a:blipFill>
              <a:blip r:embed="rId19">
                <a:alphaModFix amt="69000"/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242107" y="465031"/>
              <a:ext cx="3464475" cy="3420382"/>
            </a:xfrm>
            <a:custGeom>
              <a:avLst/>
              <a:gdLst/>
              <a:ahLst/>
              <a:cxnLst/>
              <a:rect l="l" t="t" r="r" b="b"/>
              <a:pathLst>
                <a:path w="3464475" h="3420382">
                  <a:moveTo>
                    <a:pt x="0" y="0"/>
                  </a:moveTo>
                  <a:lnTo>
                    <a:pt x="3464476" y="0"/>
                  </a:lnTo>
                  <a:lnTo>
                    <a:pt x="3464476" y="3420382"/>
                  </a:lnTo>
                  <a:lnTo>
                    <a:pt x="0" y="34203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alphaModFix amt="69000"/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612394" y="2223864"/>
              <a:ext cx="2723903" cy="1753512"/>
            </a:xfrm>
            <a:custGeom>
              <a:avLst/>
              <a:gdLst/>
              <a:ahLst/>
              <a:cxnLst/>
              <a:rect l="l" t="t" r="r" b="b"/>
              <a:pathLst>
                <a:path w="2723903" h="1753512">
                  <a:moveTo>
                    <a:pt x="0" y="0"/>
                  </a:moveTo>
                  <a:lnTo>
                    <a:pt x="2723903" y="0"/>
                  </a:lnTo>
                  <a:lnTo>
                    <a:pt x="2723903" y="1753513"/>
                  </a:lnTo>
                  <a:lnTo>
                    <a:pt x="0" y="17535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0" y="279343"/>
              <a:ext cx="2278151" cy="2748900"/>
            </a:xfrm>
            <a:custGeom>
              <a:avLst/>
              <a:gdLst/>
              <a:ahLst/>
              <a:cxnLst/>
              <a:rect l="l" t="t" r="r" b="b"/>
              <a:pathLst>
                <a:path w="2278151" h="2748900">
                  <a:moveTo>
                    <a:pt x="0" y="0"/>
                  </a:moveTo>
                  <a:lnTo>
                    <a:pt x="2278151" y="0"/>
                  </a:lnTo>
                  <a:lnTo>
                    <a:pt x="2278151" y="2748900"/>
                  </a:lnTo>
                  <a:lnTo>
                    <a:pt x="0" y="2748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612394" y="2006470"/>
              <a:ext cx="2723903" cy="1753512"/>
            </a:xfrm>
            <a:custGeom>
              <a:avLst/>
              <a:gdLst/>
              <a:ahLst/>
              <a:cxnLst/>
              <a:rect l="l" t="t" r="r" b="b"/>
              <a:pathLst>
                <a:path w="2723903" h="1753512">
                  <a:moveTo>
                    <a:pt x="0" y="0"/>
                  </a:moveTo>
                  <a:lnTo>
                    <a:pt x="2723903" y="0"/>
                  </a:lnTo>
                  <a:lnTo>
                    <a:pt x="2723903" y="1753513"/>
                  </a:lnTo>
                  <a:lnTo>
                    <a:pt x="0" y="17535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flipH="1">
              <a:off x="1569076" y="85013"/>
              <a:ext cx="1985678" cy="2395991"/>
            </a:xfrm>
            <a:custGeom>
              <a:avLst/>
              <a:gdLst/>
              <a:ahLst/>
              <a:cxnLst/>
              <a:rect l="l" t="t" r="r" b="b"/>
              <a:pathLst>
                <a:path w="1985678" h="2395991">
                  <a:moveTo>
                    <a:pt x="1985678" y="0"/>
                  </a:moveTo>
                  <a:lnTo>
                    <a:pt x="0" y="0"/>
                  </a:lnTo>
                  <a:lnTo>
                    <a:pt x="0" y="2395992"/>
                  </a:lnTo>
                  <a:lnTo>
                    <a:pt x="1985678" y="2395992"/>
                  </a:lnTo>
                  <a:lnTo>
                    <a:pt x="1985678" y="0"/>
                  </a:lnTo>
                  <a:close/>
                </a:path>
              </a:pathLst>
            </a:custGeom>
            <a:blipFill>
              <a:blip r:embed="rId16">
                <a:alphaModFix amt="6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2455951" y="1653793"/>
              <a:ext cx="1070879" cy="1292162"/>
            </a:xfrm>
            <a:custGeom>
              <a:avLst/>
              <a:gdLst/>
              <a:ahLst/>
              <a:cxnLst/>
              <a:rect l="l" t="t" r="r" b="b"/>
              <a:pathLst>
                <a:path w="1070879" h="1292162">
                  <a:moveTo>
                    <a:pt x="0" y="0"/>
                  </a:moveTo>
                  <a:lnTo>
                    <a:pt x="1070879" y="0"/>
                  </a:lnTo>
                  <a:lnTo>
                    <a:pt x="1070879" y="1292162"/>
                  </a:lnTo>
                  <a:lnTo>
                    <a:pt x="0" y="1292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flipH="1" flipV="1">
              <a:off x="3375680" y="1682617"/>
              <a:ext cx="1826363" cy="2203756"/>
            </a:xfrm>
            <a:custGeom>
              <a:avLst/>
              <a:gdLst/>
              <a:ahLst/>
              <a:cxnLst/>
              <a:rect l="l" t="t" r="r" b="b"/>
              <a:pathLst>
                <a:path w="1826363" h="2203756">
                  <a:moveTo>
                    <a:pt x="1826363" y="2203756"/>
                  </a:moveTo>
                  <a:lnTo>
                    <a:pt x="0" y="2203756"/>
                  </a:lnTo>
                  <a:lnTo>
                    <a:pt x="0" y="0"/>
                  </a:lnTo>
                  <a:lnTo>
                    <a:pt x="1826363" y="0"/>
                  </a:lnTo>
                  <a:lnTo>
                    <a:pt x="1826363" y="2203756"/>
                  </a:lnTo>
                  <a:close/>
                </a:path>
              </a:pathLst>
            </a:custGeom>
            <a:blipFill>
              <a:blip r:embed="rId14">
                <a:alphaModFix amt="79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 flipH="1" flipV="1">
              <a:off x="612394" y="2712396"/>
              <a:ext cx="1826363" cy="2203756"/>
            </a:xfrm>
            <a:custGeom>
              <a:avLst/>
              <a:gdLst/>
              <a:ahLst/>
              <a:cxnLst/>
              <a:rect l="l" t="t" r="r" b="b"/>
              <a:pathLst>
                <a:path w="1826363" h="2203756">
                  <a:moveTo>
                    <a:pt x="1826363" y="2203756"/>
                  </a:moveTo>
                  <a:lnTo>
                    <a:pt x="0" y="2203756"/>
                  </a:lnTo>
                  <a:lnTo>
                    <a:pt x="0" y="0"/>
                  </a:lnTo>
                  <a:lnTo>
                    <a:pt x="1826363" y="0"/>
                  </a:lnTo>
                  <a:lnTo>
                    <a:pt x="1826363" y="2203756"/>
                  </a:lnTo>
                  <a:close/>
                </a:path>
              </a:pathLst>
            </a:custGeom>
            <a:blipFill>
              <a:blip r:embed="rId14">
                <a:alphaModFix amt="79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3213492" y="1677993"/>
              <a:ext cx="3408211" cy="643300"/>
            </a:xfrm>
            <a:custGeom>
              <a:avLst/>
              <a:gdLst/>
              <a:ahLst/>
              <a:cxnLst/>
              <a:rect l="l" t="t" r="r" b="b"/>
              <a:pathLst>
                <a:path w="3408211" h="643300">
                  <a:moveTo>
                    <a:pt x="0" y="0"/>
                  </a:moveTo>
                  <a:lnTo>
                    <a:pt x="3408210" y="0"/>
                  </a:lnTo>
                  <a:lnTo>
                    <a:pt x="3408210" y="643300"/>
                  </a:lnTo>
                  <a:lnTo>
                    <a:pt x="0" y="643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3213492" y="1677993"/>
              <a:ext cx="3321329" cy="397938"/>
            </a:xfrm>
            <a:custGeom>
              <a:avLst/>
              <a:gdLst/>
              <a:ahLst/>
              <a:cxnLst/>
              <a:rect l="l" t="t" r="r" b="b"/>
              <a:pathLst>
                <a:path w="3321329" h="397938">
                  <a:moveTo>
                    <a:pt x="0" y="0"/>
                  </a:moveTo>
                  <a:lnTo>
                    <a:pt x="3321328" y="0"/>
                  </a:lnTo>
                  <a:lnTo>
                    <a:pt x="3321328" y="397939"/>
                  </a:lnTo>
                  <a:lnTo>
                    <a:pt x="0" y="3979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 r="-2615" b="-61658"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4833179" y="912225"/>
              <a:ext cx="733225" cy="741568"/>
            </a:xfrm>
            <a:custGeom>
              <a:avLst/>
              <a:gdLst/>
              <a:ahLst/>
              <a:cxnLst/>
              <a:rect l="l" t="t" r="r" b="b"/>
              <a:pathLst>
                <a:path w="733225" h="741568">
                  <a:moveTo>
                    <a:pt x="0" y="0"/>
                  </a:moveTo>
                  <a:lnTo>
                    <a:pt x="733225" y="0"/>
                  </a:lnTo>
                  <a:lnTo>
                    <a:pt x="733225" y="741568"/>
                  </a:lnTo>
                  <a:lnTo>
                    <a:pt x="0" y="741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4806906" y="883282"/>
              <a:ext cx="785771" cy="794711"/>
            </a:xfrm>
            <a:custGeom>
              <a:avLst/>
              <a:gdLst/>
              <a:ahLst/>
              <a:cxnLst/>
              <a:rect l="l" t="t" r="r" b="b"/>
              <a:pathLst>
                <a:path w="785771" h="794711">
                  <a:moveTo>
                    <a:pt x="0" y="0"/>
                  </a:moveTo>
                  <a:lnTo>
                    <a:pt x="785771" y="0"/>
                  </a:lnTo>
                  <a:lnTo>
                    <a:pt x="785771" y="794711"/>
                  </a:lnTo>
                  <a:lnTo>
                    <a:pt x="0" y="794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 flipH="1">
              <a:off x="1998552" y="3538123"/>
              <a:ext cx="1985678" cy="2395991"/>
            </a:xfrm>
            <a:custGeom>
              <a:avLst/>
              <a:gdLst/>
              <a:ahLst/>
              <a:cxnLst/>
              <a:rect l="l" t="t" r="r" b="b"/>
              <a:pathLst>
                <a:path w="1985678" h="2395991">
                  <a:moveTo>
                    <a:pt x="1985677" y="0"/>
                  </a:moveTo>
                  <a:lnTo>
                    <a:pt x="0" y="0"/>
                  </a:lnTo>
                  <a:lnTo>
                    <a:pt x="0" y="2395992"/>
                  </a:lnTo>
                  <a:lnTo>
                    <a:pt x="1985677" y="2395992"/>
                  </a:lnTo>
                  <a:lnTo>
                    <a:pt x="1985677" y="0"/>
                  </a:lnTo>
                  <a:close/>
                </a:path>
              </a:pathLst>
            </a:custGeom>
            <a:blipFill>
              <a:blip r:embed="rId35">
                <a:alphaModFix amt="61000"/>
                <a:extLs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 flipH="1">
              <a:off x="3157089" y="465031"/>
              <a:ext cx="3464475" cy="3420382"/>
            </a:xfrm>
            <a:custGeom>
              <a:avLst/>
              <a:gdLst/>
              <a:ahLst/>
              <a:cxnLst/>
              <a:rect l="l" t="t" r="r" b="b"/>
              <a:pathLst>
                <a:path w="3464475" h="3420382">
                  <a:moveTo>
                    <a:pt x="3464476" y="0"/>
                  </a:moveTo>
                  <a:lnTo>
                    <a:pt x="0" y="0"/>
                  </a:lnTo>
                  <a:lnTo>
                    <a:pt x="0" y="3420382"/>
                  </a:lnTo>
                  <a:lnTo>
                    <a:pt x="3464476" y="3420382"/>
                  </a:lnTo>
                  <a:lnTo>
                    <a:pt x="3464476" y="0"/>
                  </a:lnTo>
                  <a:close/>
                </a:path>
              </a:pathLst>
            </a:custGeom>
            <a:blipFill>
              <a:blip r:embed="rId19">
                <a:alphaModFix amt="69000"/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 flipH="1" flipV="1">
              <a:off x="3526830" y="3538123"/>
              <a:ext cx="1826363" cy="2203756"/>
            </a:xfrm>
            <a:custGeom>
              <a:avLst/>
              <a:gdLst/>
              <a:ahLst/>
              <a:cxnLst/>
              <a:rect l="l" t="t" r="r" b="b"/>
              <a:pathLst>
                <a:path w="1826363" h="2203756">
                  <a:moveTo>
                    <a:pt x="1826363" y="2203757"/>
                  </a:moveTo>
                  <a:lnTo>
                    <a:pt x="0" y="2203757"/>
                  </a:lnTo>
                  <a:lnTo>
                    <a:pt x="0" y="0"/>
                  </a:lnTo>
                  <a:lnTo>
                    <a:pt x="1826363" y="0"/>
                  </a:lnTo>
                  <a:lnTo>
                    <a:pt x="1826363" y="2203757"/>
                  </a:lnTo>
                  <a:close/>
                </a:path>
              </a:pathLst>
            </a:custGeom>
            <a:blipFill>
              <a:blip r:embed="rId14">
                <a:alphaModFix amt="79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 flipH="1">
              <a:off x="9728342" y="838156"/>
              <a:ext cx="2047062" cy="2470060"/>
            </a:xfrm>
            <a:custGeom>
              <a:avLst/>
              <a:gdLst/>
              <a:ahLst/>
              <a:cxnLst/>
              <a:rect l="l" t="t" r="r" b="b"/>
              <a:pathLst>
                <a:path w="2047062" h="2470060">
                  <a:moveTo>
                    <a:pt x="2047062" y="0"/>
                  </a:moveTo>
                  <a:lnTo>
                    <a:pt x="0" y="0"/>
                  </a:lnTo>
                  <a:lnTo>
                    <a:pt x="0" y="2470060"/>
                  </a:lnTo>
                  <a:lnTo>
                    <a:pt x="2047062" y="2470060"/>
                  </a:lnTo>
                  <a:lnTo>
                    <a:pt x="2047062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 flipH="1" flipV="1">
              <a:off x="6472118" y="1781348"/>
              <a:ext cx="1826363" cy="2203756"/>
            </a:xfrm>
            <a:custGeom>
              <a:avLst/>
              <a:gdLst/>
              <a:ahLst/>
              <a:cxnLst/>
              <a:rect l="l" t="t" r="r" b="b"/>
              <a:pathLst>
                <a:path w="1826363" h="2203756">
                  <a:moveTo>
                    <a:pt x="1826363" y="2203757"/>
                  </a:moveTo>
                  <a:lnTo>
                    <a:pt x="0" y="2203757"/>
                  </a:lnTo>
                  <a:lnTo>
                    <a:pt x="0" y="0"/>
                  </a:lnTo>
                  <a:lnTo>
                    <a:pt x="1826363" y="0"/>
                  </a:lnTo>
                  <a:lnTo>
                    <a:pt x="1826363" y="2203757"/>
                  </a:lnTo>
                  <a:close/>
                </a:path>
              </a:pathLst>
            </a:custGeom>
            <a:blipFill>
              <a:blip r:embed="rId14">
                <a:alphaModFix amt="79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 flipH="1" flipV="1">
              <a:off x="8493640" y="410032"/>
              <a:ext cx="1826363" cy="2203756"/>
            </a:xfrm>
            <a:custGeom>
              <a:avLst/>
              <a:gdLst/>
              <a:ahLst/>
              <a:cxnLst/>
              <a:rect l="l" t="t" r="r" b="b"/>
              <a:pathLst>
                <a:path w="1826363" h="2203756">
                  <a:moveTo>
                    <a:pt x="1826363" y="2203756"/>
                  </a:moveTo>
                  <a:lnTo>
                    <a:pt x="0" y="2203756"/>
                  </a:lnTo>
                  <a:lnTo>
                    <a:pt x="0" y="0"/>
                  </a:lnTo>
                  <a:lnTo>
                    <a:pt x="1826363" y="0"/>
                  </a:lnTo>
                  <a:lnTo>
                    <a:pt x="1826363" y="2203756"/>
                  </a:lnTo>
                  <a:close/>
                </a:path>
              </a:pathLst>
            </a:custGeom>
            <a:blipFill>
              <a:blip r:embed="rId14">
                <a:alphaModFix amt="79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 rot="2334578">
              <a:off x="11005911" y="2047635"/>
              <a:ext cx="1052358" cy="958962"/>
            </a:xfrm>
            <a:custGeom>
              <a:avLst/>
              <a:gdLst/>
              <a:ahLst/>
              <a:cxnLst/>
              <a:rect l="l" t="t" r="r" b="b"/>
              <a:pathLst>
                <a:path w="1052358" h="958962">
                  <a:moveTo>
                    <a:pt x="0" y="0"/>
                  </a:moveTo>
                  <a:lnTo>
                    <a:pt x="1052359" y="0"/>
                  </a:lnTo>
                  <a:lnTo>
                    <a:pt x="1052359" y="958962"/>
                  </a:lnTo>
                  <a:lnTo>
                    <a:pt x="0" y="958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 rot="-1667355">
              <a:off x="7088028" y="1959139"/>
              <a:ext cx="1108886" cy="1309299"/>
            </a:xfrm>
            <a:custGeom>
              <a:avLst/>
              <a:gdLst/>
              <a:ahLst/>
              <a:cxnLst/>
              <a:rect l="l" t="t" r="r" b="b"/>
              <a:pathLst>
                <a:path w="1108886" h="1309299">
                  <a:moveTo>
                    <a:pt x="0" y="0"/>
                  </a:moveTo>
                  <a:lnTo>
                    <a:pt x="1108886" y="0"/>
                  </a:lnTo>
                  <a:lnTo>
                    <a:pt x="1108886" y="1309299"/>
                  </a:lnTo>
                  <a:lnTo>
                    <a:pt x="0" y="1309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extLs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 r="-63990"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>
              <a:off x="8024303" y="874143"/>
              <a:ext cx="1787209" cy="1898762"/>
            </a:xfrm>
            <a:custGeom>
              <a:avLst/>
              <a:gdLst/>
              <a:ahLst/>
              <a:cxnLst/>
              <a:rect l="l" t="t" r="r" b="b"/>
              <a:pathLst>
                <a:path w="1787209" h="1898762">
                  <a:moveTo>
                    <a:pt x="0" y="0"/>
                  </a:moveTo>
                  <a:lnTo>
                    <a:pt x="1787209" y="0"/>
                  </a:lnTo>
                  <a:lnTo>
                    <a:pt x="1787209" y="1898762"/>
                  </a:lnTo>
                  <a:lnTo>
                    <a:pt x="0" y="18987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>
                <a:extLst>
                  <a:ext uri="{96DAC541-7B7A-43D3-8B79-37D633B846F1}">
                    <asvg:svgBlip xmlns:asvg="http://schemas.microsoft.com/office/drawing/2016/SVG/main" r:embed="rId4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 flipH="1">
              <a:off x="7336264" y="912225"/>
              <a:ext cx="1985678" cy="2395991"/>
            </a:xfrm>
            <a:custGeom>
              <a:avLst/>
              <a:gdLst/>
              <a:ahLst/>
              <a:cxnLst/>
              <a:rect l="l" t="t" r="r" b="b"/>
              <a:pathLst>
                <a:path w="1985678" h="2395991">
                  <a:moveTo>
                    <a:pt x="1985678" y="0"/>
                  </a:moveTo>
                  <a:lnTo>
                    <a:pt x="0" y="0"/>
                  </a:lnTo>
                  <a:lnTo>
                    <a:pt x="0" y="2395991"/>
                  </a:lnTo>
                  <a:lnTo>
                    <a:pt x="1985678" y="2395991"/>
                  </a:lnTo>
                  <a:lnTo>
                    <a:pt x="1985678" y="0"/>
                  </a:lnTo>
                  <a:close/>
                </a:path>
              </a:pathLst>
            </a:custGeom>
            <a:blipFill>
              <a:blip r:embed="rId16">
                <a:alphaModFix amt="6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 flipH="1" flipV="1">
              <a:off x="10791261" y="3587871"/>
              <a:ext cx="1826363" cy="2203756"/>
            </a:xfrm>
            <a:custGeom>
              <a:avLst/>
              <a:gdLst/>
              <a:ahLst/>
              <a:cxnLst/>
              <a:rect l="l" t="t" r="r" b="b"/>
              <a:pathLst>
                <a:path w="1826363" h="2203756">
                  <a:moveTo>
                    <a:pt x="1826363" y="2203756"/>
                  </a:moveTo>
                  <a:lnTo>
                    <a:pt x="0" y="2203756"/>
                  </a:lnTo>
                  <a:lnTo>
                    <a:pt x="0" y="0"/>
                  </a:lnTo>
                  <a:lnTo>
                    <a:pt x="1826363" y="0"/>
                  </a:lnTo>
                  <a:lnTo>
                    <a:pt x="1826363" y="2203756"/>
                  </a:lnTo>
                  <a:close/>
                </a:path>
              </a:pathLst>
            </a:custGeom>
            <a:blipFill>
              <a:blip r:embed="rId14">
                <a:alphaModFix amt="79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 flipH="1">
              <a:off x="7345465" y="3345889"/>
              <a:ext cx="1985678" cy="2395991"/>
            </a:xfrm>
            <a:custGeom>
              <a:avLst/>
              <a:gdLst/>
              <a:ahLst/>
              <a:cxnLst/>
              <a:rect l="l" t="t" r="r" b="b"/>
              <a:pathLst>
                <a:path w="1985678" h="2395991">
                  <a:moveTo>
                    <a:pt x="1985677" y="0"/>
                  </a:moveTo>
                  <a:lnTo>
                    <a:pt x="0" y="0"/>
                  </a:lnTo>
                  <a:lnTo>
                    <a:pt x="0" y="2395991"/>
                  </a:lnTo>
                  <a:lnTo>
                    <a:pt x="1985677" y="2395991"/>
                  </a:lnTo>
                  <a:lnTo>
                    <a:pt x="1985677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>
              <a:off x="6761402" y="465031"/>
              <a:ext cx="3464475" cy="3420382"/>
            </a:xfrm>
            <a:custGeom>
              <a:avLst/>
              <a:gdLst/>
              <a:ahLst/>
              <a:cxnLst/>
              <a:rect l="l" t="t" r="r" b="b"/>
              <a:pathLst>
                <a:path w="3464475" h="3420382">
                  <a:moveTo>
                    <a:pt x="0" y="0"/>
                  </a:moveTo>
                  <a:lnTo>
                    <a:pt x="3464476" y="0"/>
                  </a:lnTo>
                  <a:lnTo>
                    <a:pt x="3464476" y="3420382"/>
                  </a:lnTo>
                  <a:lnTo>
                    <a:pt x="0" y="34203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alphaModFix amt="69000"/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 flipH="1">
              <a:off x="9573703" y="465031"/>
              <a:ext cx="3464475" cy="3420382"/>
            </a:xfrm>
            <a:custGeom>
              <a:avLst/>
              <a:gdLst/>
              <a:ahLst/>
              <a:cxnLst/>
              <a:rect l="l" t="t" r="r" b="b"/>
              <a:pathLst>
                <a:path w="3464475" h="3420382">
                  <a:moveTo>
                    <a:pt x="3464475" y="0"/>
                  </a:moveTo>
                  <a:lnTo>
                    <a:pt x="0" y="0"/>
                  </a:lnTo>
                  <a:lnTo>
                    <a:pt x="0" y="3420382"/>
                  </a:lnTo>
                  <a:lnTo>
                    <a:pt x="3464475" y="3420382"/>
                  </a:lnTo>
                  <a:lnTo>
                    <a:pt x="3464475" y="0"/>
                  </a:lnTo>
                  <a:close/>
                </a:path>
              </a:pathLst>
            </a:custGeom>
            <a:blipFill>
              <a:blip r:embed="rId19">
                <a:alphaModFix amt="69000"/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1" name="Freeform 51"/>
          <p:cNvSpPr/>
          <p:nvPr/>
        </p:nvSpPr>
        <p:spPr>
          <a:xfrm>
            <a:off x="6268185" y="1216527"/>
            <a:ext cx="2104828" cy="2112750"/>
          </a:xfrm>
          <a:custGeom>
            <a:avLst/>
            <a:gdLst/>
            <a:ahLst/>
            <a:cxnLst/>
            <a:rect l="l" t="t" r="r" b="b"/>
            <a:pathLst>
              <a:path w="2104828" h="2112750">
                <a:moveTo>
                  <a:pt x="0" y="0"/>
                </a:moveTo>
                <a:lnTo>
                  <a:pt x="2104828" y="0"/>
                </a:lnTo>
                <a:lnTo>
                  <a:pt x="2104828" y="2112751"/>
                </a:lnTo>
                <a:lnTo>
                  <a:pt x="0" y="2112751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</p:sp>
      <p:pic>
        <p:nvPicPr>
          <p:cNvPr id="52" name="Picture 52"/>
          <p:cNvPicPr>
            <a:picLocks noChangeAspect="1"/>
          </p:cNvPicPr>
          <p:nvPr/>
        </p:nvPicPr>
        <p:blipFill>
          <a:blip r:embed="rId45"/>
          <a:srcRect/>
          <a:stretch>
            <a:fillRect/>
          </a:stretch>
        </p:blipFill>
        <p:spPr>
          <a:xfrm rot="-4313409">
            <a:off x="6216669" y="1216527"/>
            <a:ext cx="2209828" cy="2154583"/>
          </a:xfrm>
          <a:prstGeom prst="rect">
            <a:avLst/>
          </a:prstGeom>
        </p:spPr>
      </p:pic>
      <p:sp>
        <p:nvSpPr>
          <p:cNvPr id="53" name="Freeform 53"/>
          <p:cNvSpPr/>
          <p:nvPr/>
        </p:nvSpPr>
        <p:spPr>
          <a:xfrm>
            <a:off x="1503335" y="1237444"/>
            <a:ext cx="2104828" cy="2112750"/>
          </a:xfrm>
          <a:custGeom>
            <a:avLst/>
            <a:gdLst/>
            <a:ahLst/>
            <a:cxnLst/>
            <a:rect l="l" t="t" r="r" b="b"/>
            <a:pathLst>
              <a:path w="2104828" h="2112750">
                <a:moveTo>
                  <a:pt x="0" y="0"/>
                </a:moveTo>
                <a:lnTo>
                  <a:pt x="2104828" y="0"/>
                </a:lnTo>
                <a:lnTo>
                  <a:pt x="2104828" y="2112750"/>
                </a:lnTo>
                <a:lnTo>
                  <a:pt x="0" y="2112750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</p:sp>
      <p:pic>
        <p:nvPicPr>
          <p:cNvPr id="54" name="Picture 54"/>
          <p:cNvPicPr>
            <a:picLocks noChangeAspect="1"/>
          </p:cNvPicPr>
          <p:nvPr/>
        </p:nvPicPr>
        <p:blipFill>
          <a:blip r:embed="rId45"/>
          <a:srcRect/>
          <a:stretch>
            <a:fillRect/>
          </a:stretch>
        </p:blipFill>
        <p:spPr>
          <a:xfrm rot="6007373">
            <a:off x="1450835" y="1246969"/>
            <a:ext cx="2209828" cy="2154583"/>
          </a:xfrm>
          <a:prstGeom prst="rect">
            <a:avLst/>
          </a:prstGeom>
        </p:spPr>
      </p:pic>
      <p:sp>
        <p:nvSpPr>
          <p:cNvPr id="55" name="Freeform 55"/>
          <p:cNvSpPr/>
          <p:nvPr/>
        </p:nvSpPr>
        <p:spPr>
          <a:xfrm>
            <a:off x="3966291" y="2017576"/>
            <a:ext cx="1832094" cy="1291626"/>
          </a:xfrm>
          <a:custGeom>
            <a:avLst/>
            <a:gdLst/>
            <a:ahLst/>
            <a:cxnLst/>
            <a:rect l="l" t="t" r="r" b="b"/>
            <a:pathLst>
              <a:path w="1832094" h="1291626">
                <a:moveTo>
                  <a:pt x="0" y="0"/>
                </a:moveTo>
                <a:lnTo>
                  <a:pt x="1832094" y="0"/>
                </a:lnTo>
                <a:lnTo>
                  <a:pt x="1832094" y="1291626"/>
                </a:lnTo>
                <a:lnTo>
                  <a:pt x="0" y="1291626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</p:sp>
      <p:sp>
        <p:nvSpPr>
          <p:cNvPr id="56" name="TextBox 56"/>
          <p:cNvSpPr txBox="1"/>
          <p:nvPr/>
        </p:nvSpPr>
        <p:spPr>
          <a:xfrm>
            <a:off x="6472504" y="1712832"/>
            <a:ext cx="1696190" cy="862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alibri (MS) Bold"/>
              </a:rPr>
              <a:t>LA BIOMÍMESIS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793963" y="1743274"/>
            <a:ext cx="1447373" cy="882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dirty="0">
                <a:solidFill>
                  <a:srgbClr val="000000"/>
                </a:solidFill>
                <a:latin typeface="Calibri (MS) Bold"/>
              </a:rPr>
              <a:t>LA BIOFILIA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7430705" y="1163696"/>
            <a:ext cx="1833896" cy="1847331"/>
          </a:xfrm>
          <a:custGeom>
            <a:avLst/>
            <a:gdLst/>
            <a:ahLst/>
            <a:cxnLst/>
            <a:rect l="l" t="t" r="r" b="b"/>
            <a:pathLst>
              <a:path w="1833896" h="1847331">
                <a:moveTo>
                  <a:pt x="0" y="0"/>
                </a:moveTo>
                <a:lnTo>
                  <a:pt x="1833897" y="0"/>
                </a:lnTo>
                <a:lnTo>
                  <a:pt x="1833897" y="1847331"/>
                </a:lnTo>
                <a:lnTo>
                  <a:pt x="0" y="1847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8" name="Freeform 88"/>
          <p:cNvSpPr/>
          <p:nvPr/>
        </p:nvSpPr>
        <p:spPr>
          <a:xfrm flipH="1">
            <a:off x="7369733" y="1078160"/>
            <a:ext cx="1955842" cy="1930949"/>
          </a:xfrm>
          <a:custGeom>
            <a:avLst/>
            <a:gdLst/>
            <a:ahLst/>
            <a:cxnLst/>
            <a:rect l="l" t="t" r="r" b="b"/>
            <a:pathLst>
              <a:path w="1955842" h="1930949">
                <a:moveTo>
                  <a:pt x="1955841" y="0"/>
                </a:moveTo>
                <a:lnTo>
                  <a:pt x="0" y="0"/>
                </a:lnTo>
                <a:lnTo>
                  <a:pt x="0" y="1930949"/>
                </a:lnTo>
                <a:lnTo>
                  <a:pt x="1955841" y="1930949"/>
                </a:lnTo>
                <a:lnTo>
                  <a:pt x="1955841" y="0"/>
                </a:lnTo>
                <a:close/>
              </a:path>
            </a:pathLst>
          </a:custGeom>
          <a:blipFill>
            <a:blip r:embed="rId4">
              <a:alphaModFix amt="6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2" name="Freeform 82"/>
          <p:cNvSpPr/>
          <p:nvPr/>
        </p:nvSpPr>
        <p:spPr>
          <a:xfrm>
            <a:off x="4301106" y="1876974"/>
            <a:ext cx="1271003" cy="1254826"/>
          </a:xfrm>
          <a:custGeom>
            <a:avLst/>
            <a:gdLst/>
            <a:ahLst/>
            <a:cxnLst/>
            <a:rect l="l" t="t" r="r" b="b"/>
            <a:pathLst>
              <a:path w="1271003" h="1254826">
                <a:moveTo>
                  <a:pt x="0" y="0"/>
                </a:moveTo>
                <a:lnTo>
                  <a:pt x="1271003" y="0"/>
                </a:lnTo>
                <a:lnTo>
                  <a:pt x="1271003" y="1254826"/>
                </a:lnTo>
                <a:lnTo>
                  <a:pt x="0" y="1254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1" name="Freeform 81"/>
          <p:cNvSpPr/>
          <p:nvPr/>
        </p:nvSpPr>
        <p:spPr>
          <a:xfrm>
            <a:off x="902259" y="1876974"/>
            <a:ext cx="1271003" cy="1254826"/>
          </a:xfrm>
          <a:custGeom>
            <a:avLst/>
            <a:gdLst/>
            <a:ahLst/>
            <a:cxnLst/>
            <a:rect l="l" t="t" r="r" b="b"/>
            <a:pathLst>
              <a:path w="1271003" h="1254826">
                <a:moveTo>
                  <a:pt x="0" y="0"/>
                </a:moveTo>
                <a:lnTo>
                  <a:pt x="1271003" y="0"/>
                </a:lnTo>
                <a:lnTo>
                  <a:pt x="1271003" y="1254826"/>
                </a:lnTo>
                <a:lnTo>
                  <a:pt x="0" y="1254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2"/>
          <p:cNvGrpSpPr/>
          <p:nvPr/>
        </p:nvGrpSpPr>
        <p:grpSpPr>
          <a:xfrm>
            <a:off x="0" y="94823"/>
            <a:ext cx="9753600" cy="930118"/>
            <a:chOff x="0" y="0"/>
            <a:chExt cx="13004800" cy="12401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854117"/>
            </a:xfrm>
            <a:custGeom>
              <a:avLst/>
              <a:gdLst/>
              <a:ahLst/>
              <a:cxnLst/>
              <a:rect l="l" t="t" r="r" b="b"/>
              <a:pathLst>
                <a:path w="13004800" h="854117">
                  <a:moveTo>
                    <a:pt x="0" y="0"/>
                  </a:moveTo>
                  <a:lnTo>
                    <a:pt x="13004800" y="0"/>
                  </a:lnTo>
                  <a:lnTo>
                    <a:pt x="13004800" y="854117"/>
                  </a:lnTo>
                  <a:lnTo>
                    <a:pt x="0" y="854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42583" y="106477"/>
              <a:ext cx="1532616" cy="513595"/>
            </a:xfrm>
            <a:custGeom>
              <a:avLst/>
              <a:gdLst/>
              <a:ahLst/>
              <a:cxnLst/>
              <a:rect l="l" t="t" r="r" b="b"/>
              <a:pathLst>
                <a:path w="1532616" h="513595">
                  <a:moveTo>
                    <a:pt x="0" y="0"/>
                  </a:moveTo>
                  <a:lnTo>
                    <a:pt x="1532616" y="0"/>
                  </a:lnTo>
                  <a:lnTo>
                    <a:pt x="1532616" y="513595"/>
                  </a:lnTo>
                  <a:lnTo>
                    <a:pt x="0" y="513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130629" y="166136"/>
              <a:ext cx="2930239" cy="1074020"/>
            </a:xfrm>
            <a:custGeom>
              <a:avLst/>
              <a:gdLst/>
              <a:ahLst/>
              <a:cxnLst/>
              <a:rect l="l" t="t" r="r" b="b"/>
              <a:pathLst>
                <a:path w="2930239" h="1074020">
                  <a:moveTo>
                    <a:pt x="0" y="0"/>
                  </a:moveTo>
                  <a:lnTo>
                    <a:pt x="2930239" y="0"/>
                  </a:lnTo>
                  <a:lnTo>
                    <a:pt x="2930239" y="1074021"/>
                  </a:lnTo>
                  <a:lnTo>
                    <a:pt x="0" y="1074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756300" y="71581"/>
              <a:ext cx="3320735" cy="548491"/>
            </a:xfrm>
            <a:custGeom>
              <a:avLst/>
              <a:gdLst/>
              <a:ahLst/>
              <a:cxnLst/>
              <a:rect l="l" t="t" r="r" b="b"/>
              <a:pathLst>
                <a:path w="3320735" h="548491">
                  <a:moveTo>
                    <a:pt x="0" y="0"/>
                  </a:moveTo>
                  <a:lnTo>
                    <a:pt x="3320735" y="0"/>
                  </a:lnTo>
                  <a:lnTo>
                    <a:pt x="3320735" y="548491"/>
                  </a:lnTo>
                  <a:lnTo>
                    <a:pt x="0" y="548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-4754" y="5811346"/>
            <a:ext cx="9763315" cy="1484475"/>
          </a:xfrm>
          <a:custGeom>
            <a:avLst/>
            <a:gdLst/>
            <a:ahLst/>
            <a:cxnLst/>
            <a:rect l="l" t="t" r="r" b="b"/>
            <a:pathLst>
              <a:path w="9763315" h="1484475">
                <a:moveTo>
                  <a:pt x="0" y="0"/>
                </a:moveTo>
                <a:lnTo>
                  <a:pt x="9763315" y="0"/>
                </a:lnTo>
                <a:lnTo>
                  <a:pt x="9763315" y="1484475"/>
                </a:lnTo>
                <a:lnTo>
                  <a:pt x="0" y="14844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1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645" r="-28373" b="-30759"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-67737" y="5682403"/>
            <a:ext cx="9821337" cy="1632797"/>
          </a:xfrm>
          <a:custGeom>
            <a:avLst/>
            <a:gdLst/>
            <a:ahLst/>
            <a:cxnLst/>
            <a:rect l="l" t="t" r="r" b="b"/>
            <a:pathLst>
              <a:path w="9821337" h="1632797">
                <a:moveTo>
                  <a:pt x="0" y="0"/>
                </a:moveTo>
                <a:lnTo>
                  <a:pt x="9821337" y="0"/>
                </a:lnTo>
                <a:lnTo>
                  <a:pt x="9821337" y="1632797"/>
                </a:lnTo>
                <a:lnTo>
                  <a:pt x="0" y="16327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347025" y="1163696"/>
            <a:ext cx="1833896" cy="1847331"/>
          </a:xfrm>
          <a:custGeom>
            <a:avLst/>
            <a:gdLst/>
            <a:ahLst/>
            <a:cxnLst/>
            <a:rect l="l" t="t" r="r" b="b"/>
            <a:pathLst>
              <a:path w="1833896" h="1847331">
                <a:moveTo>
                  <a:pt x="0" y="0"/>
                </a:moveTo>
                <a:lnTo>
                  <a:pt x="1833896" y="0"/>
                </a:lnTo>
                <a:lnTo>
                  <a:pt x="1833896" y="1847331"/>
                </a:lnTo>
                <a:lnTo>
                  <a:pt x="0" y="1847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881405" y="3198475"/>
            <a:ext cx="1382568" cy="839910"/>
          </a:xfrm>
          <a:custGeom>
            <a:avLst/>
            <a:gdLst/>
            <a:ahLst/>
            <a:cxnLst/>
            <a:rect l="l" t="t" r="r" b="b"/>
            <a:pathLst>
              <a:path w="1382568" h="839910">
                <a:moveTo>
                  <a:pt x="0" y="0"/>
                </a:moveTo>
                <a:lnTo>
                  <a:pt x="1382568" y="0"/>
                </a:lnTo>
                <a:lnTo>
                  <a:pt x="1382568" y="839910"/>
                </a:lnTo>
                <a:lnTo>
                  <a:pt x="0" y="83991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30801" y="4356008"/>
            <a:ext cx="703957" cy="703954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7"/>
              <a:stretch>
                <a:fillRect l="-25046" r="-25046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351376" y="4356008"/>
            <a:ext cx="703957" cy="703954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8"/>
              <a:stretch>
                <a:fillRect l="-50093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2525995" y="4356008"/>
            <a:ext cx="703957" cy="703954"/>
            <a:chOff x="0" y="0"/>
            <a:chExt cx="6350000" cy="63499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9"/>
              <a:stretch>
                <a:fillRect l="-38888" r="-38888"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115812" y="3257924"/>
            <a:ext cx="1079192" cy="670448"/>
          </a:xfrm>
          <a:custGeom>
            <a:avLst/>
            <a:gdLst/>
            <a:ahLst/>
            <a:cxnLst/>
            <a:rect l="l" t="t" r="r" b="b"/>
            <a:pathLst>
              <a:path w="1079192" h="670448">
                <a:moveTo>
                  <a:pt x="0" y="0"/>
                </a:moveTo>
                <a:lnTo>
                  <a:pt x="1079192" y="0"/>
                </a:lnTo>
                <a:lnTo>
                  <a:pt x="1079192" y="670448"/>
                </a:lnTo>
                <a:lnTo>
                  <a:pt x="0" y="6704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59000"/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7525" y="4345915"/>
            <a:ext cx="734959" cy="725605"/>
          </a:xfrm>
          <a:custGeom>
            <a:avLst/>
            <a:gdLst/>
            <a:ahLst/>
            <a:cxnLst/>
            <a:rect l="l" t="t" r="r" b="b"/>
            <a:pathLst>
              <a:path w="734959" h="725605">
                <a:moveTo>
                  <a:pt x="0" y="0"/>
                </a:moveTo>
                <a:lnTo>
                  <a:pt x="734959" y="0"/>
                </a:lnTo>
                <a:lnTo>
                  <a:pt x="734959" y="725605"/>
                </a:lnTo>
                <a:lnTo>
                  <a:pt x="0" y="7256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313146" y="4334357"/>
            <a:ext cx="734959" cy="725605"/>
          </a:xfrm>
          <a:custGeom>
            <a:avLst/>
            <a:gdLst/>
            <a:ahLst/>
            <a:cxnLst/>
            <a:rect l="l" t="t" r="r" b="b"/>
            <a:pathLst>
              <a:path w="734959" h="725605">
                <a:moveTo>
                  <a:pt x="0" y="0"/>
                </a:moveTo>
                <a:lnTo>
                  <a:pt x="734959" y="0"/>
                </a:lnTo>
                <a:lnTo>
                  <a:pt x="734959" y="725605"/>
                </a:lnTo>
                <a:lnTo>
                  <a:pt x="0" y="7256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2529014" y="4334357"/>
            <a:ext cx="734959" cy="725605"/>
          </a:xfrm>
          <a:custGeom>
            <a:avLst/>
            <a:gdLst/>
            <a:ahLst/>
            <a:cxnLst/>
            <a:rect l="l" t="t" r="r" b="b"/>
            <a:pathLst>
              <a:path w="734959" h="725605">
                <a:moveTo>
                  <a:pt x="0" y="0"/>
                </a:moveTo>
                <a:lnTo>
                  <a:pt x="734959" y="0"/>
                </a:lnTo>
                <a:lnTo>
                  <a:pt x="734959" y="725605"/>
                </a:lnTo>
                <a:lnTo>
                  <a:pt x="0" y="7256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12231" y="5456501"/>
            <a:ext cx="3151742" cy="1160265"/>
          </a:xfrm>
          <a:custGeom>
            <a:avLst/>
            <a:gdLst/>
            <a:ahLst/>
            <a:cxnLst/>
            <a:rect l="l" t="t" r="r" b="b"/>
            <a:pathLst>
              <a:path w="3151742" h="1160265">
                <a:moveTo>
                  <a:pt x="0" y="0"/>
                </a:moveTo>
                <a:lnTo>
                  <a:pt x="3151742" y="0"/>
                </a:lnTo>
                <a:lnTo>
                  <a:pt x="3151742" y="1160265"/>
                </a:lnTo>
                <a:lnTo>
                  <a:pt x="0" y="116026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alphaModFix amt="84000"/>
            </a:blip>
            <a:stretch>
              <a:fillRect l="-149" b="-17175"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842484" y="3503123"/>
            <a:ext cx="1211660" cy="425249"/>
            <a:chOff x="0" y="0"/>
            <a:chExt cx="1615546" cy="566999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>
            <a:xfrm flipH="1">
              <a:off x="0" y="113757"/>
              <a:ext cx="647488" cy="453242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>
            <a:xfrm flipH="1">
              <a:off x="805548" y="0"/>
              <a:ext cx="809999" cy="566999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>
            <a:xfrm flipH="1">
              <a:off x="387858" y="99550"/>
              <a:ext cx="667785" cy="467449"/>
            </a:xfrm>
            <a:prstGeom prst="rect">
              <a:avLst/>
            </a:prstGeom>
          </p:spPr>
        </p:pic>
      </p:grpSp>
      <p:grpSp>
        <p:nvGrpSpPr>
          <p:cNvPr id="27" name="Group 27"/>
          <p:cNvGrpSpPr/>
          <p:nvPr/>
        </p:nvGrpSpPr>
        <p:grpSpPr>
          <a:xfrm>
            <a:off x="4085490" y="5298149"/>
            <a:ext cx="2069470" cy="1318617"/>
            <a:chOff x="0" y="0"/>
            <a:chExt cx="2759293" cy="1758156"/>
          </a:xfrm>
        </p:grpSpPr>
        <p:sp>
          <p:nvSpPr>
            <p:cNvPr id="28" name="Freeform 28"/>
            <p:cNvSpPr/>
            <p:nvPr/>
          </p:nvSpPr>
          <p:spPr>
            <a:xfrm>
              <a:off x="428264" y="624001"/>
              <a:ext cx="2013407" cy="1112451"/>
            </a:xfrm>
            <a:custGeom>
              <a:avLst/>
              <a:gdLst/>
              <a:ahLst/>
              <a:cxnLst/>
              <a:rect l="l" t="t" r="r" b="b"/>
              <a:pathLst>
                <a:path w="2013407" h="1112451">
                  <a:moveTo>
                    <a:pt x="0" y="0"/>
                  </a:moveTo>
                  <a:lnTo>
                    <a:pt x="2013408" y="0"/>
                  </a:lnTo>
                  <a:lnTo>
                    <a:pt x="2013408" y="1112452"/>
                  </a:lnTo>
                  <a:lnTo>
                    <a:pt x="0" y="1112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 r="-273" b="-75214"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778380" y="212281"/>
              <a:ext cx="240286" cy="411624"/>
            </a:xfrm>
            <a:custGeom>
              <a:avLst/>
              <a:gdLst/>
              <a:ahLst/>
              <a:cxnLst/>
              <a:rect l="l" t="t" r="r" b="b"/>
              <a:pathLst>
                <a:path w="240286" h="411624">
                  <a:moveTo>
                    <a:pt x="0" y="0"/>
                  </a:moveTo>
                  <a:lnTo>
                    <a:pt x="240286" y="0"/>
                  </a:lnTo>
                  <a:lnTo>
                    <a:pt x="240286" y="411624"/>
                  </a:lnTo>
                  <a:lnTo>
                    <a:pt x="0" y="411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663671" y="206747"/>
              <a:ext cx="194967" cy="422692"/>
            </a:xfrm>
            <a:custGeom>
              <a:avLst/>
              <a:gdLst/>
              <a:ahLst/>
              <a:cxnLst/>
              <a:rect l="l" t="t" r="r" b="b"/>
              <a:pathLst>
                <a:path w="194967" h="422692">
                  <a:moveTo>
                    <a:pt x="0" y="0"/>
                  </a:moveTo>
                  <a:lnTo>
                    <a:pt x="194966" y="0"/>
                  </a:lnTo>
                  <a:lnTo>
                    <a:pt x="194966" y="422692"/>
                  </a:lnTo>
                  <a:lnTo>
                    <a:pt x="0" y="42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515876" y="418093"/>
              <a:ext cx="1005579" cy="234026"/>
            </a:xfrm>
            <a:custGeom>
              <a:avLst/>
              <a:gdLst/>
              <a:ahLst/>
              <a:cxnLst/>
              <a:rect l="l" t="t" r="r" b="b"/>
              <a:pathLst>
                <a:path w="1005579" h="234026">
                  <a:moveTo>
                    <a:pt x="0" y="0"/>
                  </a:moveTo>
                  <a:lnTo>
                    <a:pt x="1005579" y="0"/>
                  </a:lnTo>
                  <a:lnTo>
                    <a:pt x="1005579" y="234026"/>
                  </a:lnTo>
                  <a:lnTo>
                    <a:pt x="0" y="234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1594091" y="889440"/>
              <a:ext cx="590033" cy="297229"/>
            </a:xfrm>
            <a:custGeom>
              <a:avLst/>
              <a:gdLst/>
              <a:ahLst/>
              <a:cxnLst/>
              <a:rect l="l" t="t" r="r" b="b"/>
              <a:pathLst>
                <a:path w="590033" h="297229">
                  <a:moveTo>
                    <a:pt x="0" y="0"/>
                  </a:moveTo>
                  <a:lnTo>
                    <a:pt x="590033" y="0"/>
                  </a:lnTo>
                  <a:lnTo>
                    <a:pt x="590033" y="297230"/>
                  </a:lnTo>
                  <a:lnTo>
                    <a:pt x="0" y="2972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437725" y="1037620"/>
              <a:ext cx="873721" cy="181297"/>
            </a:xfrm>
            <a:custGeom>
              <a:avLst/>
              <a:gdLst/>
              <a:ahLst/>
              <a:cxnLst/>
              <a:rect l="l" t="t" r="r" b="b"/>
              <a:pathLst>
                <a:path w="873721" h="181297">
                  <a:moveTo>
                    <a:pt x="0" y="0"/>
                  </a:moveTo>
                  <a:lnTo>
                    <a:pt x="873721" y="0"/>
                  </a:lnTo>
                  <a:lnTo>
                    <a:pt x="873721" y="181297"/>
                  </a:lnTo>
                  <a:lnTo>
                    <a:pt x="0" y="1812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1102941" y="0"/>
              <a:ext cx="364205" cy="623905"/>
            </a:xfrm>
            <a:custGeom>
              <a:avLst/>
              <a:gdLst/>
              <a:ahLst/>
              <a:cxnLst/>
              <a:rect l="l" t="t" r="r" b="b"/>
              <a:pathLst>
                <a:path w="364205" h="623905">
                  <a:moveTo>
                    <a:pt x="0" y="0"/>
                  </a:moveTo>
                  <a:lnTo>
                    <a:pt x="364205" y="0"/>
                  </a:lnTo>
                  <a:lnTo>
                    <a:pt x="364205" y="623905"/>
                  </a:lnTo>
                  <a:lnTo>
                    <a:pt x="0" y="623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778380" y="212281"/>
              <a:ext cx="240286" cy="411624"/>
            </a:xfrm>
            <a:custGeom>
              <a:avLst/>
              <a:gdLst/>
              <a:ahLst/>
              <a:cxnLst/>
              <a:rect l="l" t="t" r="r" b="b"/>
              <a:pathLst>
                <a:path w="240286" h="411624">
                  <a:moveTo>
                    <a:pt x="0" y="0"/>
                  </a:moveTo>
                  <a:lnTo>
                    <a:pt x="240286" y="0"/>
                  </a:lnTo>
                  <a:lnTo>
                    <a:pt x="240286" y="411624"/>
                  </a:lnTo>
                  <a:lnTo>
                    <a:pt x="0" y="411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/>
              </a:stretch>
            </a:blipFill>
          </p:spPr>
        </p:sp>
        <p:sp>
          <p:nvSpPr>
            <p:cNvPr id="36" name="AutoShape 36"/>
            <p:cNvSpPr/>
            <p:nvPr/>
          </p:nvSpPr>
          <p:spPr>
            <a:xfrm flipV="1">
              <a:off x="0" y="1736453"/>
              <a:ext cx="2759293" cy="0"/>
            </a:xfrm>
            <a:prstGeom prst="line">
              <a:avLst/>
            </a:prstGeom>
            <a:ln w="43408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37" name="Freeform 37"/>
          <p:cNvSpPr/>
          <p:nvPr/>
        </p:nvSpPr>
        <p:spPr>
          <a:xfrm>
            <a:off x="4375244" y="3264998"/>
            <a:ext cx="1063331" cy="1083649"/>
          </a:xfrm>
          <a:custGeom>
            <a:avLst/>
            <a:gdLst/>
            <a:ahLst/>
            <a:cxnLst/>
            <a:rect l="l" t="t" r="r" b="b"/>
            <a:pathLst>
              <a:path w="1063331" h="1083649">
                <a:moveTo>
                  <a:pt x="0" y="0"/>
                </a:moveTo>
                <a:lnTo>
                  <a:pt x="1063331" y="0"/>
                </a:lnTo>
                <a:lnTo>
                  <a:pt x="1063331" y="1083649"/>
                </a:lnTo>
                <a:lnTo>
                  <a:pt x="0" y="1083649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5272785" y="4106778"/>
            <a:ext cx="1019885" cy="1180764"/>
          </a:xfrm>
          <a:custGeom>
            <a:avLst/>
            <a:gdLst/>
            <a:ahLst/>
            <a:cxnLst/>
            <a:rect l="l" t="t" r="r" b="b"/>
            <a:pathLst>
              <a:path w="1019885" h="1180764">
                <a:moveTo>
                  <a:pt x="0" y="0"/>
                </a:moveTo>
                <a:lnTo>
                  <a:pt x="1019885" y="0"/>
                </a:lnTo>
                <a:lnTo>
                  <a:pt x="1019885" y="1180764"/>
                </a:lnTo>
                <a:lnTo>
                  <a:pt x="0" y="1180764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flipH="1">
            <a:off x="3644973" y="4464721"/>
            <a:ext cx="1067299" cy="751111"/>
          </a:xfrm>
          <a:custGeom>
            <a:avLst/>
            <a:gdLst/>
            <a:ahLst/>
            <a:cxnLst/>
            <a:rect l="l" t="t" r="r" b="b"/>
            <a:pathLst>
              <a:path w="1067299" h="751111">
                <a:moveTo>
                  <a:pt x="1067299" y="0"/>
                </a:moveTo>
                <a:lnTo>
                  <a:pt x="0" y="0"/>
                </a:lnTo>
                <a:lnTo>
                  <a:pt x="0" y="751111"/>
                </a:lnTo>
                <a:lnTo>
                  <a:pt x="1067299" y="751111"/>
                </a:lnTo>
                <a:lnTo>
                  <a:pt x="1067299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</p:sp>
      <p:pic>
        <p:nvPicPr>
          <p:cNvPr id="40" name="Picture 40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>
          <a:xfrm>
            <a:off x="195614" y="4038385"/>
            <a:ext cx="247201" cy="25516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>
          <a:xfrm>
            <a:off x="496296" y="4038385"/>
            <a:ext cx="247201" cy="255164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>
          <a:xfrm>
            <a:off x="819609" y="4038385"/>
            <a:ext cx="247201" cy="255164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>
          <a:xfrm>
            <a:off x="1120291" y="4038385"/>
            <a:ext cx="247201" cy="255164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>
          <a:xfrm>
            <a:off x="1443604" y="4038385"/>
            <a:ext cx="247201" cy="255164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>
          <a:xfrm>
            <a:off x="1744286" y="4038385"/>
            <a:ext cx="247201" cy="255164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>
          <a:xfrm>
            <a:off x="2067599" y="4038385"/>
            <a:ext cx="247201" cy="255164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>
          <a:xfrm>
            <a:off x="2368281" y="4038385"/>
            <a:ext cx="247201" cy="255164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>
          <a:xfrm>
            <a:off x="2691594" y="4038385"/>
            <a:ext cx="247201" cy="255164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>
          <a:xfrm>
            <a:off x="2992276" y="4038385"/>
            <a:ext cx="247201" cy="255164"/>
          </a:xfrm>
          <a:prstGeom prst="rect">
            <a:avLst/>
          </a:prstGeom>
        </p:spPr>
      </p:pic>
      <p:pic>
        <p:nvPicPr>
          <p:cNvPr id="50" name="Picture 50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>
          <a:xfrm>
            <a:off x="166171" y="5138195"/>
            <a:ext cx="247201" cy="255164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>
          <a:xfrm>
            <a:off x="466853" y="5138195"/>
            <a:ext cx="247201" cy="255164"/>
          </a:xfrm>
          <a:prstGeom prst="rect">
            <a:avLst/>
          </a:prstGeom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>
          <a:xfrm>
            <a:off x="790166" y="5138195"/>
            <a:ext cx="247201" cy="255164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>
          <a:xfrm>
            <a:off x="1090848" y="5138195"/>
            <a:ext cx="247201" cy="255164"/>
          </a:xfrm>
          <a:prstGeom prst="rect">
            <a:avLst/>
          </a:prstGeom>
        </p:spPr>
      </p:pic>
      <p:pic>
        <p:nvPicPr>
          <p:cNvPr id="54" name="Picture 54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>
          <a:xfrm>
            <a:off x="1414160" y="5138195"/>
            <a:ext cx="247201" cy="255164"/>
          </a:xfrm>
          <a:prstGeom prst="rect">
            <a:avLst/>
          </a:prstGeom>
        </p:spPr>
      </p:pic>
      <p:pic>
        <p:nvPicPr>
          <p:cNvPr id="55" name="Picture 55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>
          <a:xfrm>
            <a:off x="1714843" y="5138195"/>
            <a:ext cx="247201" cy="255164"/>
          </a:xfrm>
          <a:prstGeom prst="rect">
            <a:avLst/>
          </a:prstGeom>
        </p:spPr>
      </p:pic>
      <p:pic>
        <p:nvPicPr>
          <p:cNvPr id="56" name="Picture 56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>
          <a:xfrm>
            <a:off x="2038155" y="5138195"/>
            <a:ext cx="247201" cy="255164"/>
          </a:xfrm>
          <a:prstGeom prst="rect">
            <a:avLst/>
          </a:prstGeom>
        </p:spPr>
      </p:pic>
      <p:pic>
        <p:nvPicPr>
          <p:cNvPr id="57" name="Picture 57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>
          <a:xfrm>
            <a:off x="2338838" y="5138195"/>
            <a:ext cx="247201" cy="255164"/>
          </a:xfrm>
          <a:prstGeom prst="rect">
            <a:avLst/>
          </a:prstGeom>
        </p:spPr>
      </p:pic>
      <p:pic>
        <p:nvPicPr>
          <p:cNvPr id="58" name="Picture 58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>
          <a:xfrm>
            <a:off x="2662150" y="5138195"/>
            <a:ext cx="247201" cy="255164"/>
          </a:xfrm>
          <a:prstGeom prst="rect">
            <a:avLst/>
          </a:prstGeom>
        </p:spPr>
      </p:pic>
      <p:pic>
        <p:nvPicPr>
          <p:cNvPr id="59" name="Picture 59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>
          <a:xfrm>
            <a:off x="2962833" y="5138195"/>
            <a:ext cx="247201" cy="255164"/>
          </a:xfrm>
          <a:prstGeom prst="rect">
            <a:avLst/>
          </a:prstGeom>
        </p:spPr>
      </p:pic>
      <p:pic>
        <p:nvPicPr>
          <p:cNvPr id="60" name="Picture 60"/>
          <p:cNvPicPr>
            <a:picLocks noChangeAspect="1"/>
          </p:cNvPicPr>
          <p:nvPr/>
        </p:nvPicPr>
        <p:blipFill>
          <a:blip r:embed="rId42"/>
          <a:srcRect/>
          <a:stretch>
            <a:fillRect/>
          </a:stretch>
        </p:blipFill>
        <p:spPr>
          <a:xfrm flipH="1" flipV="1">
            <a:off x="3687434" y="3625570"/>
            <a:ext cx="2405212" cy="2454298"/>
          </a:xfrm>
          <a:prstGeom prst="rect">
            <a:avLst/>
          </a:prstGeom>
        </p:spPr>
      </p:pic>
      <p:sp>
        <p:nvSpPr>
          <p:cNvPr id="61" name="TextBox 61"/>
          <p:cNvSpPr txBox="1"/>
          <p:nvPr/>
        </p:nvSpPr>
        <p:spPr>
          <a:xfrm>
            <a:off x="8855810" y="5699126"/>
            <a:ext cx="742765" cy="181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928">
                <a:solidFill>
                  <a:srgbClr val="000000"/>
                </a:solidFill>
                <a:latin typeface="Calibri (MS) Bold"/>
              </a:rPr>
              <a:t>RESILIENTE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8157353" y="5701913"/>
            <a:ext cx="664041" cy="181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928">
                <a:solidFill>
                  <a:srgbClr val="000000"/>
                </a:solidFill>
                <a:latin typeface="Calibri (MS) Bold"/>
              </a:rPr>
              <a:t>SOSTENIBLE</a:t>
            </a:r>
          </a:p>
        </p:txBody>
      </p:sp>
      <p:pic>
        <p:nvPicPr>
          <p:cNvPr id="63" name="Picture 63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>
          <a:xfrm rot="-5400000">
            <a:off x="7849809" y="5662915"/>
            <a:ext cx="229647" cy="237045"/>
          </a:xfrm>
          <a:prstGeom prst="rect">
            <a:avLst/>
          </a:prstGeom>
        </p:spPr>
      </p:pic>
      <p:sp>
        <p:nvSpPr>
          <p:cNvPr id="64" name="Freeform 64"/>
          <p:cNvSpPr/>
          <p:nvPr/>
        </p:nvSpPr>
        <p:spPr>
          <a:xfrm>
            <a:off x="6797495" y="4191000"/>
            <a:ext cx="1030917" cy="974506"/>
          </a:xfrm>
          <a:custGeom>
            <a:avLst/>
            <a:gdLst/>
            <a:ahLst/>
            <a:cxnLst/>
            <a:rect l="l" t="t" r="r" b="b"/>
            <a:pathLst>
              <a:path w="1030917" h="974506">
                <a:moveTo>
                  <a:pt x="0" y="0"/>
                </a:moveTo>
                <a:lnTo>
                  <a:pt x="1030918" y="0"/>
                </a:lnTo>
                <a:lnTo>
                  <a:pt x="1030918" y="974506"/>
                </a:lnTo>
                <a:lnTo>
                  <a:pt x="0" y="974506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/>
            </a:stretch>
          </a:blipFill>
        </p:spPr>
      </p:sp>
      <p:grpSp>
        <p:nvGrpSpPr>
          <p:cNvPr id="65" name="Group 65"/>
          <p:cNvGrpSpPr>
            <a:grpSpLocks noChangeAspect="1"/>
          </p:cNvGrpSpPr>
          <p:nvPr/>
        </p:nvGrpSpPr>
        <p:grpSpPr>
          <a:xfrm>
            <a:off x="6853903" y="3111921"/>
            <a:ext cx="974510" cy="974506"/>
            <a:chOff x="0" y="0"/>
            <a:chExt cx="6350000" cy="6349975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4"/>
              <a:stretch>
                <a:fillRect l="-3475" r="-3475"/>
              </a:stretch>
            </a:blipFill>
          </p:spPr>
        </p:sp>
      </p:grpSp>
      <p:sp>
        <p:nvSpPr>
          <p:cNvPr id="67" name="Freeform 67"/>
          <p:cNvSpPr/>
          <p:nvPr/>
        </p:nvSpPr>
        <p:spPr>
          <a:xfrm>
            <a:off x="6853903" y="5215832"/>
            <a:ext cx="1041841" cy="1049714"/>
          </a:xfrm>
          <a:custGeom>
            <a:avLst/>
            <a:gdLst/>
            <a:ahLst/>
            <a:cxnLst/>
            <a:rect l="l" t="t" r="r" b="b"/>
            <a:pathLst>
              <a:path w="1041841" h="1049714">
                <a:moveTo>
                  <a:pt x="0" y="0"/>
                </a:moveTo>
                <a:lnTo>
                  <a:pt x="1041841" y="0"/>
                </a:lnTo>
                <a:lnTo>
                  <a:pt x="1041841" y="1049714"/>
                </a:lnTo>
                <a:lnTo>
                  <a:pt x="0" y="1049714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a:blipFill>
        </p:spPr>
      </p:sp>
      <p:pic>
        <p:nvPicPr>
          <p:cNvPr id="68" name="Picture 68"/>
          <p:cNvPicPr>
            <a:picLocks noChangeAspect="1"/>
          </p:cNvPicPr>
          <p:nvPr/>
        </p:nvPicPr>
        <p:blipFill>
          <a:blip r:embed="rId47"/>
          <a:srcRect/>
          <a:stretch>
            <a:fillRect/>
          </a:stretch>
        </p:blipFill>
        <p:spPr>
          <a:xfrm rot="6007373">
            <a:off x="8840627" y="4312502"/>
            <a:ext cx="773130" cy="753802"/>
          </a:xfrm>
          <a:prstGeom prst="rect">
            <a:avLst/>
          </a:prstGeom>
        </p:spPr>
      </p:pic>
      <p:sp>
        <p:nvSpPr>
          <p:cNvPr id="69" name="TextBox 69"/>
          <p:cNvSpPr txBox="1"/>
          <p:nvPr/>
        </p:nvSpPr>
        <p:spPr>
          <a:xfrm>
            <a:off x="8855810" y="4499667"/>
            <a:ext cx="742765" cy="309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928">
                <a:solidFill>
                  <a:srgbClr val="000000"/>
                </a:solidFill>
                <a:latin typeface="Calibri (MS) Bold"/>
              </a:rPr>
              <a:t>BIOFILIA</a:t>
            </a:r>
          </a:p>
          <a:p>
            <a:pPr algn="ctr">
              <a:lnSpc>
                <a:spcPts val="1040"/>
              </a:lnSpc>
            </a:pPr>
            <a:r>
              <a:rPr lang="en-US" sz="743">
                <a:solidFill>
                  <a:srgbClr val="000000"/>
                </a:solidFill>
                <a:latin typeface="Calibri (MS) Bold"/>
              </a:rPr>
              <a:t>+ BIOMÍMESIS</a:t>
            </a:r>
          </a:p>
        </p:txBody>
      </p:sp>
      <p:pic>
        <p:nvPicPr>
          <p:cNvPr id="70" name="Picture 70"/>
          <p:cNvPicPr>
            <a:picLocks noChangeAspect="1"/>
          </p:cNvPicPr>
          <p:nvPr/>
        </p:nvPicPr>
        <p:blipFill>
          <a:blip r:embed="rId47"/>
          <a:srcRect/>
          <a:stretch>
            <a:fillRect/>
          </a:stretch>
        </p:blipFill>
        <p:spPr>
          <a:xfrm rot="6007373">
            <a:off x="8111657" y="4312502"/>
            <a:ext cx="773130" cy="753802"/>
          </a:xfrm>
          <a:prstGeom prst="rect">
            <a:avLst/>
          </a:prstGeom>
        </p:spPr>
      </p:pic>
      <p:pic>
        <p:nvPicPr>
          <p:cNvPr id="71" name="Picture 71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>
          <a:xfrm rot="-5400000">
            <a:off x="7849809" y="4559731"/>
            <a:ext cx="229647" cy="237045"/>
          </a:xfrm>
          <a:prstGeom prst="rect">
            <a:avLst/>
          </a:prstGeom>
        </p:spPr>
      </p:pic>
      <p:sp>
        <p:nvSpPr>
          <p:cNvPr id="72" name="Freeform 72"/>
          <p:cNvSpPr/>
          <p:nvPr/>
        </p:nvSpPr>
        <p:spPr>
          <a:xfrm>
            <a:off x="6820668" y="3085309"/>
            <a:ext cx="1040980" cy="1027731"/>
          </a:xfrm>
          <a:custGeom>
            <a:avLst/>
            <a:gdLst/>
            <a:ahLst/>
            <a:cxnLst/>
            <a:rect l="l" t="t" r="r" b="b"/>
            <a:pathLst>
              <a:path w="1040980" h="1027731">
                <a:moveTo>
                  <a:pt x="0" y="0"/>
                </a:moveTo>
                <a:lnTo>
                  <a:pt x="1040980" y="0"/>
                </a:lnTo>
                <a:lnTo>
                  <a:pt x="1040980" y="1027730"/>
                </a:lnTo>
                <a:lnTo>
                  <a:pt x="0" y="10277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73" name="Picture 73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>
          <a:xfrm rot="-5400000">
            <a:off x="7865347" y="3537721"/>
            <a:ext cx="229647" cy="237045"/>
          </a:xfrm>
          <a:prstGeom prst="rect">
            <a:avLst/>
          </a:prstGeom>
        </p:spPr>
      </p:pic>
      <p:pic>
        <p:nvPicPr>
          <p:cNvPr id="74" name="Picture 74"/>
          <p:cNvPicPr>
            <a:picLocks noChangeAspect="1"/>
          </p:cNvPicPr>
          <p:nvPr/>
        </p:nvPicPr>
        <p:blipFill>
          <a:blip r:embed="rId47"/>
          <a:srcRect/>
          <a:stretch>
            <a:fillRect/>
          </a:stretch>
        </p:blipFill>
        <p:spPr>
          <a:xfrm rot="6007373">
            <a:off x="8840627" y="3270291"/>
            <a:ext cx="773130" cy="753802"/>
          </a:xfrm>
          <a:prstGeom prst="rect">
            <a:avLst/>
          </a:prstGeom>
        </p:spPr>
      </p:pic>
      <p:sp>
        <p:nvSpPr>
          <p:cNvPr id="75" name="TextBox 75"/>
          <p:cNvSpPr txBox="1"/>
          <p:nvPr/>
        </p:nvSpPr>
        <p:spPr>
          <a:xfrm>
            <a:off x="8855810" y="3541761"/>
            <a:ext cx="742765" cy="181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928">
                <a:solidFill>
                  <a:srgbClr val="000000"/>
                </a:solidFill>
                <a:latin typeface="Calibri (MS) Bold"/>
              </a:rPr>
              <a:t>RECUPERAR</a:t>
            </a:r>
          </a:p>
        </p:txBody>
      </p:sp>
      <p:pic>
        <p:nvPicPr>
          <p:cNvPr id="76" name="Picture 76"/>
          <p:cNvPicPr>
            <a:picLocks noChangeAspect="1"/>
          </p:cNvPicPr>
          <p:nvPr/>
        </p:nvPicPr>
        <p:blipFill>
          <a:blip r:embed="rId47"/>
          <a:srcRect/>
          <a:stretch>
            <a:fillRect/>
          </a:stretch>
        </p:blipFill>
        <p:spPr>
          <a:xfrm rot="6007373">
            <a:off x="8111657" y="3270291"/>
            <a:ext cx="773130" cy="753802"/>
          </a:xfrm>
          <a:prstGeom prst="rect">
            <a:avLst/>
          </a:prstGeom>
        </p:spPr>
      </p:pic>
      <p:pic>
        <p:nvPicPr>
          <p:cNvPr id="77" name="Picture 77"/>
          <p:cNvPicPr>
            <a:picLocks noChangeAspect="1"/>
          </p:cNvPicPr>
          <p:nvPr/>
        </p:nvPicPr>
        <p:blipFill>
          <a:blip r:embed="rId47"/>
          <a:srcRect/>
          <a:stretch>
            <a:fillRect/>
          </a:stretch>
        </p:blipFill>
        <p:spPr>
          <a:xfrm rot="6007373">
            <a:off x="8840627" y="5444998"/>
            <a:ext cx="773130" cy="753802"/>
          </a:xfrm>
          <a:prstGeom prst="rect">
            <a:avLst/>
          </a:prstGeom>
        </p:spPr>
      </p:pic>
      <p:pic>
        <p:nvPicPr>
          <p:cNvPr id="78" name="Picture 78"/>
          <p:cNvPicPr>
            <a:picLocks noChangeAspect="1"/>
          </p:cNvPicPr>
          <p:nvPr/>
        </p:nvPicPr>
        <p:blipFill>
          <a:blip r:embed="rId47"/>
          <a:srcRect/>
          <a:stretch>
            <a:fillRect/>
          </a:stretch>
        </p:blipFill>
        <p:spPr>
          <a:xfrm rot="6007373">
            <a:off x="8111657" y="5444998"/>
            <a:ext cx="773130" cy="753802"/>
          </a:xfrm>
          <a:prstGeom prst="rect">
            <a:avLst/>
          </a:prstGeom>
        </p:spPr>
      </p:pic>
      <p:sp>
        <p:nvSpPr>
          <p:cNvPr id="79" name="TextBox 79"/>
          <p:cNvSpPr txBox="1"/>
          <p:nvPr/>
        </p:nvSpPr>
        <p:spPr>
          <a:xfrm>
            <a:off x="834758" y="2348673"/>
            <a:ext cx="1447373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dirty="0">
                <a:solidFill>
                  <a:srgbClr val="000000"/>
                </a:solidFill>
                <a:latin typeface="Calibri (MS) Bold"/>
              </a:rPr>
              <a:t>RURURBANO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4213431" y="2348673"/>
            <a:ext cx="1447373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Calibri (MS) Bold"/>
              </a:rPr>
              <a:t>BIOFILIA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2626100" y="1603688"/>
            <a:ext cx="1275746" cy="881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1"/>
              </a:lnSpc>
            </a:pPr>
            <a:r>
              <a:rPr lang="en-US" sz="2115" dirty="0">
                <a:solidFill>
                  <a:srgbClr val="000000"/>
                </a:solidFill>
                <a:latin typeface="Calibri (MS) Bold"/>
              </a:rPr>
              <a:t>SÍNTESIS</a:t>
            </a:r>
          </a:p>
          <a:p>
            <a:pPr algn="ctr">
              <a:lnSpc>
                <a:spcPts val="1850"/>
              </a:lnSpc>
            </a:pPr>
            <a:r>
              <a:rPr lang="en-US" sz="1322" dirty="0">
                <a:solidFill>
                  <a:srgbClr val="000000"/>
                </a:solidFill>
                <a:latin typeface="Calibri (MS) Bold"/>
              </a:rPr>
              <a:t>RURURBANO Y BIOFILIA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7709781" y="1603688"/>
            <a:ext cx="1275746" cy="881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1"/>
              </a:lnSpc>
            </a:pPr>
            <a:r>
              <a:rPr lang="en-US" sz="2115" dirty="0">
                <a:solidFill>
                  <a:srgbClr val="000000"/>
                </a:solidFill>
                <a:latin typeface="Calibri (MS) Bold"/>
              </a:rPr>
              <a:t>OBJETIVO</a:t>
            </a:r>
          </a:p>
          <a:p>
            <a:pPr algn="ctr">
              <a:lnSpc>
                <a:spcPts val="1850"/>
              </a:lnSpc>
            </a:pPr>
            <a:r>
              <a:rPr lang="en-US" sz="1322" dirty="0">
                <a:solidFill>
                  <a:srgbClr val="000000"/>
                </a:solidFill>
                <a:latin typeface="Calibri (MS) Bold"/>
              </a:rPr>
              <a:t>“RURALIDAD BIOFÍLICA”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8273157" y="4604232"/>
            <a:ext cx="450130" cy="181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928">
                <a:solidFill>
                  <a:srgbClr val="000000"/>
                </a:solidFill>
                <a:latin typeface="Calibri (MS) Bold"/>
              </a:rPr>
              <a:t>SBN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8182519" y="3532709"/>
            <a:ext cx="631407" cy="181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928">
                <a:solidFill>
                  <a:srgbClr val="000000"/>
                </a:solidFill>
                <a:latin typeface="Calibri (MS) Bold"/>
              </a:rPr>
              <a:t>DELIMITAR</a:t>
            </a:r>
          </a:p>
        </p:txBody>
      </p:sp>
      <p:sp>
        <p:nvSpPr>
          <p:cNvPr id="87" name="Freeform 87"/>
          <p:cNvSpPr/>
          <p:nvPr/>
        </p:nvSpPr>
        <p:spPr>
          <a:xfrm>
            <a:off x="2252031" y="1121887"/>
            <a:ext cx="1955842" cy="1930949"/>
          </a:xfrm>
          <a:custGeom>
            <a:avLst/>
            <a:gdLst/>
            <a:ahLst/>
            <a:cxnLst/>
            <a:rect l="l" t="t" r="r" b="b"/>
            <a:pathLst>
              <a:path w="1955842" h="1930949">
                <a:moveTo>
                  <a:pt x="0" y="0"/>
                </a:moveTo>
                <a:lnTo>
                  <a:pt x="1955842" y="0"/>
                </a:lnTo>
                <a:lnTo>
                  <a:pt x="1955842" y="1930949"/>
                </a:lnTo>
                <a:lnTo>
                  <a:pt x="0" y="19309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9" grpId="0"/>
      <p:bldP spid="75" grpId="0"/>
      <p:bldP spid="79" grpId="0"/>
      <p:bldP spid="80" grpId="0"/>
      <p:bldP spid="83" grpId="0"/>
      <p:bldP spid="84" grpId="0"/>
      <p:bldP spid="85" grpId="0"/>
      <p:bldP spid="8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4823"/>
            <a:ext cx="9753600" cy="640588"/>
          </a:xfrm>
          <a:custGeom>
            <a:avLst/>
            <a:gdLst/>
            <a:ahLst/>
            <a:cxnLst/>
            <a:rect l="l" t="t" r="r" b="b"/>
            <a:pathLst>
              <a:path w="9753600" h="640588">
                <a:moveTo>
                  <a:pt x="0" y="0"/>
                </a:moveTo>
                <a:lnTo>
                  <a:pt x="9753600" y="0"/>
                </a:lnTo>
                <a:lnTo>
                  <a:pt x="9753600" y="640588"/>
                </a:lnTo>
                <a:lnTo>
                  <a:pt x="0" y="640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1937" y="174681"/>
            <a:ext cx="1149462" cy="385196"/>
          </a:xfrm>
          <a:custGeom>
            <a:avLst/>
            <a:gdLst/>
            <a:ahLst/>
            <a:cxnLst/>
            <a:rect l="l" t="t" r="r" b="b"/>
            <a:pathLst>
              <a:path w="1149462" h="385196">
                <a:moveTo>
                  <a:pt x="0" y="0"/>
                </a:moveTo>
                <a:lnTo>
                  <a:pt x="1149462" y="0"/>
                </a:lnTo>
                <a:lnTo>
                  <a:pt x="1149462" y="385196"/>
                </a:lnTo>
                <a:lnTo>
                  <a:pt x="0" y="3851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847972" y="219426"/>
            <a:ext cx="2197679" cy="805515"/>
          </a:xfrm>
          <a:custGeom>
            <a:avLst/>
            <a:gdLst/>
            <a:ahLst/>
            <a:cxnLst/>
            <a:rect l="l" t="t" r="r" b="b"/>
            <a:pathLst>
              <a:path w="2197679" h="805515">
                <a:moveTo>
                  <a:pt x="0" y="0"/>
                </a:moveTo>
                <a:lnTo>
                  <a:pt x="2197679" y="0"/>
                </a:lnTo>
                <a:lnTo>
                  <a:pt x="2197679" y="805515"/>
                </a:lnTo>
                <a:lnTo>
                  <a:pt x="0" y="8055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067225" y="148509"/>
            <a:ext cx="2490551" cy="411368"/>
          </a:xfrm>
          <a:custGeom>
            <a:avLst/>
            <a:gdLst/>
            <a:ahLst/>
            <a:cxnLst/>
            <a:rect l="l" t="t" r="r" b="b"/>
            <a:pathLst>
              <a:path w="2490551" h="411368">
                <a:moveTo>
                  <a:pt x="0" y="0"/>
                </a:moveTo>
                <a:lnTo>
                  <a:pt x="2490551" y="0"/>
                </a:lnTo>
                <a:lnTo>
                  <a:pt x="2490551" y="411368"/>
                </a:lnTo>
                <a:lnTo>
                  <a:pt x="0" y="4113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355532" y="2809749"/>
            <a:ext cx="2104828" cy="2112750"/>
          </a:xfrm>
          <a:custGeom>
            <a:avLst/>
            <a:gdLst/>
            <a:ahLst/>
            <a:cxnLst/>
            <a:rect l="l" t="t" r="r" b="b"/>
            <a:pathLst>
              <a:path w="2104828" h="2112750">
                <a:moveTo>
                  <a:pt x="0" y="0"/>
                </a:moveTo>
                <a:lnTo>
                  <a:pt x="2104827" y="0"/>
                </a:lnTo>
                <a:lnTo>
                  <a:pt x="2104827" y="2112750"/>
                </a:lnTo>
                <a:lnTo>
                  <a:pt x="0" y="21127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06668" y="4049069"/>
            <a:ext cx="1591673" cy="873430"/>
          </a:xfrm>
          <a:custGeom>
            <a:avLst/>
            <a:gdLst/>
            <a:ahLst/>
            <a:cxnLst/>
            <a:rect l="l" t="t" r="r" b="b"/>
            <a:pathLst>
              <a:path w="1591673" h="873430">
                <a:moveTo>
                  <a:pt x="0" y="0"/>
                </a:moveTo>
                <a:lnTo>
                  <a:pt x="1591673" y="0"/>
                </a:lnTo>
                <a:lnTo>
                  <a:pt x="1591673" y="873430"/>
                </a:lnTo>
                <a:lnTo>
                  <a:pt x="0" y="8734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50391" y="2809749"/>
            <a:ext cx="2104828" cy="2112750"/>
          </a:xfrm>
          <a:custGeom>
            <a:avLst/>
            <a:gdLst/>
            <a:ahLst/>
            <a:cxnLst/>
            <a:rect l="l" t="t" r="r" b="b"/>
            <a:pathLst>
              <a:path w="2104828" h="2112750">
                <a:moveTo>
                  <a:pt x="0" y="0"/>
                </a:moveTo>
                <a:lnTo>
                  <a:pt x="2104827" y="0"/>
                </a:lnTo>
                <a:lnTo>
                  <a:pt x="2104827" y="2112750"/>
                </a:lnTo>
                <a:lnTo>
                  <a:pt x="0" y="21127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855268" y="2809749"/>
            <a:ext cx="2104828" cy="2112750"/>
          </a:xfrm>
          <a:custGeom>
            <a:avLst/>
            <a:gdLst/>
            <a:ahLst/>
            <a:cxnLst/>
            <a:rect l="l" t="t" r="r" b="b"/>
            <a:pathLst>
              <a:path w="2104828" h="2112750">
                <a:moveTo>
                  <a:pt x="0" y="0"/>
                </a:moveTo>
                <a:lnTo>
                  <a:pt x="2104828" y="0"/>
                </a:lnTo>
                <a:lnTo>
                  <a:pt x="2104828" y="2112750"/>
                </a:lnTo>
                <a:lnTo>
                  <a:pt x="0" y="21127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4754" y="5811346"/>
            <a:ext cx="9763315" cy="1484475"/>
          </a:xfrm>
          <a:custGeom>
            <a:avLst/>
            <a:gdLst/>
            <a:ahLst/>
            <a:cxnLst/>
            <a:rect l="l" t="t" r="r" b="b"/>
            <a:pathLst>
              <a:path w="9763315" h="1484475">
                <a:moveTo>
                  <a:pt x="0" y="0"/>
                </a:moveTo>
                <a:lnTo>
                  <a:pt x="9763315" y="0"/>
                </a:lnTo>
                <a:lnTo>
                  <a:pt x="9763315" y="1484475"/>
                </a:lnTo>
                <a:lnTo>
                  <a:pt x="0" y="148447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61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645" r="-28373" b="-30759"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-67737" y="5682403"/>
            <a:ext cx="9821337" cy="1632797"/>
          </a:xfrm>
          <a:custGeom>
            <a:avLst/>
            <a:gdLst/>
            <a:ahLst/>
            <a:cxnLst/>
            <a:rect l="l" t="t" r="r" b="b"/>
            <a:pathLst>
              <a:path w="9821337" h="1632797">
                <a:moveTo>
                  <a:pt x="0" y="0"/>
                </a:moveTo>
                <a:lnTo>
                  <a:pt x="9821337" y="0"/>
                </a:lnTo>
                <a:lnTo>
                  <a:pt x="9821337" y="1632797"/>
                </a:lnTo>
                <a:lnTo>
                  <a:pt x="0" y="163279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76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913773" y="4049069"/>
            <a:ext cx="1292156" cy="970732"/>
          </a:xfrm>
          <a:custGeom>
            <a:avLst/>
            <a:gdLst/>
            <a:ahLst/>
            <a:cxnLst/>
            <a:rect l="l" t="t" r="r" b="b"/>
            <a:pathLst>
              <a:path w="1292156" h="970732">
                <a:moveTo>
                  <a:pt x="0" y="0"/>
                </a:moveTo>
                <a:lnTo>
                  <a:pt x="1292155" y="0"/>
                </a:lnTo>
                <a:lnTo>
                  <a:pt x="1292155" y="970732"/>
                </a:lnTo>
                <a:lnTo>
                  <a:pt x="0" y="9707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alphaModFix amt="50000"/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814849" y="4049069"/>
            <a:ext cx="1009864" cy="970732"/>
          </a:xfrm>
          <a:custGeom>
            <a:avLst/>
            <a:gdLst/>
            <a:ahLst/>
            <a:cxnLst/>
            <a:rect l="l" t="t" r="r" b="b"/>
            <a:pathLst>
              <a:path w="1009864" h="970732">
                <a:moveTo>
                  <a:pt x="0" y="0"/>
                </a:moveTo>
                <a:lnTo>
                  <a:pt x="1009864" y="0"/>
                </a:lnTo>
                <a:lnTo>
                  <a:pt x="1009864" y="970732"/>
                </a:lnTo>
                <a:lnTo>
                  <a:pt x="0" y="97073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alphaModFix amt="50000"/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194926" y="1524596"/>
            <a:ext cx="1735287" cy="1735287"/>
          </a:xfrm>
          <a:custGeom>
            <a:avLst/>
            <a:gdLst/>
            <a:ahLst/>
            <a:cxnLst/>
            <a:rect l="l" t="t" r="r" b="b"/>
            <a:pathLst>
              <a:path w="1735287" h="1735287">
                <a:moveTo>
                  <a:pt x="0" y="0"/>
                </a:moveTo>
                <a:lnTo>
                  <a:pt x="1735287" y="0"/>
                </a:lnTo>
                <a:lnTo>
                  <a:pt x="1735287" y="1735288"/>
                </a:lnTo>
                <a:lnTo>
                  <a:pt x="0" y="173528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84162" y="1614550"/>
            <a:ext cx="1124671" cy="1254863"/>
          </a:xfrm>
          <a:custGeom>
            <a:avLst/>
            <a:gdLst/>
            <a:ahLst/>
            <a:cxnLst/>
            <a:rect l="l" t="t" r="r" b="b"/>
            <a:pathLst>
              <a:path w="1124671" h="1254863">
                <a:moveTo>
                  <a:pt x="0" y="0"/>
                </a:moveTo>
                <a:lnTo>
                  <a:pt x="1124671" y="0"/>
                </a:lnTo>
                <a:lnTo>
                  <a:pt x="1124671" y="1254864"/>
                </a:lnTo>
                <a:lnTo>
                  <a:pt x="0" y="1254864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6" name="TextBox 16"/>
          <p:cNvSpPr txBox="1"/>
          <p:nvPr/>
        </p:nvSpPr>
        <p:spPr>
          <a:xfrm>
            <a:off x="6559850" y="3305712"/>
            <a:ext cx="1696190" cy="1064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4"/>
              </a:lnSpc>
            </a:pPr>
            <a:r>
              <a:rPr lang="en-US" sz="1967">
                <a:solidFill>
                  <a:srgbClr val="000000"/>
                </a:solidFill>
                <a:latin typeface="Calibri (MS) Bold"/>
              </a:rPr>
              <a:t>DINÁMICAS BIOFÍLICAS Y BIOMIMÉTICAS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21956" y="3291035"/>
            <a:ext cx="1761698" cy="1064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4"/>
              </a:lnSpc>
            </a:pPr>
            <a:r>
              <a:rPr lang="en-US" sz="1967">
                <a:solidFill>
                  <a:srgbClr val="000000"/>
                </a:solidFill>
                <a:latin typeface="Calibri (MS) Bold"/>
              </a:rPr>
              <a:t>IDENTIFICACIÓN  DEL SISTEMA RURURBANO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40411" y="1902655"/>
            <a:ext cx="5862191" cy="51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dirty="0">
                <a:solidFill>
                  <a:srgbClr val="000000"/>
                </a:solidFill>
                <a:latin typeface="Calibri (MS) Bold"/>
              </a:rPr>
              <a:t>HITOS EN LA METODOLOGÍA DE ESTUDIO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855268" y="3291035"/>
            <a:ext cx="2104828" cy="1064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4"/>
              </a:lnSpc>
            </a:pPr>
            <a:r>
              <a:rPr lang="en-US" sz="1967">
                <a:solidFill>
                  <a:srgbClr val="000000"/>
                </a:solidFill>
                <a:latin typeface="Calibri (MS) Bold"/>
              </a:rPr>
              <a:t>CARACTERIZACIÓN DE LA IV RURURBANA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7"/>
          <p:cNvSpPr/>
          <p:nvPr/>
        </p:nvSpPr>
        <p:spPr>
          <a:xfrm>
            <a:off x="7284564" y="2955545"/>
            <a:ext cx="1921466" cy="1917464"/>
          </a:xfrm>
          <a:custGeom>
            <a:avLst/>
            <a:gdLst/>
            <a:ahLst/>
            <a:cxnLst/>
            <a:rect l="l" t="t" r="r" b="b"/>
            <a:pathLst>
              <a:path w="2561955" h="2556618">
                <a:moveTo>
                  <a:pt x="0" y="0"/>
                </a:moveTo>
                <a:lnTo>
                  <a:pt x="2561955" y="0"/>
                </a:lnTo>
                <a:lnTo>
                  <a:pt x="2561955" y="2556618"/>
                </a:lnTo>
                <a:lnTo>
                  <a:pt x="0" y="25566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7284564" y="2664243"/>
            <a:ext cx="2000137" cy="1701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1"/>
              </a:lnSpc>
            </a:pPr>
            <a:r>
              <a:rPr lang="en-US" sz="1815" dirty="0">
                <a:solidFill>
                  <a:srgbClr val="305128"/>
                </a:solidFill>
                <a:latin typeface="Calibri (MS) Bold"/>
              </a:rPr>
              <a:t>2. ACTIVIDAD AGRARIA</a:t>
            </a:r>
          </a:p>
          <a:p>
            <a:pPr algn="ctr">
              <a:lnSpc>
                <a:spcPts val="1694"/>
              </a:lnSpc>
            </a:pPr>
            <a:r>
              <a:rPr lang="en-US" sz="1210" dirty="0">
                <a:solidFill>
                  <a:srgbClr val="000000"/>
                </a:solidFill>
                <a:latin typeface="Calibri (MS) Bold"/>
              </a:rPr>
              <a:t>El sector </a:t>
            </a:r>
            <a:r>
              <a:rPr lang="en-US" sz="1210" dirty="0" err="1">
                <a:solidFill>
                  <a:srgbClr val="000000"/>
                </a:solidFill>
                <a:latin typeface="Calibri (MS) Bold"/>
              </a:rPr>
              <a:t>agrario</a:t>
            </a:r>
            <a:r>
              <a:rPr lang="en-US" sz="1210" dirty="0">
                <a:solidFill>
                  <a:srgbClr val="000000"/>
                </a:solidFill>
                <a:latin typeface="Calibri (MS) Bold"/>
              </a:rPr>
              <a:t> como </a:t>
            </a:r>
            <a:r>
              <a:rPr lang="en-US" sz="1210" dirty="0" err="1">
                <a:solidFill>
                  <a:srgbClr val="000000"/>
                </a:solidFill>
                <a:latin typeface="Calibri (MS) Bold"/>
              </a:rPr>
              <a:t>elemento</a:t>
            </a:r>
            <a:r>
              <a:rPr lang="en-US" sz="1210" dirty="0">
                <a:solidFill>
                  <a:srgbClr val="000000"/>
                </a:solidFill>
                <a:latin typeface="Calibri (MS) Bold"/>
              </a:rPr>
              <a:t> identitario</a:t>
            </a:r>
          </a:p>
          <a:p>
            <a:pPr algn="ctr">
              <a:lnSpc>
                <a:spcPts val="1694"/>
              </a:lnSpc>
            </a:pPr>
            <a:r>
              <a:rPr lang="en-US" sz="1210" dirty="0" err="1">
                <a:solidFill>
                  <a:srgbClr val="000000"/>
                </a:solidFill>
                <a:latin typeface="Calibri (MS) Bold"/>
              </a:rPr>
              <a:t>Imbricación</a:t>
            </a:r>
            <a:r>
              <a:rPr lang="en-US" sz="121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1210" dirty="0" err="1">
                <a:solidFill>
                  <a:srgbClr val="000000"/>
                </a:solidFill>
                <a:latin typeface="Calibri (MS) Bold"/>
              </a:rPr>
              <a:t>suelo</a:t>
            </a:r>
            <a:r>
              <a:rPr lang="en-US" sz="121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1210" dirty="0" err="1">
                <a:solidFill>
                  <a:srgbClr val="000000"/>
                </a:solidFill>
                <a:latin typeface="Calibri (MS) Bold"/>
              </a:rPr>
              <a:t>urbano</a:t>
            </a:r>
            <a:r>
              <a:rPr lang="en-US" sz="121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1210" dirty="0" err="1">
                <a:solidFill>
                  <a:srgbClr val="000000"/>
                </a:solidFill>
                <a:latin typeface="Calibri (MS) Bold"/>
              </a:rPr>
              <a:t>consolidado</a:t>
            </a:r>
            <a:r>
              <a:rPr lang="en-US" sz="1210" dirty="0">
                <a:solidFill>
                  <a:srgbClr val="000000"/>
                </a:solidFill>
                <a:latin typeface="Calibri (MS) Bold"/>
              </a:rPr>
              <a:t> y </a:t>
            </a:r>
            <a:r>
              <a:rPr lang="en-US" sz="1210" dirty="0" err="1">
                <a:solidFill>
                  <a:srgbClr val="000000"/>
                </a:solidFill>
                <a:latin typeface="Calibri (MS) Bold"/>
              </a:rPr>
              <a:t>suelo</a:t>
            </a:r>
            <a:r>
              <a:rPr lang="en-US" sz="121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1210" dirty="0" err="1">
                <a:solidFill>
                  <a:srgbClr val="000000"/>
                </a:solidFill>
                <a:latin typeface="Calibri (MS) Bold"/>
              </a:rPr>
              <a:t>rústico</a:t>
            </a:r>
            <a:r>
              <a:rPr lang="en-US" sz="121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1210" dirty="0" err="1">
                <a:solidFill>
                  <a:srgbClr val="000000"/>
                </a:solidFill>
                <a:latin typeface="Calibri (MS) Bold"/>
              </a:rPr>
              <a:t>agrario</a:t>
            </a:r>
            <a:r>
              <a:rPr lang="en-US" sz="1210" dirty="0">
                <a:solidFill>
                  <a:srgbClr val="000000"/>
                </a:solidFill>
                <a:latin typeface="Calibri (MS) Bold"/>
              </a:rPr>
              <a:t> </a:t>
            </a:r>
          </a:p>
        </p:txBody>
      </p:sp>
      <p:sp>
        <p:nvSpPr>
          <p:cNvPr id="36" name="Freeform 36"/>
          <p:cNvSpPr/>
          <p:nvPr/>
        </p:nvSpPr>
        <p:spPr>
          <a:xfrm rot="-6682761">
            <a:off x="7309007" y="1235712"/>
            <a:ext cx="950861" cy="981534"/>
          </a:xfrm>
          <a:custGeom>
            <a:avLst/>
            <a:gdLst/>
            <a:ahLst/>
            <a:cxnLst/>
            <a:rect l="l" t="t" r="r" b="b"/>
            <a:pathLst>
              <a:path w="950861" h="981534">
                <a:moveTo>
                  <a:pt x="0" y="0"/>
                </a:moveTo>
                <a:lnTo>
                  <a:pt x="950862" y="0"/>
                </a:lnTo>
                <a:lnTo>
                  <a:pt x="950862" y="981535"/>
                </a:lnTo>
                <a:lnTo>
                  <a:pt x="0" y="9815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8746701">
            <a:off x="4974841" y="4185457"/>
            <a:ext cx="1385863" cy="1914837"/>
          </a:xfrm>
          <a:custGeom>
            <a:avLst/>
            <a:gdLst/>
            <a:ahLst/>
            <a:cxnLst/>
            <a:rect l="l" t="t" r="r" b="b"/>
            <a:pathLst>
              <a:path w="1847818" h="2553116">
                <a:moveTo>
                  <a:pt x="0" y="0"/>
                </a:moveTo>
                <a:lnTo>
                  <a:pt x="1847818" y="0"/>
                </a:lnTo>
                <a:lnTo>
                  <a:pt x="1847818" y="2553117"/>
                </a:lnTo>
                <a:lnTo>
                  <a:pt x="0" y="25531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612450" y="4186280"/>
            <a:ext cx="2110646" cy="1494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1"/>
              </a:lnSpc>
            </a:pPr>
            <a:r>
              <a:rPr lang="en-US" sz="1815" dirty="0">
                <a:solidFill>
                  <a:srgbClr val="305128"/>
                </a:solidFill>
                <a:latin typeface="Calibri (MS) Bold"/>
              </a:rPr>
              <a:t>3. ÁREAS IMPRODUCTIVAS</a:t>
            </a:r>
          </a:p>
          <a:p>
            <a:pPr algn="ctr">
              <a:lnSpc>
                <a:spcPts val="1694"/>
              </a:lnSpc>
            </a:pPr>
            <a:r>
              <a:rPr lang="en-US" sz="1210" dirty="0" err="1">
                <a:solidFill>
                  <a:srgbClr val="000000"/>
                </a:solidFill>
                <a:latin typeface="Calibri (MS) Bold"/>
              </a:rPr>
              <a:t>Presencia</a:t>
            </a:r>
            <a:r>
              <a:rPr lang="en-US" sz="1210" dirty="0">
                <a:solidFill>
                  <a:srgbClr val="000000"/>
                </a:solidFill>
                <a:latin typeface="Calibri (MS) Bold"/>
              </a:rPr>
              <a:t> de </a:t>
            </a:r>
            <a:r>
              <a:rPr lang="en-US" sz="1210" dirty="0" err="1">
                <a:solidFill>
                  <a:srgbClr val="000000"/>
                </a:solidFill>
                <a:latin typeface="Calibri (MS) Bold"/>
              </a:rPr>
              <a:t>bolsas</a:t>
            </a:r>
            <a:r>
              <a:rPr lang="en-US" sz="1210" dirty="0">
                <a:solidFill>
                  <a:srgbClr val="000000"/>
                </a:solidFill>
                <a:latin typeface="Calibri (MS) Bold"/>
              </a:rPr>
              <a:t> de </a:t>
            </a:r>
            <a:r>
              <a:rPr lang="en-US" sz="1210" dirty="0" err="1">
                <a:solidFill>
                  <a:srgbClr val="000000"/>
                </a:solidFill>
                <a:latin typeface="Calibri (MS) Bold"/>
              </a:rPr>
              <a:t>suelo</a:t>
            </a:r>
            <a:r>
              <a:rPr lang="en-US" sz="121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1210" dirty="0" err="1">
                <a:solidFill>
                  <a:srgbClr val="000000"/>
                </a:solidFill>
                <a:latin typeface="Calibri (MS) Bold"/>
              </a:rPr>
              <a:t>rústico</a:t>
            </a:r>
            <a:r>
              <a:rPr lang="en-US" sz="121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1210" dirty="0" err="1">
                <a:solidFill>
                  <a:srgbClr val="000000"/>
                </a:solidFill>
                <a:latin typeface="Calibri (MS) Bold"/>
              </a:rPr>
              <a:t>agrario</a:t>
            </a:r>
            <a:r>
              <a:rPr lang="en-US" sz="121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1210" dirty="0" err="1">
                <a:solidFill>
                  <a:srgbClr val="000000"/>
                </a:solidFill>
                <a:latin typeface="Calibri (MS) Bold"/>
              </a:rPr>
              <a:t>en</a:t>
            </a:r>
            <a:r>
              <a:rPr lang="en-US" sz="121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1210" dirty="0" err="1">
                <a:solidFill>
                  <a:srgbClr val="000000"/>
                </a:solidFill>
                <a:latin typeface="Calibri (MS) Bold"/>
              </a:rPr>
              <a:t>desuso</a:t>
            </a:r>
            <a:endParaRPr lang="en-US" sz="1210" dirty="0">
              <a:solidFill>
                <a:srgbClr val="000000"/>
              </a:solidFill>
              <a:latin typeface="Calibri (MS) Bold"/>
            </a:endParaRPr>
          </a:p>
          <a:p>
            <a:pPr algn="ctr">
              <a:lnSpc>
                <a:spcPts val="1694"/>
              </a:lnSpc>
            </a:pPr>
            <a:r>
              <a:rPr lang="en-US" sz="1210" dirty="0">
                <a:solidFill>
                  <a:srgbClr val="000000"/>
                </a:solidFill>
                <a:latin typeface="Calibri (MS) Bold"/>
              </a:rPr>
              <a:t>Sector </a:t>
            </a:r>
            <a:r>
              <a:rPr lang="en-US" sz="1210" dirty="0" err="1">
                <a:solidFill>
                  <a:srgbClr val="000000"/>
                </a:solidFill>
                <a:latin typeface="Calibri (MS) Bold"/>
              </a:rPr>
              <a:t>primerio</a:t>
            </a:r>
            <a:r>
              <a:rPr lang="en-US" sz="121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1210" dirty="0" err="1">
                <a:solidFill>
                  <a:srgbClr val="000000"/>
                </a:solidFill>
                <a:latin typeface="Calibri (MS) Bold"/>
              </a:rPr>
              <a:t>suplantado</a:t>
            </a:r>
            <a:r>
              <a:rPr lang="en-US" sz="1210" dirty="0">
                <a:solidFill>
                  <a:srgbClr val="000000"/>
                </a:solidFill>
                <a:latin typeface="Calibri (MS) Bold"/>
              </a:rPr>
              <a:t> por </a:t>
            </a:r>
            <a:r>
              <a:rPr lang="en-US" sz="1210" dirty="0" err="1">
                <a:solidFill>
                  <a:srgbClr val="000000"/>
                </a:solidFill>
                <a:latin typeface="Calibri (MS) Bold"/>
              </a:rPr>
              <a:t>actividades</a:t>
            </a:r>
            <a:r>
              <a:rPr lang="en-US" sz="121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1210" dirty="0" err="1">
                <a:solidFill>
                  <a:srgbClr val="000000"/>
                </a:solidFill>
                <a:latin typeface="Calibri (MS) Bold"/>
              </a:rPr>
              <a:t>urbanas</a:t>
            </a:r>
            <a:endParaRPr lang="en-US" sz="1210" dirty="0">
              <a:solidFill>
                <a:srgbClr val="000000"/>
              </a:solidFill>
              <a:latin typeface="Calibri (MS) Bold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0" y="94823"/>
            <a:ext cx="9753600" cy="930118"/>
            <a:chOff x="0" y="0"/>
            <a:chExt cx="13004800" cy="12401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854117"/>
            </a:xfrm>
            <a:custGeom>
              <a:avLst/>
              <a:gdLst/>
              <a:ahLst/>
              <a:cxnLst/>
              <a:rect l="l" t="t" r="r" b="b"/>
              <a:pathLst>
                <a:path w="13004800" h="854117">
                  <a:moveTo>
                    <a:pt x="0" y="0"/>
                  </a:moveTo>
                  <a:lnTo>
                    <a:pt x="13004800" y="0"/>
                  </a:lnTo>
                  <a:lnTo>
                    <a:pt x="13004800" y="854117"/>
                  </a:lnTo>
                  <a:lnTo>
                    <a:pt x="0" y="854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42583" y="106477"/>
              <a:ext cx="1532616" cy="513595"/>
            </a:xfrm>
            <a:custGeom>
              <a:avLst/>
              <a:gdLst/>
              <a:ahLst/>
              <a:cxnLst/>
              <a:rect l="l" t="t" r="r" b="b"/>
              <a:pathLst>
                <a:path w="1532616" h="513595">
                  <a:moveTo>
                    <a:pt x="0" y="0"/>
                  </a:moveTo>
                  <a:lnTo>
                    <a:pt x="1532616" y="0"/>
                  </a:lnTo>
                  <a:lnTo>
                    <a:pt x="1532616" y="513595"/>
                  </a:lnTo>
                  <a:lnTo>
                    <a:pt x="0" y="513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130629" y="166136"/>
              <a:ext cx="2930239" cy="1074020"/>
            </a:xfrm>
            <a:custGeom>
              <a:avLst/>
              <a:gdLst/>
              <a:ahLst/>
              <a:cxnLst/>
              <a:rect l="l" t="t" r="r" b="b"/>
              <a:pathLst>
                <a:path w="2930239" h="1074020">
                  <a:moveTo>
                    <a:pt x="0" y="0"/>
                  </a:moveTo>
                  <a:lnTo>
                    <a:pt x="2930239" y="0"/>
                  </a:lnTo>
                  <a:lnTo>
                    <a:pt x="2930239" y="1074021"/>
                  </a:lnTo>
                  <a:lnTo>
                    <a:pt x="0" y="1074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756300" y="71581"/>
              <a:ext cx="3320735" cy="548491"/>
            </a:xfrm>
            <a:custGeom>
              <a:avLst/>
              <a:gdLst/>
              <a:ahLst/>
              <a:cxnLst/>
              <a:rect l="l" t="t" r="r" b="b"/>
              <a:pathLst>
                <a:path w="3320735" h="548491">
                  <a:moveTo>
                    <a:pt x="0" y="0"/>
                  </a:moveTo>
                  <a:lnTo>
                    <a:pt x="3320735" y="0"/>
                  </a:lnTo>
                  <a:lnTo>
                    <a:pt x="3320735" y="548491"/>
                  </a:lnTo>
                  <a:lnTo>
                    <a:pt x="0" y="548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527443" y="770317"/>
            <a:ext cx="2552186" cy="2570884"/>
          </a:xfrm>
          <a:custGeom>
            <a:avLst/>
            <a:gdLst/>
            <a:ahLst/>
            <a:cxnLst/>
            <a:rect l="l" t="t" r="r" b="b"/>
            <a:pathLst>
              <a:path w="2552186" h="2570884">
                <a:moveTo>
                  <a:pt x="0" y="0"/>
                </a:moveTo>
                <a:lnTo>
                  <a:pt x="2552186" y="0"/>
                </a:lnTo>
                <a:lnTo>
                  <a:pt x="2552186" y="2570884"/>
                </a:lnTo>
                <a:lnTo>
                  <a:pt x="0" y="25708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98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27443" y="788570"/>
            <a:ext cx="2543059" cy="2552631"/>
          </a:xfrm>
          <a:custGeom>
            <a:avLst/>
            <a:gdLst/>
            <a:ahLst/>
            <a:cxnLst/>
            <a:rect l="l" t="t" r="r" b="b"/>
            <a:pathLst>
              <a:path w="2543059" h="2552631">
                <a:moveTo>
                  <a:pt x="0" y="0"/>
                </a:moveTo>
                <a:lnTo>
                  <a:pt x="2543058" y="0"/>
                </a:lnTo>
                <a:lnTo>
                  <a:pt x="2543058" y="2552631"/>
                </a:lnTo>
                <a:lnTo>
                  <a:pt x="0" y="255263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17170" y="2268869"/>
            <a:ext cx="1707683" cy="937091"/>
          </a:xfrm>
          <a:custGeom>
            <a:avLst/>
            <a:gdLst/>
            <a:ahLst/>
            <a:cxnLst/>
            <a:rect l="l" t="t" r="r" b="b"/>
            <a:pathLst>
              <a:path w="1707683" h="937091">
                <a:moveTo>
                  <a:pt x="0" y="0"/>
                </a:moveTo>
                <a:lnTo>
                  <a:pt x="1707683" y="0"/>
                </a:lnTo>
                <a:lnTo>
                  <a:pt x="1707683" y="937091"/>
                </a:lnTo>
                <a:lnTo>
                  <a:pt x="0" y="93709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90000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740639" y="1228789"/>
            <a:ext cx="1968693" cy="1784128"/>
          </a:xfrm>
          <a:custGeom>
            <a:avLst/>
            <a:gdLst/>
            <a:ahLst/>
            <a:cxnLst/>
            <a:rect l="l" t="t" r="r" b="b"/>
            <a:pathLst>
              <a:path w="1968693" h="1784128">
                <a:moveTo>
                  <a:pt x="0" y="0"/>
                </a:moveTo>
                <a:lnTo>
                  <a:pt x="1968693" y="0"/>
                </a:lnTo>
                <a:lnTo>
                  <a:pt x="1968693" y="1784128"/>
                </a:lnTo>
                <a:lnTo>
                  <a:pt x="0" y="178412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50000"/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512406" y="1564410"/>
            <a:ext cx="2317434" cy="1190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1"/>
              </a:lnSpc>
            </a:pPr>
            <a:r>
              <a:rPr lang="en-US" sz="1815" dirty="0">
                <a:solidFill>
                  <a:srgbClr val="305128"/>
                </a:solidFill>
                <a:latin typeface="Calibri (MS) Bold"/>
              </a:rPr>
              <a:t>1. IDENTIFICACIÓN</a:t>
            </a:r>
          </a:p>
          <a:p>
            <a:pPr algn="ctr">
              <a:lnSpc>
                <a:spcPts val="1694"/>
              </a:lnSpc>
            </a:pPr>
            <a:r>
              <a:rPr lang="en-US" sz="1210" dirty="0" err="1">
                <a:solidFill>
                  <a:srgbClr val="000000"/>
                </a:solidFill>
                <a:latin typeface="Calibri (MS) Bold"/>
              </a:rPr>
              <a:t>Composición</a:t>
            </a:r>
            <a:r>
              <a:rPr lang="en-US" sz="1210" dirty="0">
                <a:solidFill>
                  <a:srgbClr val="000000"/>
                </a:solidFill>
                <a:latin typeface="Calibri (MS) Bold"/>
              </a:rPr>
              <a:t> territorial</a:t>
            </a:r>
          </a:p>
          <a:p>
            <a:pPr algn="ctr">
              <a:lnSpc>
                <a:spcPts val="1694"/>
              </a:lnSpc>
            </a:pPr>
            <a:r>
              <a:rPr lang="en-US" sz="1210" dirty="0" err="1">
                <a:solidFill>
                  <a:srgbClr val="000000"/>
                </a:solidFill>
                <a:latin typeface="Calibri (MS) Bold"/>
              </a:rPr>
              <a:t>Categorías</a:t>
            </a:r>
            <a:r>
              <a:rPr lang="en-US" sz="1210" dirty="0">
                <a:solidFill>
                  <a:srgbClr val="000000"/>
                </a:solidFill>
                <a:latin typeface="Calibri (MS) Bold"/>
              </a:rPr>
              <a:t> de </a:t>
            </a:r>
            <a:r>
              <a:rPr lang="en-US" sz="1210" dirty="0" err="1">
                <a:solidFill>
                  <a:srgbClr val="000000"/>
                </a:solidFill>
                <a:latin typeface="Calibri (MS) Bold"/>
              </a:rPr>
              <a:t>suelos</a:t>
            </a:r>
            <a:endParaRPr lang="en-US" sz="1210" dirty="0">
              <a:solidFill>
                <a:srgbClr val="000000"/>
              </a:solidFill>
              <a:latin typeface="Calibri (MS) Bold"/>
            </a:endParaRPr>
          </a:p>
          <a:p>
            <a:pPr algn="ctr">
              <a:lnSpc>
                <a:spcPts val="1694"/>
              </a:lnSpc>
            </a:pPr>
            <a:r>
              <a:rPr lang="en-US" sz="1210" dirty="0" err="1">
                <a:solidFill>
                  <a:srgbClr val="000000"/>
                </a:solidFill>
                <a:latin typeface="Calibri (MS) Bold"/>
              </a:rPr>
              <a:t>Usos</a:t>
            </a:r>
            <a:r>
              <a:rPr lang="en-US" sz="121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1210" dirty="0" err="1">
                <a:solidFill>
                  <a:srgbClr val="000000"/>
                </a:solidFill>
                <a:latin typeface="Calibri (MS) Bold"/>
              </a:rPr>
              <a:t>predominantes</a:t>
            </a:r>
            <a:endParaRPr lang="en-US" sz="1210" dirty="0">
              <a:solidFill>
                <a:srgbClr val="000000"/>
              </a:solidFill>
              <a:latin typeface="Calibri (MS) Bold"/>
            </a:endParaRPr>
          </a:p>
          <a:p>
            <a:pPr algn="ctr">
              <a:lnSpc>
                <a:spcPts val="1694"/>
              </a:lnSpc>
            </a:pPr>
            <a:r>
              <a:rPr lang="en-US" sz="1210" dirty="0">
                <a:solidFill>
                  <a:srgbClr val="000000"/>
                </a:solidFill>
                <a:latin typeface="Calibri (MS) Bold"/>
              </a:rPr>
              <a:t>y </a:t>
            </a:r>
            <a:r>
              <a:rPr lang="en-US" sz="1210" dirty="0" err="1">
                <a:solidFill>
                  <a:srgbClr val="000000"/>
                </a:solidFill>
                <a:latin typeface="Calibri (MS) Bold"/>
              </a:rPr>
              <a:t>obsoletos</a:t>
            </a:r>
            <a:endParaRPr lang="en-US" sz="1210" dirty="0">
              <a:solidFill>
                <a:srgbClr val="000000"/>
              </a:solidFill>
              <a:latin typeface="Calibri (MS) Bold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308243" y="3505264"/>
            <a:ext cx="2720427" cy="2807483"/>
            <a:chOff x="0" y="0"/>
            <a:chExt cx="3627237" cy="3743311"/>
          </a:xfrm>
        </p:grpSpPr>
        <p:sp>
          <p:nvSpPr>
            <p:cNvPr id="25" name="Freeform 25"/>
            <p:cNvSpPr/>
            <p:nvPr/>
          </p:nvSpPr>
          <p:spPr>
            <a:xfrm rot="-5400000">
              <a:off x="254520" y="-158303"/>
              <a:ext cx="2927087" cy="3245761"/>
            </a:xfrm>
            <a:custGeom>
              <a:avLst/>
              <a:gdLst/>
              <a:ahLst/>
              <a:cxnLst/>
              <a:rect l="l" t="t" r="r" b="b"/>
              <a:pathLst>
                <a:path w="2927087" h="3245761">
                  <a:moveTo>
                    <a:pt x="0" y="0"/>
                  </a:moveTo>
                  <a:lnTo>
                    <a:pt x="2927087" y="0"/>
                  </a:lnTo>
                  <a:lnTo>
                    <a:pt x="2927087" y="3245761"/>
                  </a:lnTo>
                  <a:lnTo>
                    <a:pt x="0" y="3245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604541" y="0"/>
              <a:ext cx="1851067" cy="1143034"/>
            </a:xfrm>
            <a:custGeom>
              <a:avLst/>
              <a:gdLst/>
              <a:ahLst/>
              <a:cxnLst/>
              <a:rect l="l" t="t" r="r" b="b"/>
              <a:pathLst>
                <a:path w="1851067" h="1143034">
                  <a:moveTo>
                    <a:pt x="0" y="0"/>
                  </a:moveTo>
                  <a:lnTo>
                    <a:pt x="1851067" y="0"/>
                  </a:lnTo>
                  <a:lnTo>
                    <a:pt x="1851067" y="1143034"/>
                  </a:lnTo>
                  <a:lnTo>
                    <a:pt x="0" y="1143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-1653427">
              <a:off x="722232" y="2365196"/>
              <a:ext cx="445344" cy="445344"/>
            </a:xfrm>
            <a:custGeom>
              <a:avLst/>
              <a:gdLst/>
              <a:ahLst/>
              <a:cxnLst/>
              <a:rect l="l" t="t" r="r" b="b"/>
              <a:pathLst>
                <a:path w="445344" h="445344">
                  <a:moveTo>
                    <a:pt x="0" y="0"/>
                  </a:moveTo>
                  <a:lnTo>
                    <a:pt x="445344" y="0"/>
                  </a:lnTo>
                  <a:lnTo>
                    <a:pt x="445344" y="445344"/>
                  </a:lnTo>
                  <a:lnTo>
                    <a:pt x="0" y="4453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 l="-5475" t="-41380" r="-124111" b="-61230"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 rot="-1634404">
              <a:off x="125888" y="1307817"/>
              <a:ext cx="637627" cy="704560"/>
            </a:xfrm>
            <a:custGeom>
              <a:avLst/>
              <a:gdLst/>
              <a:ahLst/>
              <a:cxnLst/>
              <a:rect l="l" t="t" r="r" b="b"/>
              <a:pathLst>
                <a:path w="637627" h="704560">
                  <a:moveTo>
                    <a:pt x="0" y="0"/>
                  </a:moveTo>
                  <a:lnTo>
                    <a:pt x="637627" y="0"/>
                  </a:lnTo>
                  <a:lnTo>
                    <a:pt x="637627" y="704561"/>
                  </a:lnTo>
                  <a:lnTo>
                    <a:pt x="0" y="7045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2863345" y="1743207"/>
              <a:ext cx="763892" cy="702781"/>
            </a:xfrm>
            <a:custGeom>
              <a:avLst/>
              <a:gdLst/>
              <a:ahLst/>
              <a:cxnLst/>
              <a:rect l="l" t="t" r="r" b="b"/>
              <a:pathLst>
                <a:path w="763892" h="702781">
                  <a:moveTo>
                    <a:pt x="0" y="0"/>
                  </a:moveTo>
                  <a:lnTo>
                    <a:pt x="763892" y="0"/>
                  </a:lnTo>
                  <a:lnTo>
                    <a:pt x="763892" y="702780"/>
                  </a:lnTo>
                  <a:lnTo>
                    <a:pt x="0" y="702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TextBox 30"/>
            <p:cNvSpPr txBox="1"/>
            <p:nvPr/>
          </p:nvSpPr>
          <p:spPr>
            <a:xfrm>
              <a:off x="769569" y="1099065"/>
              <a:ext cx="1285995" cy="6441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8"/>
                </a:lnSpc>
              </a:pPr>
              <a:r>
                <a:rPr lang="en-US" sz="1506">
                  <a:solidFill>
                    <a:srgbClr val="FFFFFF"/>
                  </a:solidFill>
                  <a:latin typeface="Calibri (MS) Bold"/>
                </a:rPr>
                <a:t>SISTEMA RURAL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2017623" y="1099065"/>
              <a:ext cx="1275476" cy="6441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8"/>
                </a:lnSpc>
              </a:pPr>
              <a:r>
                <a:rPr lang="en-US" sz="1506">
                  <a:solidFill>
                    <a:srgbClr val="FFFFFF"/>
                  </a:solidFill>
                  <a:latin typeface="Calibri (MS) Bold"/>
                </a:rPr>
                <a:t>SISTEMA URBANO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95183" y="1824716"/>
              <a:ext cx="1380670" cy="6441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8"/>
                </a:lnSpc>
              </a:pPr>
              <a:r>
                <a:rPr lang="en-US" sz="1506">
                  <a:solidFill>
                    <a:srgbClr val="FFFFFF"/>
                  </a:solidFill>
                  <a:latin typeface="Calibri (MS) Bold"/>
                </a:rPr>
                <a:t>SISTEMA NATURAL</a:t>
              </a:r>
            </a:p>
          </p:txBody>
        </p:sp>
        <p:sp>
          <p:nvSpPr>
            <p:cNvPr id="33" name="Freeform 33"/>
            <p:cNvSpPr/>
            <p:nvPr/>
          </p:nvSpPr>
          <p:spPr>
            <a:xfrm rot="3991046">
              <a:off x="1224853" y="1660561"/>
              <a:ext cx="1762447" cy="1822718"/>
            </a:xfrm>
            <a:custGeom>
              <a:avLst/>
              <a:gdLst/>
              <a:ahLst/>
              <a:cxnLst/>
              <a:rect l="l" t="t" r="r" b="b"/>
              <a:pathLst>
                <a:path w="1762447" h="1822718">
                  <a:moveTo>
                    <a:pt x="0" y="0"/>
                  </a:moveTo>
                  <a:lnTo>
                    <a:pt x="1762447" y="0"/>
                  </a:lnTo>
                  <a:lnTo>
                    <a:pt x="1762447" y="1822718"/>
                  </a:lnTo>
                  <a:lnTo>
                    <a:pt x="0" y="18227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alphaModFix amt="64000"/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rot="-4933713">
              <a:off x="1283070" y="1774055"/>
              <a:ext cx="1636735" cy="1645711"/>
            </a:xfrm>
            <a:custGeom>
              <a:avLst/>
              <a:gdLst/>
              <a:ahLst/>
              <a:cxnLst/>
              <a:rect l="l" t="t" r="r" b="b"/>
              <a:pathLst>
                <a:path w="1636735" h="1645711">
                  <a:moveTo>
                    <a:pt x="0" y="0"/>
                  </a:moveTo>
                  <a:lnTo>
                    <a:pt x="1636735" y="0"/>
                  </a:lnTo>
                  <a:lnTo>
                    <a:pt x="1636735" y="1645711"/>
                  </a:lnTo>
                  <a:lnTo>
                    <a:pt x="0" y="1645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1151628" y="2151189"/>
              <a:ext cx="1970391" cy="806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373"/>
                </a:lnSpc>
              </a:pPr>
              <a:r>
                <a:rPr lang="en-US" sz="1695" spc="84">
                  <a:solidFill>
                    <a:srgbClr val="000000"/>
                  </a:solidFill>
                  <a:latin typeface="Calibri (MS) Bold"/>
                </a:rPr>
                <a:t>SISTEMA RURURBANO</a:t>
              </a:r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877303" y="1461833"/>
            <a:ext cx="1890101" cy="1064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9"/>
              </a:lnSpc>
            </a:pPr>
            <a:r>
              <a:rPr lang="en-US" sz="1950" dirty="0">
                <a:solidFill>
                  <a:srgbClr val="305128"/>
                </a:solidFill>
                <a:latin typeface="Calibri (MS) Bold"/>
              </a:rPr>
              <a:t>IDENTIFICACIÓN  DEL SISTEMA RURURBANO</a:t>
            </a:r>
          </a:p>
        </p:txBody>
      </p:sp>
      <p:sp>
        <p:nvSpPr>
          <p:cNvPr id="38" name="Freeform 38"/>
          <p:cNvSpPr/>
          <p:nvPr/>
        </p:nvSpPr>
        <p:spPr>
          <a:xfrm rot="414302">
            <a:off x="7048111" y="5061803"/>
            <a:ext cx="950861" cy="981534"/>
          </a:xfrm>
          <a:custGeom>
            <a:avLst/>
            <a:gdLst/>
            <a:ahLst/>
            <a:cxnLst/>
            <a:rect l="l" t="t" r="r" b="b"/>
            <a:pathLst>
              <a:path w="950861" h="981534">
                <a:moveTo>
                  <a:pt x="0" y="0"/>
                </a:moveTo>
                <a:lnTo>
                  <a:pt x="950861" y="0"/>
                </a:lnTo>
                <a:lnTo>
                  <a:pt x="950861" y="981535"/>
                </a:lnTo>
                <a:lnTo>
                  <a:pt x="0" y="9815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7746176">
            <a:off x="3831513" y="2915598"/>
            <a:ext cx="950861" cy="981534"/>
          </a:xfrm>
          <a:custGeom>
            <a:avLst/>
            <a:gdLst/>
            <a:ahLst/>
            <a:cxnLst/>
            <a:rect l="l" t="t" r="r" b="b"/>
            <a:pathLst>
              <a:path w="950861" h="981534">
                <a:moveTo>
                  <a:pt x="0" y="0"/>
                </a:moveTo>
                <a:lnTo>
                  <a:pt x="950862" y="0"/>
                </a:lnTo>
                <a:lnTo>
                  <a:pt x="950862" y="981534"/>
                </a:lnTo>
                <a:lnTo>
                  <a:pt x="0" y="9815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2246202">
            <a:off x="6914965" y="2312419"/>
            <a:ext cx="2633571" cy="2600053"/>
          </a:xfrm>
          <a:custGeom>
            <a:avLst/>
            <a:gdLst/>
            <a:ahLst/>
            <a:cxnLst/>
            <a:rect l="l" t="t" r="r" b="b"/>
            <a:pathLst>
              <a:path w="3511428" h="3466737">
                <a:moveTo>
                  <a:pt x="0" y="0"/>
                </a:moveTo>
                <a:lnTo>
                  <a:pt x="3511427" y="0"/>
                </a:lnTo>
                <a:lnTo>
                  <a:pt x="3511427" y="3466737"/>
                </a:lnTo>
                <a:lnTo>
                  <a:pt x="0" y="3466737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alphaModFix amt="69000"/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dirty="0"/>
          </a:p>
        </p:txBody>
      </p:sp>
      <p:sp>
        <p:nvSpPr>
          <p:cNvPr id="14" name="Freeform 14"/>
          <p:cNvSpPr/>
          <p:nvPr/>
        </p:nvSpPr>
        <p:spPr>
          <a:xfrm rot="2530125">
            <a:off x="4434288" y="759494"/>
            <a:ext cx="2473670" cy="2442187"/>
          </a:xfrm>
          <a:custGeom>
            <a:avLst/>
            <a:gdLst/>
            <a:ahLst/>
            <a:cxnLst/>
            <a:rect l="l" t="t" r="r" b="b"/>
            <a:pathLst>
              <a:path w="2473670" h="2442187">
                <a:moveTo>
                  <a:pt x="0" y="0"/>
                </a:moveTo>
                <a:lnTo>
                  <a:pt x="2473670" y="0"/>
                </a:lnTo>
                <a:lnTo>
                  <a:pt x="2473670" y="2442186"/>
                </a:lnTo>
                <a:lnTo>
                  <a:pt x="0" y="2442186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alphaModFix amt="69000"/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9225669">
            <a:off x="4247594" y="3708178"/>
            <a:ext cx="2633571" cy="2600052"/>
          </a:xfrm>
          <a:custGeom>
            <a:avLst/>
            <a:gdLst/>
            <a:ahLst/>
            <a:cxnLst/>
            <a:rect l="l" t="t" r="r" b="b"/>
            <a:pathLst>
              <a:path w="3511428" h="3466737">
                <a:moveTo>
                  <a:pt x="0" y="0"/>
                </a:moveTo>
                <a:lnTo>
                  <a:pt x="3511428" y="0"/>
                </a:lnTo>
                <a:lnTo>
                  <a:pt x="3511428" y="3466737"/>
                </a:lnTo>
                <a:lnTo>
                  <a:pt x="0" y="3466737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alphaModFix amt="69000"/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62776" y="5682403"/>
            <a:ext cx="9821337" cy="1632797"/>
            <a:chOff x="0" y="0"/>
            <a:chExt cx="13095116" cy="2177063"/>
          </a:xfrm>
        </p:grpSpPr>
        <p:sp>
          <p:nvSpPr>
            <p:cNvPr id="8" name="Freeform 8"/>
            <p:cNvSpPr/>
            <p:nvPr/>
          </p:nvSpPr>
          <p:spPr>
            <a:xfrm>
              <a:off x="77362" y="171925"/>
              <a:ext cx="13017754" cy="1979300"/>
            </a:xfrm>
            <a:custGeom>
              <a:avLst/>
              <a:gdLst/>
              <a:ahLst/>
              <a:cxnLst/>
              <a:rect l="l" t="t" r="r" b="b"/>
              <a:pathLst>
                <a:path w="13017754" h="1979300">
                  <a:moveTo>
                    <a:pt x="0" y="0"/>
                  </a:moveTo>
                  <a:lnTo>
                    <a:pt x="13017754" y="0"/>
                  </a:lnTo>
                  <a:lnTo>
                    <a:pt x="13017754" y="1979299"/>
                  </a:lnTo>
                  <a:lnTo>
                    <a:pt x="0" y="1979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alphaModFix amt="61000"/>
                <a:extLst>
                  <a:ext uri="{96DAC541-7B7A-43D3-8B79-37D633B846F1}">
                    <asvg:svgBlip xmlns:asvg="http://schemas.microsoft.com/office/drawing/2016/SVG/main" r:embed="rId39"/>
                  </a:ext>
                </a:extLst>
              </a:blip>
              <a:stretch>
                <a:fillRect l="-645" r="-28373" b="-30759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3095116" cy="2177063"/>
            </a:xfrm>
            <a:custGeom>
              <a:avLst/>
              <a:gdLst/>
              <a:ahLst/>
              <a:cxnLst/>
              <a:rect l="l" t="t" r="r" b="b"/>
              <a:pathLst>
                <a:path w="13095116" h="2177063">
                  <a:moveTo>
                    <a:pt x="0" y="0"/>
                  </a:moveTo>
                  <a:lnTo>
                    <a:pt x="13095116" y="0"/>
                  </a:lnTo>
                  <a:lnTo>
                    <a:pt x="13095116" y="2177063"/>
                  </a:lnTo>
                  <a:lnTo>
                    <a:pt x="0" y="2177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alphaModFix amt="76000"/>
                <a:extLst>
                  <a:ext uri="{96DAC541-7B7A-43D3-8B79-37D633B846F1}">
                    <asvg:svgBlip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15" grpId="0"/>
      <p:bldP spid="37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2776" y="5682403"/>
            <a:ext cx="9821337" cy="1632797"/>
            <a:chOff x="0" y="0"/>
            <a:chExt cx="13095116" cy="2177063"/>
          </a:xfrm>
        </p:grpSpPr>
        <p:sp>
          <p:nvSpPr>
            <p:cNvPr id="3" name="Freeform 3"/>
            <p:cNvSpPr/>
            <p:nvPr/>
          </p:nvSpPr>
          <p:spPr>
            <a:xfrm>
              <a:off x="77362" y="171925"/>
              <a:ext cx="13017754" cy="1979300"/>
            </a:xfrm>
            <a:custGeom>
              <a:avLst/>
              <a:gdLst/>
              <a:ahLst/>
              <a:cxnLst/>
              <a:rect l="l" t="t" r="r" b="b"/>
              <a:pathLst>
                <a:path w="13017754" h="1979300">
                  <a:moveTo>
                    <a:pt x="0" y="0"/>
                  </a:moveTo>
                  <a:lnTo>
                    <a:pt x="13017754" y="0"/>
                  </a:lnTo>
                  <a:lnTo>
                    <a:pt x="13017754" y="1979299"/>
                  </a:lnTo>
                  <a:lnTo>
                    <a:pt x="0" y="1979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88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645" r="-28373" b="-30759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095116" cy="2177063"/>
            </a:xfrm>
            <a:custGeom>
              <a:avLst/>
              <a:gdLst/>
              <a:ahLst/>
              <a:cxnLst/>
              <a:rect l="l" t="t" r="r" b="b"/>
              <a:pathLst>
                <a:path w="13095116" h="2177063">
                  <a:moveTo>
                    <a:pt x="0" y="0"/>
                  </a:moveTo>
                  <a:lnTo>
                    <a:pt x="13095116" y="0"/>
                  </a:lnTo>
                  <a:lnTo>
                    <a:pt x="13095116" y="2177063"/>
                  </a:lnTo>
                  <a:lnTo>
                    <a:pt x="0" y="2177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527443" y="770317"/>
            <a:ext cx="2552186" cy="2570884"/>
          </a:xfrm>
          <a:custGeom>
            <a:avLst/>
            <a:gdLst/>
            <a:ahLst/>
            <a:cxnLst/>
            <a:rect l="l" t="t" r="r" b="b"/>
            <a:pathLst>
              <a:path w="2552186" h="2570884">
                <a:moveTo>
                  <a:pt x="0" y="0"/>
                </a:moveTo>
                <a:lnTo>
                  <a:pt x="2552186" y="0"/>
                </a:lnTo>
                <a:lnTo>
                  <a:pt x="2552186" y="2570884"/>
                </a:lnTo>
                <a:lnTo>
                  <a:pt x="0" y="25708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8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07241" y="788570"/>
            <a:ext cx="2572388" cy="2582071"/>
          </a:xfrm>
          <a:custGeom>
            <a:avLst/>
            <a:gdLst/>
            <a:ahLst/>
            <a:cxnLst/>
            <a:rect l="l" t="t" r="r" b="b"/>
            <a:pathLst>
              <a:path w="2572388" h="2582071">
                <a:moveTo>
                  <a:pt x="0" y="0"/>
                </a:moveTo>
                <a:lnTo>
                  <a:pt x="2572388" y="0"/>
                </a:lnTo>
                <a:lnTo>
                  <a:pt x="2572388" y="2582071"/>
                </a:lnTo>
                <a:lnTo>
                  <a:pt x="0" y="25820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23614" y="1375294"/>
            <a:ext cx="1959844" cy="104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29"/>
              </a:lnSpc>
              <a:spcBef>
                <a:spcPct val="0"/>
              </a:spcBef>
            </a:pPr>
            <a:r>
              <a:rPr lang="en-US" sz="1949" u="none" strike="noStrike" dirty="0">
                <a:solidFill>
                  <a:srgbClr val="305128"/>
                </a:solidFill>
                <a:latin typeface="Calibri (MS) Bold"/>
              </a:rPr>
              <a:t>CARACTERIZACIÓN DE LA IV RURURBANA</a:t>
            </a:r>
          </a:p>
        </p:txBody>
      </p:sp>
      <p:sp>
        <p:nvSpPr>
          <p:cNvPr id="8" name="Freeform 8"/>
          <p:cNvSpPr/>
          <p:nvPr/>
        </p:nvSpPr>
        <p:spPr>
          <a:xfrm>
            <a:off x="457843" y="2303189"/>
            <a:ext cx="1234193" cy="1186368"/>
          </a:xfrm>
          <a:custGeom>
            <a:avLst/>
            <a:gdLst/>
            <a:ahLst/>
            <a:cxnLst/>
            <a:rect l="l" t="t" r="r" b="b"/>
            <a:pathLst>
              <a:path w="1234193" h="1186368">
                <a:moveTo>
                  <a:pt x="0" y="0"/>
                </a:moveTo>
                <a:lnTo>
                  <a:pt x="1234192" y="0"/>
                </a:lnTo>
                <a:lnTo>
                  <a:pt x="1234192" y="1186368"/>
                </a:lnTo>
                <a:lnTo>
                  <a:pt x="0" y="11863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9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728222" y="3413600"/>
            <a:ext cx="1238342" cy="1222581"/>
            <a:chOff x="0" y="0"/>
            <a:chExt cx="1651122" cy="16301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51122" cy="1630108"/>
            </a:xfrm>
            <a:custGeom>
              <a:avLst/>
              <a:gdLst/>
              <a:ahLst/>
              <a:cxnLst/>
              <a:rect l="l" t="t" r="r" b="b"/>
              <a:pathLst>
                <a:path w="1651122" h="1630108">
                  <a:moveTo>
                    <a:pt x="0" y="0"/>
                  </a:moveTo>
                  <a:lnTo>
                    <a:pt x="1651122" y="0"/>
                  </a:lnTo>
                  <a:lnTo>
                    <a:pt x="1651122" y="1630108"/>
                  </a:lnTo>
                  <a:lnTo>
                    <a:pt x="0" y="1630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id="11" name="Group 11"/>
            <p:cNvGrpSpPr/>
            <p:nvPr/>
          </p:nvGrpSpPr>
          <p:grpSpPr>
            <a:xfrm>
              <a:off x="351038" y="1018760"/>
              <a:ext cx="967437" cy="314040"/>
              <a:chOff x="0" y="0"/>
              <a:chExt cx="862571" cy="27999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62571" cy="279999"/>
              </a:xfrm>
              <a:custGeom>
                <a:avLst/>
                <a:gdLst/>
                <a:ahLst/>
                <a:cxnLst/>
                <a:rect l="l" t="t" r="r" b="b"/>
                <a:pathLst>
                  <a:path w="862571" h="279999">
                    <a:moveTo>
                      <a:pt x="431285" y="0"/>
                    </a:moveTo>
                    <a:cubicBezTo>
                      <a:pt x="193093" y="0"/>
                      <a:pt x="0" y="62680"/>
                      <a:pt x="0" y="140000"/>
                    </a:cubicBezTo>
                    <a:cubicBezTo>
                      <a:pt x="0" y="217319"/>
                      <a:pt x="193093" y="279999"/>
                      <a:pt x="431285" y="279999"/>
                    </a:cubicBezTo>
                    <a:cubicBezTo>
                      <a:pt x="669478" y="279999"/>
                      <a:pt x="862571" y="217319"/>
                      <a:pt x="862571" y="140000"/>
                    </a:cubicBezTo>
                    <a:cubicBezTo>
                      <a:pt x="862571" y="62680"/>
                      <a:pt x="669478" y="0"/>
                      <a:pt x="431285" y="0"/>
                    </a:cubicBezTo>
                    <a:close/>
                  </a:path>
                </a:pathLst>
              </a:custGeom>
              <a:solidFill>
                <a:srgbClr val="CFB477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76200" y="38100"/>
                <a:ext cx="710171" cy="165699"/>
              </a:xfrm>
              <a:prstGeom prst="rect">
                <a:avLst/>
              </a:prstGeom>
            </p:spPr>
            <p:txBody>
              <a:bodyPr lIns="27528" tIns="27528" rIns="27528" bIns="27528" rtlCol="0" anchor="ctr"/>
              <a:lstStyle/>
              <a:p>
                <a:pPr algn="ctr">
                  <a:lnSpc>
                    <a:spcPts val="2218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594063" y="1018760"/>
              <a:ext cx="331108" cy="297997"/>
            </a:xfrm>
            <a:custGeom>
              <a:avLst/>
              <a:gdLst/>
              <a:ahLst/>
              <a:cxnLst/>
              <a:rect l="l" t="t" r="r" b="b"/>
              <a:pathLst>
                <a:path w="331108" h="297997">
                  <a:moveTo>
                    <a:pt x="0" y="0"/>
                  </a:moveTo>
                  <a:lnTo>
                    <a:pt x="331108" y="0"/>
                  </a:lnTo>
                  <a:lnTo>
                    <a:pt x="331108" y="297997"/>
                  </a:lnTo>
                  <a:lnTo>
                    <a:pt x="0" y="297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372499" y="298396"/>
              <a:ext cx="895732" cy="878937"/>
            </a:xfrm>
            <a:custGeom>
              <a:avLst/>
              <a:gdLst/>
              <a:ahLst/>
              <a:cxnLst/>
              <a:rect l="l" t="t" r="r" b="b"/>
              <a:pathLst>
                <a:path w="895732" h="878937">
                  <a:moveTo>
                    <a:pt x="0" y="0"/>
                  </a:moveTo>
                  <a:lnTo>
                    <a:pt x="895733" y="0"/>
                  </a:lnTo>
                  <a:lnTo>
                    <a:pt x="895733" y="878937"/>
                  </a:lnTo>
                  <a:lnTo>
                    <a:pt x="0" y="878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667587" y="224938"/>
              <a:ext cx="650887" cy="869298"/>
            </a:xfrm>
            <a:custGeom>
              <a:avLst/>
              <a:gdLst/>
              <a:ahLst/>
              <a:cxnLst/>
              <a:rect l="l" t="t" r="r" b="b"/>
              <a:pathLst>
                <a:path w="650887" h="869298">
                  <a:moveTo>
                    <a:pt x="0" y="0"/>
                  </a:moveTo>
                  <a:lnTo>
                    <a:pt x="650888" y="0"/>
                  </a:lnTo>
                  <a:lnTo>
                    <a:pt x="650888" y="869298"/>
                  </a:lnTo>
                  <a:lnTo>
                    <a:pt x="0" y="869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6717466" y="1304925"/>
            <a:ext cx="1238342" cy="1222581"/>
            <a:chOff x="0" y="0"/>
            <a:chExt cx="1651122" cy="163010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651122" cy="1630108"/>
            </a:xfrm>
            <a:custGeom>
              <a:avLst/>
              <a:gdLst/>
              <a:ahLst/>
              <a:cxnLst/>
              <a:rect l="l" t="t" r="r" b="b"/>
              <a:pathLst>
                <a:path w="1651122" h="1630108">
                  <a:moveTo>
                    <a:pt x="0" y="0"/>
                  </a:moveTo>
                  <a:lnTo>
                    <a:pt x="1651122" y="0"/>
                  </a:lnTo>
                  <a:lnTo>
                    <a:pt x="1651122" y="1630108"/>
                  </a:lnTo>
                  <a:lnTo>
                    <a:pt x="0" y="1630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flipH="1">
              <a:off x="237841" y="908066"/>
              <a:ext cx="629403" cy="217144"/>
            </a:xfrm>
            <a:custGeom>
              <a:avLst/>
              <a:gdLst/>
              <a:ahLst/>
              <a:cxnLst/>
              <a:rect l="l" t="t" r="r" b="b"/>
              <a:pathLst>
                <a:path w="629403" h="217144">
                  <a:moveTo>
                    <a:pt x="629404" y="0"/>
                  </a:moveTo>
                  <a:lnTo>
                    <a:pt x="0" y="0"/>
                  </a:lnTo>
                  <a:lnTo>
                    <a:pt x="0" y="217144"/>
                  </a:lnTo>
                  <a:lnTo>
                    <a:pt x="629404" y="217144"/>
                  </a:lnTo>
                  <a:lnTo>
                    <a:pt x="629404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718415" y="759160"/>
              <a:ext cx="742965" cy="355694"/>
            </a:xfrm>
            <a:custGeom>
              <a:avLst/>
              <a:gdLst/>
              <a:ahLst/>
              <a:cxnLst/>
              <a:rect l="l" t="t" r="r" b="b"/>
              <a:pathLst>
                <a:path w="742965" h="355694">
                  <a:moveTo>
                    <a:pt x="0" y="0"/>
                  </a:moveTo>
                  <a:lnTo>
                    <a:pt x="742964" y="0"/>
                  </a:lnTo>
                  <a:lnTo>
                    <a:pt x="742964" y="355694"/>
                  </a:lnTo>
                  <a:lnTo>
                    <a:pt x="0" y="355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504850" y="937007"/>
              <a:ext cx="474752" cy="357359"/>
            </a:xfrm>
            <a:custGeom>
              <a:avLst/>
              <a:gdLst/>
              <a:ahLst/>
              <a:cxnLst/>
              <a:rect l="l" t="t" r="r" b="b"/>
              <a:pathLst>
                <a:path w="474752" h="357359">
                  <a:moveTo>
                    <a:pt x="0" y="0"/>
                  </a:moveTo>
                  <a:lnTo>
                    <a:pt x="474752" y="0"/>
                  </a:lnTo>
                  <a:lnTo>
                    <a:pt x="474752" y="357359"/>
                  </a:lnTo>
                  <a:lnTo>
                    <a:pt x="0" y="357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985867" y="853681"/>
              <a:ext cx="161408" cy="197140"/>
            </a:xfrm>
            <a:custGeom>
              <a:avLst/>
              <a:gdLst/>
              <a:ahLst/>
              <a:cxnLst/>
              <a:rect l="l" t="t" r="r" b="b"/>
              <a:pathLst>
                <a:path w="161408" h="197140">
                  <a:moveTo>
                    <a:pt x="0" y="0"/>
                  </a:moveTo>
                  <a:lnTo>
                    <a:pt x="161408" y="0"/>
                  </a:lnTo>
                  <a:lnTo>
                    <a:pt x="161408" y="197140"/>
                  </a:lnTo>
                  <a:lnTo>
                    <a:pt x="0" y="197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491440" y="853681"/>
              <a:ext cx="221914" cy="213441"/>
            </a:xfrm>
            <a:custGeom>
              <a:avLst/>
              <a:gdLst/>
              <a:ahLst/>
              <a:cxnLst/>
              <a:rect l="l" t="t" r="r" b="b"/>
              <a:pathLst>
                <a:path w="221914" h="213441">
                  <a:moveTo>
                    <a:pt x="0" y="0"/>
                  </a:moveTo>
                  <a:lnTo>
                    <a:pt x="221914" y="0"/>
                  </a:lnTo>
                  <a:lnTo>
                    <a:pt x="221914" y="213442"/>
                  </a:lnTo>
                  <a:lnTo>
                    <a:pt x="0" y="213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055632" y="778715"/>
              <a:ext cx="183284" cy="248048"/>
            </a:xfrm>
            <a:custGeom>
              <a:avLst/>
              <a:gdLst/>
              <a:ahLst/>
              <a:cxnLst/>
              <a:rect l="l" t="t" r="r" b="b"/>
              <a:pathLst>
                <a:path w="183284" h="248048">
                  <a:moveTo>
                    <a:pt x="0" y="0"/>
                  </a:moveTo>
                  <a:lnTo>
                    <a:pt x="183285" y="0"/>
                  </a:lnTo>
                  <a:lnTo>
                    <a:pt x="183285" y="248048"/>
                  </a:lnTo>
                  <a:lnTo>
                    <a:pt x="0" y="248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3616080" y="1295400"/>
            <a:ext cx="1238342" cy="1222581"/>
            <a:chOff x="0" y="0"/>
            <a:chExt cx="1651122" cy="163010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51122" cy="1630108"/>
            </a:xfrm>
            <a:custGeom>
              <a:avLst/>
              <a:gdLst/>
              <a:ahLst/>
              <a:cxnLst/>
              <a:rect l="l" t="t" r="r" b="b"/>
              <a:pathLst>
                <a:path w="1651122" h="1630108">
                  <a:moveTo>
                    <a:pt x="0" y="0"/>
                  </a:moveTo>
                  <a:lnTo>
                    <a:pt x="1651122" y="0"/>
                  </a:lnTo>
                  <a:lnTo>
                    <a:pt x="1651122" y="1630108"/>
                  </a:lnTo>
                  <a:lnTo>
                    <a:pt x="0" y="1630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7" name="Group 27"/>
            <p:cNvGrpSpPr/>
            <p:nvPr/>
          </p:nvGrpSpPr>
          <p:grpSpPr>
            <a:xfrm>
              <a:off x="270283" y="555117"/>
              <a:ext cx="554154" cy="554154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350A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7528" tIns="27528" rIns="27528" bIns="27528" rtlCol="0" anchor="ctr"/>
              <a:lstStyle/>
              <a:p>
                <a:pPr algn="ctr">
                  <a:lnSpc>
                    <a:spcPts val="2218"/>
                  </a:lnSpc>
                </a:pPr>
                <a:endParaRPr/>
              </a:p>
            </p:txBody>
          </p:sp>
        </p:grpSp>
        <p:sp>
          <p:nvSpPr>
            <p:cNvPr id="30" name="AutoShape 30"/>
            <p:cNvSpPr/>
            <p:nvPr/>
          </p:nvSpPr>
          <p:spPr>
            <a:xfrm>
              <a:off x="812332" y="970298"/>
              <a:ext cx="256884" cy="82861"/>
            </a:xfrm>
            <a:prstGeom prst="line">
              <a:avLst/>
            </a:prstGeom>
            <a:ln w="22338" cap="flat">
              <a:solidFill>
                <a:srgbClr val="000000"/>
              </a:solidFill>
              <a:prstDash val="sysDot"/>
              <a:headEnd type="triangle" w="lg" len="med"/>
              <a:tailEnd type="triangle" w="lg" len="med"/>
            </a:ln>
          </p:spPr>
        </p:sp>
        <p:grpSp>
          <p:nvGrpSpPr>
            <p:cNvPr id="31" name="Group 31"/>
            <p:cNvGrpSpPr/>
            <p:nvPr/>
          </p:nvGrpSpPr>
          <p:grpSpPr>
            <a:xfrm>
              <a:off x="1038039" y="998005"/>
              <a:ext cx="342801" cy="342801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350A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7528" tIns="27528" rIns="27528" bIns="27528" rtlCol="0" anchor="ctr"/>
              <a:lstStyle/>
              <a:p>
                <a:pPr algn="ctr">
                  <a:lnSpc>
                    <a:spcPts val="2218"/>
                  </a:lnSpc>
                </a:pPr>
                <a:endParaRPr/>
              </a:p>
            </p:txBody>
          </p:sp>
        </p:grpSp>
        <p:sp>
          <p:nvSpPr>
            <p:cNvPr id="34" name="AutoShape 34"/>
            <p:cNvSpPr/>
            <p:nvPr/>
          </p:nvSpPr>
          <p:spPr>
            <a:xfrm>
              <a:off x="1155755" y="814094"/>
              <a:ext cx="49719" cy="156099"/>
            </a:xfrm>
            <a:prstGeom prst="line">
              <a:avLst/>
            </a:prstGeom>
            <a:ln w="22338" cap="flat">
              <a:solidFill>
                <a:srgbClr val="000000"/>
              </a:solidFill>
              <a:prstDash val="sysDot"/>
              <a:headEnd type="triangle" w="lg" len="med"/>
              <a:tailEnd type="triangle" w="lg" len="med"/>
            </a:ln>
          </p:spPr>
        </p:sp>
        <p:grpSp>
          <p:nvGrpSpPr>
            <p:cNvPr id="35" name="Group 35"/>
            <p:cNvGrpSpPr/>
            <p:nvPr/>
          </p:nvGrpSpPr>
          <p:grpSpPr>
            <a:xfrm>
              <a:off x="930671" y="363926"/>
              <a:ext cx="450168" cy="450168"/>
              <a:chOff x="0" y="0"/>
              <a:chExt cx="8128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350A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7528" tIns="27528" rIns="27528" bIns="27528" rtlCol="0" anchor="ctr"/>
              <a:lstStyle/>
              <a:p>
                <a:pPr algn="ctr">
                  <a:lnSpc>
                    <a:spcPts val="2218"/>
                  </a:lnSpc>
                </a:pPr>
                <a:endParaRPr/>
              </a:p>
            </p:txBody>
          </p:sp>
        </p:grpSp>
        <p:sp>
          <p:nvSpPr>
            <p:cNvPr id="38" name="Freeform 38"/>
            <p:cNvSpPr/>
            <p:nvPr/>
          </p:nvSpPr>
          <p:spPr>
            <a:xfrm>
              <a:off x="324552" y="627756"/>
              <a:ext cx="445616" cy="445616"/>
            </a:xfrm>
            <a:custGeom>
              <a:avLst/>
              <a:gdLst/>
              <a:ahLst/>
              <a:cxnLst/>
              <a:rect l="l" t="t" r="r" b="b"/>
              <a:pathLst>
                <a:path w="445616" h="445616">
                  <a:moveTo>
                    <a:pt x="0" y="0"/>
                  </a:moveTo>
                  <a:lnTo>
                    <a:pt x="445616" y="0"/>
                  </a:lnTo>
                  <a:lnTo>
                    <a:pt x="445616" y="445617"/>
                  </a:lnTo>
                  <a:lnTo>
                    <a:pt x="0" y="445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974429" y="456477"/>
              <a:ext cx="362652" cy="265066"/>
            </a:xfrm>
            <a:custGeom>
              <a:avLst/>
              <a:gdLst/>
              <a:ahLst/>
              <a:cxnLst/>
              <a:rect l="l" t="t" r="r" b="b"/>
              <a:pathLst>
                <a:path w="362652" h="265066">
                  <a:moveTo>
                    <a:pt x="0" y="0"/>
                  </a:moveTo>
                  <a:lnTo>
                    <a:pt x="362652" y="0"/>
                  </a:lnTo>
                  <a:lnTo>
                    <a:pt x="362652" y="265066"/>
                  </a:lnTo>
                  <a:lnTo>
                    <a:pt x="0" y="2650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>
                <a:extLs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1101882" y="1060842"/>
              <a:ext cx="218718" cy="217127"/>
            </a:xfrm>
            <a:custGeom>
              <a:avLst/>
              <a:gdLst/>
              <a:ahLst/>
              <a:cxnLst/>
              <a:rect l="l" t="t" r="r" b="b"/>
              <a:pathLst>
                <a:path w="218718" h="217127">
                  <a:moveTo>
                    <a:pt x="0" y="0"/>
                  </a:moveTo>
                  <a:lnTo>
                    <a:pt x="218718" y="0"/>
                  </a:lnTo>
                  <a:lnTo>
                    <a:pt x="218718" y="217127"/>
                  </a:lnTo>
                  <a:lnTo>
                    <a:pt x="0" y="217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1" name="Group 41"/>
          <p:cNvGrpSpPr/>
          <p:nvPr/>
        </p:nvGrpSpPr>
        <p:grpSpPr>
          <a:xfrm>
            <a:off x="5166773" y="1304925"/>
            <a:ext cx="1238342" cy="1222581"/>
            <a:chOff x="0" y="0"/>
            <a:chExt cx="1651122" cy="1630108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651122" cy="1630108"/>
            </a:xfrm>
            <a:custGeom>
              <a:avLst/>
              <a:gdLst/>
              <a:ahLst/>
              <a:cxnLst/>
              <a:rect l="l" t="t" r="r" b="b"/>
              <a:pathLst>
                <a:path w="1651122" h="1630108">
                  <a:moveTo>
                    <a:pt x="0" y="0"/>
                  </a:moveTo>
                  <a:lnTo>
                    <a:pt x="1651122" y="0"/>
                  </a:lnTo>
                  <a:lnTo>
                    <a:pt x="1651122" y="1630108"/>
                  </a:lnTo>
                  <a:lnTo>
                    <a:pt x="0" y="1630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3" name="Group 43"/>
            <p:cNvGrpSpPr/>
            <p:nvPr/>
          </p:nvGrpSpPr>
          <p:grpSpPr>
            <a:xfrm>
              <a:off x="464023" y="208181"/>
              <a:ext cx="414574" cy="414574"/>
              <a:chOff x="0" y="0"/>
              <a:chExt cx="812800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48181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5714" tIns="25714" rIns="25714" bIns="25714" rtlCol="0" anchor="ctr"/>
              <a:lstStyle/>
              <a:p>
                <a:pPr algn="ctr">
                  <a:lnSpc>
                    <a:spcPts val="2218"/>
                  </a:lnSpc>
                </a:pPr>
                <a:endParaRPr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873164" y="290701"/>
              <a:ext cx="414574" cy="414574"/>
              <a:chOff x="0" y="0"/>
              <a:chExt cx="812800" cy="8128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48181"/>
              </a:solidFill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5714" tIns="25714" rIns="25714" bIns="25714" rtlCol="0" anchor="ctr"/>
              <a:lstStyle/>
              <a:p>
                <a:pPr algn="ctr">
                  <a:lnSpc>
                    <a:spcPts val="2218"/>
                  </a:lnSpc>
                </a:pPr>
                <a:endParaRPr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1023971" y="735749"/>
              <a:ext cx="414574" cy="414574"/>
              <a:chOff x="0" y="0"/>
              <a:chExt cx="812800" cy="8128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48181"/>
              </a:solidFill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5714" tIns="25714" rIns="25714" bIns="25714" rtlCol="0" anchor="ctr"/>
              <a:lstStyle/>
              <a:p>
                <a:pPr algn="ctr">
                  <a:lnSpc>
                    <a:spcPts val="2218"/>
                  </a:lnSpc>
                </a:pPr>
                <a:endParaRPr/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540539" y="1024794"/>
              <a:ext cx="414574" cy="414574"/>
              <a:chOff x="0" y="0"/>
              <a:chExt cx="812800" cy="812800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48181"/>
              </a:solidFill>
            </p:spPr>
          </p:sp>
          <p:sp>
            <p:nvSpPr>
              <p:cNvPr id="54" name="TextBox 5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5714" tIns="25714" rIns="25714" bIns="25714" rtlCol="0" anchor="ctr"/>
              <a:lstStyle/>
              <a:p>
                <a:pPr algn="ctr">
                  <a:lnSpc>
                    <a:spcPts val="2218"/>
                  </a:lnSpc>
                </a:pPr>
                <a:endParaRPr/>
              </a:p>
            </p:txBody>
          </p:sp>
        </p:grpSp>
        <p:grpSp>
          <p:nvGrpSpPr>
            <p:cNvPr id="55" name="Group 55"/>
            <p:cNvGrpSpPr/>
            <p:nvPr/>
          </p:nvGrpSpPr>
          <p:grpSpPr>
            <a:xfrm>
              <a:off x="218001" y="637030"/>
              <a:ext cx="414574" cy="414574"/>
              <a:chOff x="0" y="0"/>
              <a:chExt cx="812800" cy="812800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48181"/>
              </a:solidFill>
            </p:spPr>
          </p:sp>
          <p:sp>
            <p:nvSpPr>
              <p:cNvPr id="57" name="TextBox 5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5714" tIns="25714" rIns="25714" bIns="25714" rtlCol="0" anchor="ctr"/>
              <a:lstStyle/>
              <a:p>
                <a:pPr algn="ctr">
                  <a:lnSpc>
                    <a:spcPts val="2218"/>
                  </a:lnSpc>
                </a:pPr>
                <a:endParaRPr/>
              </a:p>
            </p:txBody>
          </p:sp>
        </p:grpSp>
        <p:sp>
          <p:nvSpPr>
            <p:cNvPr id="58" name="Freeform 58"/>
            <p:cNvSpPr/>
            <p:nvPr/>
          </p:nvSpPr>
          <p:spPr>
            <a:xfrm>
              <a:off x="583588" y="1033809"/>
              <a:ext cx="378833" cy="341423"/>
            </a:xfrm>
            <a:custGeom>
              <a:avLst/>
              <a:gdLst/>
              <a:ahLst/>
              <a:cxnLst/>
              <a:rect l="l" t="t" r="r" b="b"/>
              <a:pathLst>
                <a:path w="378833" h="341423">
                  <a:moveTo>
                    <a:pt x="0" y="0"/>
                  </a:moveTo>
                  <a:lnTo>
                    <a:pt x="378833" y="0"/>
                  </a:lnTo>
                  <a:lnTo>
                    <a:pt x="378833" y="341423"/>
                  </a:lnTo>
                  <a:lnTo>
                    <a:pt x="0" y="3414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extLs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59"/>
            <p:cNvSpPr/>
            <p:nvPr/>
          </p:nvSpPr>
          <p:spPr>
            <a:xfrm>
              <a:off x="1053488" y="794697"/>
              <a:ext cx="355538" cy="271502"/>
            </a:xfrm>
            <a:custGeom>
              <a:avLst/>
              <a:gdLst/>
              <a:ahLst/>
              <a:cxnLst/>
              <a:rect l="l" t="t" r="r" b="b"/>
              <a:pathLst>
                <a:path w="355538" h="271502">
                  <a:moveTo>
                    <a:pt x="0" y="0"/>
                  </a:moveTo>
                  <a:lnTo>
                    <a:pt x="355539" y="0"/>
                  </a:lnTo>
                  <a:lnTo>
                    <a:pt x="355539" y="271502"/>
                  </a:lnTo>
                  <a:lnTo>
                    <a:pt x="0" y="271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>
                <a:extLst>
                  <a:ext uri="{96DAC541-7B7A-43D3-8B79-37D633B846F1}">
                    <asvg:svgBlip xmlns:asvg="http://schemas.microsoft.com/office/drawing/2016/SVG/main" r:embed="rId4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60"/>
            <p:cNvSpPr/>
            <p:nvPr/>
          </p:nvSpPr>
          <p:spPr>
            <a:xfrm>
              <a:off x="1001156" y="321460"/>
              <a:ext cx="289244" cy="301296"/>
            </a:xfrm>
            <a:custGeom>
              <a:avLst/>
              <a:gdLst/>
              <a:ahLst/>
              <a:cxnLst/>
              <a:rect l="l" t="t" r="r" b="b"/>
              <a:pathLst>
                <a:path w="289244" h="301296">
                  <a:moveTo>
                    <a:pt x="0" y="0"/>
                  </a:moveTo>
                  <a:lnTo>
                    <a:pt x="289244" y="0"/>
                  </a:lnTo>
                  <a:lnTo>
                    <a:pt x="289244" y="301295"/>
                  </a:lnTo>
                  <a:lnTo>
                    <a:pt x="0" y="301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1" name="Freeform 61"/>
            <p:cNvSpPr/>
            <p:nvPr/>
          </p:nvSpPr>
          <p:spPr>
            <a:xfrm>
              <a:off x="234236" y="735749"/>
              <a:ext cx="326833" cy="279851"/>
            </a:xfrm>
            <a:custGeom>
              <a:avLst/>
              <a:gdLst/>
              <a:ahLst/>
              <a:cxnLst/>
              <a:rect l="l" t="t" r="r" b="b"/>
              <a:pathLst>
                <a:path w="326833" h="279851">
                  <a:moveTo>
                    <a:pt x="0" y="0"/>
                  </a:moveTo>
                  <a:lnTo>
                    <a:pt x="326833" y="0"/>
                  </a:lnTo>
                  <a:lnTo>
                    <a:pt x="326833" y="279851"/>
                  </a:lnTo>
                  <a:lnTo>
                    <a:pt x="0" y="2798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5">
                <a:extLst>
                  <a:ext uri="{96DAC541-7B7A-43D3-8B79-37D633B846F1}">
                    <asvg:svgBlip xmlns:asvg="http://schemas.microsoft.com/office/drawing/2016/SVG/main" r:embed="rId4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2" name="Freeform 62"/>
            <p:cNvSpPr/>
            <p:nvPr/>
          </p:nvSpPr>
          <p:spPr>
            <a:xfrm>
              <a:off x="501916" y="406038"/>
              <a:ext cx="226199" cy="183902"/>
            </a:xfrm>
            <a:custGeom>
              <a:avLst/>
              <a:gdLst/>
              <a:ahLst/>
              <a:cxnLst/>
              <a:rect l="l" t="t" r="r" b="b"/>
              <a:pathLst>
                <a:path w="226199" h="183902">
                  <a:moveTo>
                    <a:pt x="0" y="0"/>
                  </a:moveTo>
                  <a:lnTo>
                    <a:pt x="226199" y="0"/>
                  </a:lnTo>
                  <a:lnTo>
                    <a:pt x="226199" y="183901"/>
                  </a:lnTo>
                  <a:lnTo>
                    <a:pt x="0" y="183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7">
                <a:extLst>
                  <a:ext uri="{96DAC541-7B7A-43D3-8B79-37D633B846F1}">
                    <asvg:svgBlip xmlns:asvg="http://schemas.microsoft.com/office/drawing/2016/SVG/main" r:embed="rId4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3" name="Freeform 63"/>
            <p:cNvSpPr/>
            <p:nvPr/>
          </p:nvSpPr>
          <p:spPr>
            <a:xfrm>
              <a:off x="564179" y="227042"/>
              <a:ext cx="226061" cy="311613"/>
            </a:xfrm>
            <a:custGeom>
              <a:avLst/>
              <a:gdLst/>
              <a:ahLst/>
              <a:cxnLst/>
              <a:rect l="l" t="t" r="r" b="b"/>
              <a:pathLst>
                <a:path w="226061" h="311613">
                  <a:moveTo>
                    <a:pt x="0" y="0"/>
                  </a:moveTo>
                  <a:lnTo>
                    <a:pt x="226061" y="0"/>
                  </a:lnTo>
                  <a:lnTo>
                    <a:pt x="226061" y="311613"/>
                  </a:lnTo>
                  <a:lnTo>
                    <a:pt x="0" y="3116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9">
                <a:extLst>
                  <a:ext uri="{96DAC541-7B7A-43D3-8B79-37D633B846F1}">
                    <asvg:svgBlip xmlns:asvg="http://schemas.microsoft.com/office/drawing/2016/SVG/main" r:embed="rId5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64"/>
            <p:cNvSpPr/>
            <p:nvPr/>
          </p:nvSpPr>
          <p:spPr>
            <a:xfrm rot="-2073277">
              <a:off x="981762" y="1215389"/>
              <a:ext cx="251531" cy="71058"/>
            </a:xfrm>
            <a:custGeom>
              <a:avLst/>
              <a:gdLst/>
              <a:ahLst/>
              <a:cxnLst/>
              <a:rect l="l" t="t" r="r" b="b"/>
              <a:pathLst>
                <a:path w="251531" h="71058">
                  <a:moveTo>
                    <a:pt x="0" y="0"/>
                  </a:moveTo>
                  <a:lnTo>
                    <a:pt x="251531" y="0"/>
                  </a:lnTo>
                  <a:lnTo>
                    <a:pt x="251531" y="71057"/>
                  </a:lnTo>
                  <a:lnTo>
                    <a:pt x="0" y="71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1">
                <a:extLst>
                  <a:ext uri="{96DAC541-7B7A-43D3-8B79-37D633B846F1}">
                    <asvg:svgBlip xmlns:asvg="http://schemas.microsoft.com/office/drawing/2016/SVG/main" r:embed="rId5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5" name="Freeform 65"/>
            <p:cNvSpPr/>
            <p:nvPr/>
          </p:nvSpPr>
          <p:spPr>
            <a:xfrm rot="-6616719">
              <a:off x="1255094" y="601501"/>
              <a:ext cx="251531" cy="71058"/>
            </a:xfrm>
            <a:custGeom>
              <a:avLst/>
              <a:gdLst/>
              <a:ahLst/>
              <a:cxnLst/>
              <a:rect l="l" t="t" r="r" b="b"/>
              <a:pathLst>
                <a:path w="251531" h="71058">
                  <a:moveTo>
                    <a:pt x="0" y="0"/>
                  </a:moveTo>
                  <a:lnTo>
                    <a:pt x="251531" y="0"/>
                  </a:lnTo>
                  <a:lnTo>
                    <a:pt x="251531" y="71058"/>
                  </a:lnTo>
                  <a:lnTo>
                    <a:pt x="0" y="71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1">
                <a:extLst>
                  <a:ext uri="{96DAC541-7B7A-43D3-8B79-37D633B846F1}">
                    <asvg:svgBlip xmlns:asvg="http://schemas.microsoft.com/office/drawing/2016/SVG/main" r:embed="rId5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6" name="Freeform 66"/>
            <p:cNvSpPr/>
            <p:nvPr/>
          </p:nvSpPr>
          <p:spPr>
            <a:xfrm rot="730195" flipH="1">
              <a:off x="699796" y="638977"/>
              <a:ext cx="251531" cy="71058"/>
            </a:xfrm>
            <a:custGeom>
              <a:avLst/>
              <a:gdLst/>
              <a:ahLst/>
              <a:cxnLst/>
              <a:rect l="l" t="t" r="r" b="b"/>
              <a:pathLst>
                <a:path w="251531" h="71058">
                  <a:moveTo>
                    <a:pt x="251531" y="0"/>
                  </a:moveTo>
                  <a:lnTo>
                    <a:pt x="0" y="0"/>
                  </a:lnTo>
                  <a:lnTo>
                    <a:pt x="0" y="71058"/>
                  </a:lnTo>
                  <a:lnTo>
                    <a:pt x="251531" y="71058"/>
                  </a:lnTo>
                  <a:lnTo>
                    <a:pt x="251531" y="0"/>
                  </a:lnTo>
                  <a:close/>
                </a:path>
              </a:pathLst>
            </a:custGeom>
            <a:blipFill>
              <a:blip r:embed="rId51">
                <a:extLst>
                  <a:ext uri="{96DAC541-7B7A-43D3-8B79-37D633B846F1}">
                    <asvg:svgBlip xmlns:asvg="http://schemas.microsoft.com/office/drawing/2016/SVG/main" r:embed="rId5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7" name="Freeform 67"/>
            <p:cNvSpPr/>
            <p:nvPr/>
          </p:nvSpPr>
          <p:spPr>
            <a:xfrm rot="6106097">
              <a:off x="258531" y="471133"/>
              <a:ext cx="251531" cy="71058"/>
            </a:xfrm>
            <a:custGeom>
              <a:avLst/>
              <a:gdLst/>
              <a:ahLst/>
              <a:cxnLst/>
              <a:rect l="l" t="t" r="r" b="b"/>
              <a:pathLst>
                <a:path w="251531" h="71058">
                  <a:moveTo>
                    <a:pt x="0" y="0"/>
                  </a:moveTo>
                  <a:lnTo>
                    <a:pt x="251531" y="0"/>
                  </a:lnTo>
                  <a:lnTo>
                    <a:pt x="251531" y="71058"/>
                  </a:lnTo>
                  <a:lnTo>
                    <a:pt x="0" y="71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1">
                <a:extLst>
                  <a:ext uri="{96DAC541-7B7A-43D3-8B79-37D633B846F1}">
                    <asvg:svgBlip xmlns:asvg="http://schemas.microsoft.com/office/drawing/2016/SVG/main" r:embed="rId5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68"/>
            <p:cNvSpPr/>
            <p:nvPr/>
          </p:nvSpPr>
          <p:spPr>
            <a:xfrm rot="2700000">
              <a:off x="285626" y="1130128"/>
              <a:ext cx="251531" cy="71058"/>
            </a:xfrm>
            <a:custGeom>
              <a:avLst/>
              <a:gdLst/>
              <a:ahLst/>
              <a:cxnLst/>
              <a:rect l="l" t="t" r="r" b="b"/>
              <a:pathLst>
                <a:path w="251531" h="71058">
                  <a:moveTo>
                    <a:pt x="0" y="0"/>
                  </a:moveTo>
                  <a:lnTo>
                    <a:pt x="251531" y="0"/>
                  </a:lnTo>
                  <a:lnTo>
                    <a:pt x="251531" y="71057"/>
                  </a:lnTo>
                  <a:lnTo>
                    <a:pt x="0" y="71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1">
                <a:extLst>
                  <a:ext uri="{96DAC541-7B7A-43D3-8B79-37D633B846F1}">
                    <asvg:svgBlip xmlns:asvg="http://schemas.microsoft.com/office/drawing/2016/SVG/main" r:embed="rId5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9" name="Group 69"/>
          <p:cNvGrpSpPr/>
          <p:nvPr/>
        </p:nvGrpSpPr>
        <p:grpSpPr>
          <a:xfrm>
            <a:off x="5208158" y="676751"/>
            <a:ext cx="639458" cy="639458"/>
            <a:chOff x="0" y="0"/>
            <a:chExt cx="852610" cy="852610"/>
          </a:xfrm>
        </p:grpSpPr>
        <p:grpSp>
          <p:nvGrpSpPr>
            <p:cNvPr id="70" name="Group 70"/>
            <p:cNvGrpSpPr/>
            <p:nvPr/>
          </p:nvGrpSpPr>
          <p:grpSpPr>
            <a:xfrm>
              <a:off x="0" y="0"/>
              <a:ext cx="852610" cy="852610"/>
              <a:chOff x="0" y="0"/>
              <a:chExt cx="812800" cy="812800"/>
            </a:xfrm>
          </p:grpSpPr>
          <p:sp>
            <p:nvSpPr>
              <p:cNvPr id="71" name="Freeform 7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BC231"/>
              </a:solidFill>
            </p:spPr>
          </p:sp>
          <p:sp>
            <p:nvSpPr>
              <p:cNvPr id="72" name="TextBox 72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67"/>
                  </a:lnSpc>
                </a:pPr>
                <a:endParaRPr/>
              </a:p>
            </p:txBody>
          </p:sp>
        </p:grpSp>
        <p:sp>
          <p:nvSpPr>
            <p:cNvPr id="73" name="Freeform 73"/>
            <p:cNvSpPr/>
            <p:nvPr/>
          </p:nvSpPr>
          <p:spPr>
            <a:xfrm>
              <a:off x="78859" y="104100"/>
              <a:ext cx="688172" cy="424946"/>
            </a:xfrm>
            <a:custGeom>
              <a:avLst/>
              <a:gdLst/>
              <a:ahLst/>
              <a:cxnLst/>
              <a:rect l="l" t="t" r="r" b="b"/>
              <a:pathLst>
                <a:path w="688172" h="424946">
                  <a:moveTo>
                    <a:pt x="0" y="0"/>
                  </a:moveTo>
                  <a:lnTo>
                    <a:pt x="688172" y="0"/>
                  </a:lnTo>
                  <a:lnTo>
                    <a:pt x="688172" y="424946"/>
                  </a:lnTo>
                  <a:lnTo>
                    <a:pt x="0" y="4249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3">
                <a:extLst>
                  <a:ext uri="{96DAC541-7B7A-43D3-8B79-37D633B846F1}">
                    <asvg:svgBlip xmlns:asvg="http://schemas.microsoft.com/office/drawing/2016/SVG/main" r:embed="rId5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4" name="TextBox 74"/>
            <p:cNvSpPr txBox="1"/>
            <p:nvPr/>
          </p:nvSpPr>
          <p:spPr>
            <a:xfrm>
              <a:off x="27590" y="605517"/>
              <a:ext cx="790710" cy="1061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6"/>
                </a:lnSpc>
              </a:pPr>
              <a:r>
                <a:rPr lang="en-US" sz="480">
                  <a:solidFill>
                    <a:srgbClr val="FFFFFF"/>
                  </a:solidFill>
                  <a:latin typeface="Calibri (MS) Bold"/>
                </a:rPr>
                <a:t>SISTEMA RURAL</a:t>
              </a:r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4374762" y="676751"/>
            <a:ext cx="662057" cy="639458"/>
            <a:chOff x="0" y="0"/>
            <a:chExt cx="882743" cy="852610"/>
          </a:xfrm>
        </p:grpSpPr>
        <p:grpSp>
          <p:nvGrpSpPr>
            <p:cNvPr id="76" name="Group 76"/>
            <p:cNvGrpSpPr/>
            <p:nvPr/>
          </p:nvGrpSpPr>
          <p:grpSpPr>
            <a:xfrm>
              <a:off x="30132" y="0"/>
              <a:ext cx="852610" cy="852610"/>
              <a:chOff x="0" y="0"/>
              <a:chExt cx="812800" cy="812800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D982E"/>
              </a:solidFill>
            </p:spPr>
          </p:sp>
          <p:sp>
            <p:nvSpPr>
              <p:cNvPr id="78" name="TextBox 7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67"/>
                  </a:lnSpc>
                </a:pPr>
                <a:endParaRPr/>
              </a:p>
            </p:txBody>
          </p:sp>
        </p:grpSp>
        <p:sp>
          <p:nvSpPr>
            <p:cNvPr id="79" name="Freeform 79"/>
            <p:cNvSpPr/>
            <p:nvPr/>
          </p:nvSpPr>
          <p:spPr>
            <a:xfrm rot="-606110">
              <a:off x="275329" y="241358"/>
              <a:ext cx="534875" cy="301192"/>
            </a:xfrm>
            <a:custGeom>
              <a:avLst/>
              <a:gdLst/>
              <a:ahLst/>
              <a:cxnLst/>
              <a:rect l="l" t="t" r="r" b="b"/>
              <a:pathLst>
                <a:path w="534875" h="301192">
                  <a:moveTo>
                    <a:pt x="0" y="0"/>
                  </a:moveTo>
                  <a:lnTo>
                    <a:pt x="534874" y="0"/>
                  </a:lnTo>
                  <a:lnTo>
                    <a:pt x="534874" y="301192"/>
                  </a:lnTo>
                  <a:lnTo>
                    <a:pt x="0" y="301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5">
                <a:extLst>
                  <a:ext uri="{96DAC541-7B7A-43D3-8B79-37D633B846F1}">
                    <asvg:svgBlip xmlns:asvg="http://schemas.microsoft.com/office/drawing/2016/SVG/main" r:embed="rId56"/>
                  </a:ext>
                </a:extLst>
              </a:blip>
              <a:stretch>
                <a:fillRect b="-56719"/>
              </a:stretch>
            </a:blipFill>
          </p:spPr>
        </p:sp>
        <p:sp>
          <p:nvSpPr>
            <p:cNvPr id="80" name="Freeform 80"/>
            <p:cNvSpPr/>
            <p:nvPr/>
          </p:nvSpPr>
          <p:spPr>
            <a:xfrm rot="-746613">
              <a:off x="44713" y="83436"/>
              <a:ext cx="416695" cy="460437"/>
            </a:xfrm>
            <a:custGeom>
              <a:avLst/>
              <a:gdLst/>
              <a:ahLst/>
              <a:cxnLst/>
              <a:rect l="l" t="t" r="r" b="b"/>
              <a:pathLst>
                <a:path w="416695" h="460437">
                  <a:moveTo>
                    <a:pt x="0" y="0"/>
                  </a:moveTo>
                  <a:lnTo>
                    <a:pt x="416695" y="0"/>
                  </a:lnTo>
                  <a:lnTo>
                    <a:pt x="416695" y="460437"/>
                  </a:lnTo>
                  <a:lnTo>
                    <a:pt x="0" y="4604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7">
                <a:extLst>
                  <a:ext uri="{96DAC541-7B7A-43D3-8B79-37D633B846F1}">
                    <asvg:svgBlip xmlns:asvg="http://schemas.microsoft.com/office/drawing/2016/SVG/main" r:embed="rId5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1" name="TextBox 81"/>
            <p:cNvSpPr txBox="1"/>
            <p:nvPr/>
          </p:nvSpPr>
          <p:spPr>
            <a:xfrm>
              <a:off x="114506" y="610330"/>
              <a:ext cx="700711" cy="1061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6"/>
                </a:lnSpc>
              </a:pPr>
              <a:r>
                <a:rPr lang="en-US" sz="480">
                  <a:solidFill>
                    <a:srgbClr val="FFFFFF"/>
                  </a:solidFill>
                  <a:latin typeface="Calibri (MS) Bold"/>
                </a:rPr>
                <a:t>SISTEMA NATURAL</a:t>
              </a:r>
            </a:p>
          </p:txBody>
        </p:sp>
      </p:grpSp>
      <p:grpSp>
        <p:nvGrpSpPr>
          <p:cNvPr id="82" name="Group 82"/>
          <p:cNvGrpSpPr/>
          <p:nvPr/>
        </p:nvGrpSpPr>
        <p:grpSpPr>
          <a:xfrm>
            <a:off x="6019065" y="676751"/>
            <a:ext cx="639458" cy="639458"/>
            <a:chOff x="0" y="0"/>
            <a:chExt cx="852610" cy="852610"/>
          </a:xfrm>
        </p:grpSpPr>
        <p:grpSp>
          <p:nvGrpSpPr>
            <p:cNvPr id="83" name="Group 83"/>
            <p:cNvGrpSpPr/>
            <p:nvPr/>
          </p:nvGrpSpPr>
          <p:grpSpPr>
            <a:xfrm>
              <a:off x="0" y="0"/>
              <a:ext cx="852610" cy="852610"/>
              <a:chOff x="0" y="0"/>
              <a:chExt cx="812800" cy="812800"/>
            </a:xfrm>
          </p:grpSpPr>
          <p:sp>
            <p:nvSpPr>
              <p:cNvPr id="84" name="Freeform 8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6A6A6"/>
              </a:solidFill>
            </p:spPr>
          </p:sp>
          <p:sp>
            <p:nvSpPr>
              <p:cNvPr id="85" name="TextBox 8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67"/>
                  </a:lnSpc>
                </a:pPr>
                <a:endParaRPr/>
              </a:p>
            </p:txBody>
          </p:sp>
        </p:grpSp>
        <p:sp>
          <p:nvSpPr>
            <p:cNvPr id="86" name="Freeform 86"/>
            <p:cNvSpPr/>
            <p:nvPr/>
          </p:nvSpPr>
          <p:spPr>
            <a:xfrm>
              <a:off x="0" y="164424"/>
              <a:ext cx="478968" cy="440651"/>
            </a:xfrm>
            <a:custGeom>
              <a:avLst/>
              <a:gdLst/>
              <a:ahLst/>
              <a:cxnLst/>
              <a:rect l="l" t="t" r="r" b="b"/>
              <a:pathLst>
                <a:path w="478968" h="440651">
                  <a:moveTo>
                    <a:pt x="0" y="0"/>
                  </a:moveTo>
                  <a:lnTo>
                    <a:pt x="478968" y="0"/>
                  </a:lnTo>
                  <a:lnTo>
                    <a:pt x="478968" y="440650"/>
                  </a:lnTo>
                  <a:lnTo>
                    <a:pt x="0" y="440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9">
                <a:extLst>
                  <a:ext uri="{96DAC541-7B7A-43D3-8B79-37D633B846F1}">
                    <asvg:svgBlip xmlns:asvg="http://schemas.microsoft.com/office/drawing/2016/SVG/main" r:embed="rId6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7" name="Freeform 87"/>
            <p:cNvSpPr/>
            <p:nvPr/>
          </p:nvSpPr>
          <p:spPr>
            <a:xfrm>
              <a:off x="478968" y="218292"/>
              <a:ext cx="373643" cy="382732"/>
            </a:xfrm>
            <a:custGeom>
              <a:avLst/>
              <a:gdLst/>
              <a:ahLst/>
              <a:cxnLst/>
              <a:rect l="l" t="t" r="r" b="b"/>
              <a:pathLst>
                <a:path w="373643" h="382732">
                  <a:moveTo>
                    <a:pt x="0" y="0"/>
                  </a:moveTo>
                  <a:lnTo>
                    <a:pt x="373642" y="0"/>
                  </a:lnTo>
                  <a:lnTo>
                    <a:pt x="373642" y="382732"/>
                  </a:lnTo>
                  <a:lnTo>
                    <a:pt x="0" y="382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1">
                <a:extLst>
                  <a:ext uri="{96DAC541-7B7A-43D3-8B79-37D633B846F1}">
                    <asvg:svgBlip xmlns:asvg="http://schemas.microsoft.com/office/drawing/2016/SVG/main" r:embed="rId62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8" name="Group 88"/>
            <p:cNvGrpSpPr/>
            <p:nvPr/>
          </p:nvGrpSpPr>
          <p:grpSpPr>
            <a:xfrm>
              <a:off x="472947" y="327167"/>
              <a:ext cx="93293" cy="277907"/>
              <a:chOff x="0" y="0"/>
              <a:chExt cx="81267" cy="242084"/>
            </a:xfrm>
          </p:grpSpPr>
          <p:sp>
            <p:nvSpPr>
              <p:cNvPr id="89" name="Freeform 89"/>
              <p:cNvSpPr/>
              <p:nvPr/>
            </p:nvSpPr>
            <p:spPr>
              <a:xfrm>
                <a:off x="0" y="0"/>
                <a:ext cx="81267" cy="242084"/>
              </a:xfrm>
              <a:custGeom>
                <a:avLst/>
                <a:gdLst/>
                <a:ahLst/>
                <a:cxnLst/>
                <a:rect l="l" t="t" r="r" b="b"/>
                <a:pathLst>
                  <a:path w="81267" h="242084">
                    <a:moveTo>
                      <a:pt x="0" y="0"/>
                    </a:moveTo>
                    <a:lnTo>
                      <a:pt x="81267" y="0"/>
                    </a:lnTo>
                    <a:lnTo>
                      <a:pt x="81267" y="242084"/>
                    </a:lnTo>
                    <a:lnTo>
                      <a:pt x="0" y="24208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0" name="TextBox 90"/>
              <p:cNvSpPr txBox="1"/>
              <p:nvPr/>
            </p:nvSpPr>
            <p:spPr>
              <a:xfrm>
                <a:off x="0" y="-19050"/>
                <a:ext cx="81267" cy="2611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67"/>
                  </a:lnSpc>
                </a:pPr>
                <a:endParaRPr/>
              </a:p>
            </p:txBody>
          </p:sp>
        </p:grpSp>
        <p:sp>
          <p:nvSpPr>
            <p:cNvPr id="91" name="TextBox 91"/>
            <p:cNvSpPr txBox="1"/>
            <p:nvPr/>
          </p:nvSpPr>
          <p:spPr>
            <a:xfrm>
              <a:off x="92149" y="610089"/>
              <a:ext cx="700711" cy="1061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6"/>
                </a:lnSpc>
              </a:pPr>
              <a:r>
                <a:rPr lang="en-US" sz="480">
                  <a:solidFill>
                    <a:srgbClr val="FFFFFF"/>
                  </a:solidFill>
                  <a:latin typeface="Calibri (MS) Bold"/>
                </a:rPr>
                <a:t>SISTEMA URBANO</a:t>
              </a:r>
            </a:p>
          </p:txBody>
        </p:sp>
        <p:grpSp>
          <p:nvGrpSpPr>
            <p:cNvPr id="92" name="Group 92"/>
            <p:cNvGrpSpPr/>
            <p:nvPr/>
          </p:nvGrpSpPr>
          <p:grpSpPr>
            <a:xfrm rot="-5400000">
              <a:off x="700059" y="452523"/>
              <a:ext cx="98479" cy="206624"/>
              <a:chOff x="0" y="0"/>
              <a:chExt cx="85784" cy="179989"/>
            </a:xfrm>
          </p:grpSpPr>
          <p:sp>
            <p:nvSpPr>
              <p:cNvPr id="93" name="Freeform 93"/>
              <p:cNvSpPr/>
              <p:nvPr/>
            </p:nvSpPr>
            <p:spPr>
              <a:xfrm>
                <a:off x="0" y="0"/>
                <a:ext cx="85784" cy="179989"/>
              </a:xfrm>
              <a:custGeom>
                <a:avLst/>
                <a:gdLst/>
                <a:ahLst/>
                <a:cxnLst/>
                <a:rect l="l" t="t" r="r" b="b"/>
                <a:pathLst>
                  <a:path w="85784" h="179989">
                    <a:moveTo>
                      <a:pt x="0" y="0"/>
                    </a:moveTo>
                    <a:lnTo>
                      <a:pt x="85784" y="0"/>
                    </a:lnTo>
                    <a:lnTo>
                      <a:pt x="85784" y="179989"/>
                    </a:lnTo>
                    <a:lnTo>
                      <a:pt x="0" y="17998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4" name="TextBox 94"/>
              <p:cNvSpPr txBox="1"/>
              <p:nvPr/>
            </p:nvSpPr>
            <p:spPr>
              <a:xfrm>
                <a:off x="0" y="-19050"/>
                <a:ext cx="85784" cy="1990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67"/>
                  </a:lnSpc>
                </a:pPr>
                <a:endParaRPr/>
              </a:p>
            </p:txBody>
          </p:sp>
        </p:grpSp>
      </p:grpSp>
      <p:sp>
        <p:nvSpPr>
          <p:cNvPr id="95" name="TextBox 95"/>
          <p:cNvSpPr txBox="1"/>
          <p:nvPr/>
        </p:nvSpPr>
        <p:spPr>
          <a:xfrm>
            <a:off x="3493179" y="2519345"/>
            <a:ext cx="1429815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 dirty="0" err="1">
                <a:solidFill>
                  <a:srgbClr val="000000"/>
                </a:solidFill>
                <a:latin typeface="Calibri (MS)"/>
              </a:rPr>
              <a:t>Identificar</a:t>
            </a:r>
            <a:r>
              <a:rPr lang="en-US" sz="1200" dirty="0">
                <a:solidFill>
                  <a:srgbClr val="000000"/>
                </a:solidFill>
                <a:latin typeface="Calibri (MS)"/>
              </a:rPr>
              <a:t> y </a:t>
            </a:r>
            <a:r>
              <a:rPr lang="en-US" sz="1200" dirty="0" err="1">
                <a:solidFill>
                  <a:srgbClr val="000000"/>
                </a:solidFill>
                <a:latin typeface="Calibri (MS)"/>
              </a:rPr>
              <a:t>conservar</a:t>
            </a:r>
            <a:r>
              <a:rPr lang="en-US" sz="1200" dirty="0">
                <a:solidFill>
                  <a:srgbClr val="000000"/>
                </a:solidFill>
                <a:latin typeface="Calibri (MS)"/>
              </a:rPr>
              <a:t> los </a:t>
            </a:r>
            <a:r>
              <a:rPr lang="en-US" sz="1200" dirty="0" err="1">
                <a:solidFill>
                  <a:srgbClr val="000000"/>
                </a:solidFill>
                <a:latin typeface="Calibri (MS)"/>
              </a:rPr>
              <a:t>nodos</a:t>
            </a:r>
            <a:r>
              <a:rPr lang="en-US" sz="12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alibri (MS)"/>
              </a:rPr>
              <a:t>conectores</a:t>
            </a:r>
            <a:endParaRPr lang="en-US" sz="1200" dirty="0">
              <a:solidFill>
                <a:srgbClr val="000000"/>
              </a:solidFill>
              <a:latin typeface="Calibri (MS)"/>
            </a:endParaRPr>
          </a:p>
        </p:txBody>
      </p:sp>
      <p:sp>
        <p:nvSpPr>
          <p:cNvPr id="96" name="TextBox 96"/>
          <p:cNvSpPr txBox="1"/>
          <p:nvPr/>
        </p:nvSpPr>
        <p:spPr>
          <a:xfrm>
            <a:off x="4967408" y="2519345"/>
            <a:ext cx="1691115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Calibri (MS)"/>
              </a:rPr>
              <a:t>Nuevos elementos que completen la red existente</a:t>
            </a:r>
          </a:p>
        </p:txBody>
      </p:sp>
      <p:sp>
        <p:nvSpPr>
          <p:cNvPr id="97" name="TextBox 97"/>
          <p:cNvSpPr txBox="1"/>
          <p:nvPr/>
        </p:nvSpPr>
        <p:spPr>
          <a:xfrm>
            <a:off x="6689681" y="2519345"/>
            <a:ext cx="1541398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Calibri (MS)"/>
              </a:rPr>
              <a:t>Barrancos, balsas o parques inundables</a:t>
            </a:r>
          </a:p>
        </p:txBody>
      </p:sp>
      <p:sp>
        <p:nvSpPr>
          <p:cNvPr id="98" name="TextBox 98"/>
          <p:cNvSpPr txBox="1"/>
          <p:nvPr/>
        </p:nvSpPr>
        <p:spPr>
          <a:xfrm>
            <a:off x="6609667" y="4617131"/>
            <a:ext cx="1287198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Calibri (MS)"/>
              </a:rPr>
              <a:t>Espacios vacíos y degradados</a:t>
            </a:r>
          </a:p>
        </p:txBody>
      </p:sp>
      <p:sp>
        <p:nvSpPr>
          <p:cNvPr id="99" name="TextBox 99"/>
          <p:cNvSpPr txBox="1"/>
          <p:nvPr/>
        </p:nvSpPr>
        <p:spPr>
          <a:xfrm>
            <a:off x="8075198" y="4615386"/>
            <a:ext cx="1678402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Calibri (MS)"/>
              </a:rPr>
              <a:t>Terrenos agrícolas patrimoniales</a:t>
            </a:r>
          </a:p>
        </p:txBody>
      </p:sp>
      <p:grpSp>
        <p:nvGrpSpPr>
          <p:cNvPr id="171" name="Grupo 170">
            <a:extLst>
              <a:ext uri="{FF2B5EF4-FFF2-40B4-BE49-F238E27FC236}">
                <a16:creationId xmlns:a16="http://schemas.microsoft.com/office/drawing/2014/main" id="{FAE15109-628E-452E-80A1-7002BE588502}"/>
              </a:ext>
            </a:extLst>
          </p:cNvPr>
          <p:cNvGrpSpPr/>
          <p:nvPr/>
        </p:nvGrpSpPr>
        <p:grpSpPr>
          <a:xfrm>
            <a:off x="8315038" y="3411855"/>
            <a:ext cx="1238342" cy="1222581"/>
            <a:chOff x="8315038" y="3508607"/>
            <a:chExt cx="1238342" cy="1222581"/>
          </a:xfrm>
        </p:grpSpPr>
        <p:sp>
          <p:nvSpPr>
            <p:cNvPr id="100" name="Freeform 100"/>
            <p:cNvSpPr/>
            <p:nvPr/>
          </p:nvSpPr>
          <p:spPr>
            <a:xfrm>
              <a:off x="8383231" y="3832457"/>
              <a:ext cx="1050244" cy="693161"/>
            </a:xfrm>
            <a:custGeom>
              <a:avLst/>
              <a:gdLst/>
              <a:ahLst/>
              <a:cxnLst/>
              <a:rect l="l" t="t" r="r" b="b"/>
              <a:pathLst>
                <a:path w="1050244" h="693161">
                  <a:moveTo>
                    <a:pt x="0" y="0"/>
                  </a:moveTo>
                  <a:lnTo>
                    <a:pt x="1050244" y="0"/>
                  </a:lnTo>
                  <a:lnTo>
                    <a:pt x="1050244" y="693161"/>
                  </a:lnTo>
                  <a:lnTo>
                    <a:pt x="0" y="6931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3">
                <a:extLst>
                  <a:ext uri="{96DAC541-7B7A-43D3-8B79-37D633B846F1}">
                    <asvg:svgBlip xmlns:asvg="http://schemas.microsoft.com/office/drawing/2016/SVG/main" r:embed="rId6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1" name="Freeform 101"/>
            <p:cNvSpPr/>
            <p:nvPr/>
          </p:nvSpPr>
          <p:spPr>
            <a:xfrm>
              <a:off x="8315038" y="3508607"/>
              <a:ext cx="1238342" cy="1222581"/>
            </a:xfrm>
            <a:custGeom>
              <a:avLst/>
              <a:gdLst/>
              <a:ahLst/>
              <a:cxnLst/>
              <a:rect l="l" t="t" r="r" b="b"/>
              <a:pathLst>
                <a:path w="1238342" h="1222581">
                  <a:moveTo>
                    <a:pt x="0" y="0"/>
                  </a:moveTo>
                  <a:lnTo>
                    <a:pt x="1238341" y="0"/>
                  </a:lnTo>
                  <a:lnTo>
                    <a:pt x="1238341" y="1222581"/>
                  </a:lnTo>
                  <a:lnTo>
                    <a:pt x="0" y="1222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102" name="TextBox 102"/>
          <p:cNvSpPr txBox="1"/>
          <p:nvPr/>
        </p:nvSpPr>
        <p:spPr>
          <a:xfrm>
            <a:off x="7414135" y="1010457"/>
            <a:ext cx="2127535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 err="1">
                <a:solidFill>
                  <a:srgbClr val="305128"/>
                </a:solidFill>
                <a:latin typeface="Calibri (MS) Bold"/>
              </a:rPr>
              <a:t>Elementos</a:t>
            </a:r>
            <a:r>
              <a:rPr lang="en-US" sz="1800" dirty="0">
                <a:solidFill>
                  <a:srgbClr val="305128"/>
                </a:solidFill>
                <a:latin typeface="Calibri (MS) Bold"/>
              </a:rPr>
              <a:t> Naturales</a:t>
            </a:r>
          </a:p>
        </p:txBody>
      </p:sp>
      <p:sp>
        <p:nvSpPr>
          <p:cNvPr id="103" name="TextBox 103"/>
          <p:cNvSpPr txBox="1"/>
          <p:nvPr/>
        </p:nvSpPr>
        <p:spPr>
          <a:xfrm>
            <a:off x="7642136" y="3048000"/>
            <a:ext cx="1911243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 err="1">
                <a:solidFill>
                  <a:srgbClr val="305128"/>
                </a:solidFill>
                <a:latin typeface="Calibri (MS) Bold"/>
              </a:rPr>
              <a:t>Elementos</a:t>
            </a:r>
            <a:r>
              <a:rPr lang="en-US" sz="1800" dirty="0">
                <a:solidFill>
                  <a:srgbClr val="305128"/>
                </a:solidFill>
                <a:latin typeface="Calibri (MS) Bold"/>
              </a:rPr>
              <a:t> Rurales</a:t>
            </a:r>
          </a:p>
        </p:txBody>
      </p:sp>
      <p:sp>
        <p:nvSpPr>
          <p:cNvPr id="104" name="TextBox 104"/>
          <p:cNvSpPr txBox="1"/>
          <p:nvPr/>
        </p:nvSpPr>
        <p:spPr>
          <a:xfrm>
            <a:off x="7525494" y="5065395"/>
            <a:ext cx="1996138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 err="1">
                <a:solidFill>
                  <a:srgbClr val="305128"/>
                </a:solidFill>
                <a:latin typeface="Calibri (MS) Bold"/>
              </a:rPr>
              <a:t>Elementos</a:t>
            </a:r>
            <a:r>
              <a:rPr lang="en-US" sz="1800" dirty="0">
                <a:solidFill>
                  <a:srgbClr val="305128"/>
                </a:solidFill>
                <a:latin typeface="Calibri (MS) Bold"/>
              </a:rPr>
              <a:t> Urbanos</a:t>
            </a:r>
          </a:p>
        </p:txBody>
      </p:sp>
      <p:sp>
        <p:nvSpPr>
          <p:cNvPr id="105" name="TextBox 105"/>
          <p:cNvSpPr txBox="1"/>
          <p:nvPr/>
        </p:nvSpPr>
        <p:spPr>
          <a:xfrm>
            <a:off x="8220763" y="2519345"/>
            <a:ext cx="1281820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Calibri (MS)"/>
              </a:rPr>
              <a:t>Estado de biodiversidad</a:t>
            </a:r>
          </a:p>
        </p:txBody>
      </p:sp>
      <p:grpSp>
        <p:nvGrpSpPr>
          <p:cNvPr id="106" name="Group 106"/>
          <p:cNvGrpSpPr/>
          <p:nvPr/>
        </p:nvGrpSpPr>
        <p:grpSpPr>
          <a:xfrm>
            <a:off x="0" y="94823"/>
            <a:ext cx="9753600" cy="930118"/>
            <a:chOff x="0" y="0"/>
            <a:chExt cx="13004800" cy="1240157"/>
          </a:xfrm>
        </p:grpSpPr>
        <p:sp>
          <p:nvSpPr>
            <p:cNvPr id="107" name="Freeform 107"/>
            <p:cNvSpPr/>
            <p:nvPr/>
          </p:nvSpPr>
          <p:spPr>
            <a:xfrm>
              <a:off x="0" y="0"/>
              <a:ext cx="13004800" cy="854117"/>
            </a:xfrm>
            <a:custGeom>
              <a:avLst/>
              <a:gdLst/>
              <a:ahLst/>
              <a:cxnLst/>
              <a:rect l="l" t="t" r="r" b="b"/>
              <a:pathLst>
                <a:path w="13004800" h="854117">
                  <a:moveTo>
                    <a:pt x="0" y="0"/>
                  </a:moveTo>
                  <a:lnTo>
                    <a:pt x="13004800" y="0"/>
                  </a:lnTo>
                  <a:lnTo>
                    <a:pt x="13004800" y="854117"/>
                  </a:lnTo>
                  <a:lnTo>
                    <a:pt x="0" y="854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5">
                <a:extLst>
                  <a:ext uri="{96DAC541-7B7A-43D3-8B79-37D633B846F1}">
                    <asvg:svgBlip xmlns:asvg="http://schemas.microsoft.com/office/drawing/2016/SVG/main" r:embed="rId6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8" name="Freeform 108"/>
            <p:cNvSpPr/>
            <p:nvPr/>
          </p:nvSpPr>
          <p:spPr>
            <a:xfrm>
              <a:off x="442583" y="106477"/>
              <a:ext cx="1532616" cy="513595"/>
            </a:xfrm>
            <a:custGeom>
              <a:avLst/>
              <a:gdLst/>
              <a:ahLst/>
              <a:cxnLst/>
              <a:rect l="l" t="t" r="r" b="b"/>
              <a:pathLst>
                <a:path w="1532616" h="513595">
                  <a:moveTo>
                    <a:pt x="0" y="0"/>
                  </a:moveTo>
                  <a:lnTo>
                    <a:pt x="1532616" y="0"/>
                  </a:lnTo>
                  <a:lnTo>
                    <a:pt x="1532616" y="513595"/>
                  </a:lnTo>
                  <a:lnTo>
                    <a:pt x="0" y="513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7"/>
              <a:stretch>
                <a:fillRect/>
              </a:stretch>
            </a:blipFill>
          </p:spPr>
        </p:sp>
        <p:sp>
          <p:nvSpPr>
            <p:cNvPr id="109" name="Freeform 109"/>
            <p:cNvSpPr/>
            <p:nvPr/>
          </p:nvSpPr>
          <p:spPr>
            <a:xfrm>
              <a:off x="9130629" y="166136"/>
              <a:ext cx="2930239" cy="1074020"/>
            </a:xfrm>
            <a:custGeom>
              <a:avLst/>
              <a:gdLst/>
              <a:ahLst/>
              <a:cxnLst/>
              <a:rect l="l" t="t" r="r" b="b"/>
              <a:pathLst>
                <a:path w="2930239" h="1074020">
                  <a:moveTo>
                    <a:pt x="0" y="0"/>
                  </a:moveTo>
                  <a:lnTo>
                    <a:pt x="2930239" y="0"/>
                  </a:lnTo>
                  <a:lnTo>
                    <a:pt x="2930239" y="1074021"/>
                  </a:lnTo>
                  <a:lnTo>
                    <a:pt x="0" y="1074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8"/>
              <a:stretch>
                <a:fillRect/>
              </a:stretch>
            </a:blipFill>
          </p:spPr>
        </p:sp>
        <p:sp>
          <p:nvSpPr>
            <p:cNvPr id="110" name="Freeform 110"/>
            <p:cNvSpPr/>
            <p:nvPr/>
          </p:nvSpPr>
          <p:spPr>
            <a:xfrm>
              <a:off x="2756300" y="71581"/>
              <a:ext cx="3320735" cy="548491"/>
            </a:xfrm>
            <a:custGeom>
              <a:avLst/>
              <a:gdLst/>
              <a:ahLst/>
              <a:cxnLst/>
              <a:rect l="l" t="t" r="r" b="b"/>
              <a:pathLst>
                <a:path w="3320735" h="548491">
                  <a:moveTo>
                    <a:pt x="0" y="0"/>
                  </a:moveTo>
                  <a:lnTo>
                    <a:pt x="3320735" y="0"/>
                  </a:lnTo>
                  <a:lnTo>
                    <a:pt x="3320735" y="548491"/>
                  </a:lnTo>
                  <a:lnTo>
                    <a:pt x="0" y="548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9"/>
              <a:stretch>
                <a:fillRect/>
              </a:stretch>
            </a:blipFill>
          </p:spPr>
        </p:sp>
      </p:grpSp>
      <p:grpSp>
        <p:nvGrpSpPr>
          <p:cNvPr id="111" name="Group 111"/>
          <p:cNvGrpSpPr/>
          <p:nvPr/>
        </p:nvGrpSpPr>
        <p:grpSpPr>
          <a:xfrm>
            <a:off x="522911" y="3411855"/>
            <a:ext cx="1238342" cy="1222581"/>
            <a:chOff x="0" y="0"/>
            <a:chExt cx="1651122" cy="1630108"/>
          </a:xfrm>
        </p:grpSpPr>
        <p:sp>
          <p:nvSpPr>
            <p:cNvPr id="112" name="Freeform 112"/>
            <p:cNvSpPr/>
            <p:nvPr/>
          </p:nvSpPr>
          <p:spPr>
            <a:xfrm>
              <a:off x="250999" y="350017"/>
              <a:ext cx="1072116" cy="1072116"/>
            </a:xfrm>
            <a:custGeom>
              <a:avLst/>
              <a:gdLst/>
              <a:ahLst/>
              <a:cxnLst/>
              <a:rect l="l" t="t" r="r" b="b"/>
              <a:pathLst>
                <a:path w="1072116" h="1072116">
                  <a:moveTo>
                    <a:pt x="0" y="0"/>
                  </a:moveTo>
                  <a:lnTo>
                    <a:pt x="1072116" y="0"/>
                  </a:lnTo>
                  <a:lnTo>
                    <a:pt x="1072116" y="1072117"/>
                  </a:lnTo>
                  <a:lnTo>
                    <a:pt x="0" y="1072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0">
                <a:extLst>
                  <a:ext uri="{96DAC541-7B7A-43D3-8B79-37D633B846F1}">
                    <asvg:svgBlip xmlns:asvg="http://schemas.microsoft.com/office/drawing/2016/SVG/main" r:embed="rId7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3" name="Freeform 113"/>
            <p:cNvSpPr/>
            <p:nvPr/>
          </p:nvSpPr>
          <p:spPr>
            <a:xfrm>
              <a:off x="0" y="0"/>
              <a:ext cx="1651122" cy="1630108"/>
            </a:xfrm>
            <a:custGeom>
              <a:avLst/>
              <a:gdLst/>
              <a:ahLst/>
              <a:cxnLst/>
              <a:rect l="l" t="t" r="r" b="b"/>
              <a:pathLst>
                <a:path w="1651122" h="1630108">
                  <a:moveTo>
                    <a:pt x="0" y="0"/>
                  </a:moveTo>
                  <a:lnTo>
                    <a:pt x="1651122" y="0"/>
                  </a:lnTo>
                  <a:lnTo>
                    <a:pt x="1651122" y="1630108"/>
                  </a:lnTo>
                  <a:lnTo>
                    <a:pt x="0" y="1630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4" name="Freeform 114"/>
            <p:cNvSpPr/>
            <p:nvPr/>
          </p:nvSpPr>
          <p:spPr>
            <a:xfrm>
              <a:off x="616596" y="955925"/>
              <a:ext cx="297208" cy="466208"/>
            </a:xfrm>
            <a:custGeom>
              <a:avLst/>
              <a:gdLst/>
              <a:ahLst/>
              <a:cxnLst/>
              <a:rect l="l" t="t" r="r" b="b"/>
              <a:pathLst>
                <a:path w="297208" h="466208">
                  <a:moveTo>
                    <a:pt x="0" y="0"/>
                  </a:moveTo>
                  <a:lnTo>
                    <a:pt x="297208" y="0"/>
                  </a:lnTo>
                  <a:lnTo>
                    <a:pt x="297208" y="466209"/>
                  </a:lnTo>
                  <a:lnTo>
                    <a:pt x="0" y="466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2">
                <a:extLst>
                  <a:ext uri="{96DAC541-7B7A-43D3-8B79-37D633B846F1}">
                    <asvg:svgBlip xmlns:asvg="http://schemas.microsoft.com/office/drawing/2016/SVG/main" r:embed="rId7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5" name="TextBox 115"/>
          <p:cNvSpPr txBox="1"/>
          <p:nvPr/>
        </p:nvSpPr>
        <p:spPr>
          <a:xfrm>
            <a:off x="461327" y="4615386"/>
            <a:ext cx="1281820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Calibri (MS)"/>
              </a:rPr>
              <a:t>Red de senderos y vías pecuarias</a:t>
            </a:r>
          </a:p>
        </p:txBody>
      </p:sp>
      <p:grpSp>
        <p:nvGrpSpPr>
          <p:cNvPr id="116" name="Group 116"/>
          <p:cNvGrpSpPr/>
          <p:nvPr/>
        </p:nvGrpSpPr>
        <p:grpSpPr>
          <a:xfrm>
            <a:off x="8279657" y="1304925"/>
            <a:ext cx="1238342" cy="1222581"/>
            <a:chOff x="0" y="0"/>
            <a:chExt cx="1651122" cy="1630108"/>
          </a:xfrm>
        </p:grpSpPr>
        <p:sp>
          <p:nvSpPr>
            <p:cNvPr id="117" name="Freeform 117"/>
            <p:cNvSpPr/>
            <p:nvPr/>
          </p:nvSpPr>
          <p:spPr>
            <a:xfrm>
              <a:off x="0" y="0"/>
              <a:ext cx="1651122" cy="1630108"/>
            </a:xfrm>
            <a:custGeom>
              <a:avLst/>
              <a:gdLst/>
              <a:ahLst/>
              <a:cxnLst/>
              <a:rect l="l" t="t" r="r" b="b"/>
              <a:pathLst>
                <a:path w="1651122" h="1630108">
                  <a:moveTo>
                    <a:pt x="0" y="0"/>
                  </a:moveTo>
                  <a:lnTo>
                    <a:pt x="1651122" y="0"/>
                  </a:lnTo>
                  <a:lnTo>
                    <a:pt x="1651122" y="1630108"/>
                  </a:lnTo>
                  <a:lnTo>
                    <a:pt x="0" y="1630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18" name="Freeform 118"/>
            <p:cNvSpPr/>
            <p:nvPr/>
          </p:nvSpPr>
          <p:spPr>
            <a:xfrm>
              <a:off x="303959" y="350634"/>
              <a:ext cx="1117806" cy="1090793"/>
            </a:xfrm>
            <a:custGeom>
              <a:avLst/>
              <a:gdLst/>
              <a:ahLst/>
              <a:cxnLst/>
              <a:rect l="l" t="t" r="r" b="b"/>
              <a:pathLst>
                <a:path w="1117806" h="1090793">
                  <a:moveTo>
                    <a:pt x="0" y="0"/>
                  </a:moveTo>
                  <a:lnTo>
                    <a:pt x="1117807" y="0"/>
                  </a:lnTo>
                  <a:lnTo>
                    <a:pt x="1117807" y="1090792"/>
                  </a:lnTo>
                  <a:lnTo>
                    <a:pt x="0" y="1090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4">
                <a:extLst>
                  <a:ext uri="{96DAC541-7B7A-43D3-8B79-37D633B846F1}">
                    <asvg:svgBlip xmlns:asvg="http://schemas.microsoft.com/office/drawing/2016/SVG/main" r:embed="rId7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9" name="Freeform 119"/>
            <p:cNvSpPr/>
            <p:nvPr/>
          </p:nvSpPr>
          <p:spPr>
            <a:xfrm>
              <a:off x="606351" y="828424"/>
              <a:ext cx="570650" cy="613003"/>
            </a:xfrm>
            <a:custGeom>
              <a:avLst/>
              <a:gdLst/>
              <a:ahLst/>
              <a:cxnLst/>
              <a:rect l="l" t="t" r="r" b="b"/>
              <a:pathLst>
                <a:path w="570650" h="613003">
                  <a:moveTo>
                    <a:pt x="0" y="0"/>
                  </a:moveTo>
                  <a:lnTo>
                    <a:pt x="570650" y="0"/>
                  </a:lnTo>
                  <a:lnTo>
                    <a:pt x="570650" y="613002"/>
                  </a:lnTo>
                  <a:lnTo>
                    <a:pt x="0" y="613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6">
                <a:extLst>
                  <a:ext uri="{96DAC541-7B7A-43D3-8B79-37D633B846F1}">
                    <asvg:svgBlip xmlns:asvg="http://schemas.microsoft.com/office/drawing/2016/SVG/main" r:embed="rId7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0" name="Group 120"/>
          <p:cNvGrpSpPr/>
          <p:nvPr/>
        </p:nvGrpSpPr>
        <p:grpSpPr>
          <a:xfrm>
            <a:off x="3646872" y="3411855"/>
            <a:ext cx="1238342" cy="1222581"/>
            <a:chOff x="0" y="0"/>
            <a:chExt cx="1651122" cy="1630108"/>
          </a:xfrm>
        </p:grpSpPr>
        <p:sp>
          <p:nvSpPr>
            <p:cNvPr id="121" name="Freeform 121"/>
            <p:cNvSpPr/>
            <p:nvPr/>
          </p:nvSpPr>
          <p:spPr>
            <a:xfrm>
              <a:off x="0" y="0"/>
              <a:ext cx="1651122" cy="1630108"/>
            </a:xfrm>
            <a:custGeom>
              <a:avLst/>
              <a:gdLst/>
              <a:ahLst/>
              <a:cxnLst/>
              <a:rect l="l" t="t" r="r" b="b"/>
              <a:pathLst>
                <a:path w="1651122" h="1630108">
                  <a:moveTo>
                    <a:pt x="0" y="0"/>
                  </a:moveTo>
                  <a:lnTo>
                    <a:pt x="1651122" y="0"/>
                  </a:lnTo>
                  <a:lnTo>
                    <a:pt x="1651122" y="1630108"/>
                  </a:lnTo>
                  <a:lnTo>
                    <a:pt x="0" y="1630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2" name="Freeform 122"/>
            <p:cNvSpPr/>
            <p:nvPr/>
          </p:nvSpPr>
          <p:spPr>
            <a:xfrm>
              <a:off x="331742" y="266700"/>
              <a:ext cx="987637" cy="987637"/>
            </a:xfrm>
            <a:custGeom>
              <a:avLst/>
              <a:gdLst/>
              <a:ahLst/>
              <a:cxnLst/>
              <a:rect l="l" t="t" r="r" b="b"/>
              <a:pathLst>
                <a:path w="987637" h="987637">
                  <a:moveTo>
                    <a:pt x="0" y="0"/>
                  </a:moveTo>
                  <a:lnTo>
                    <a:pt x="987638" y="0"/>
                  </a:lnTo>
                  <a:lnTo>
                    <a:pt x="987638" y="987637"/>
                  </a:lnTo>
                  <a:lnTo>
                    <a:pt x="0" y="987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8">
                <a:extLst>
                  <a:ext uri="{96DAC541-7B7A-43D3-8B79-37D633B846F1}">
                    <asvg:svgBlip xmlns:asvg="http://schemas.microsoft.com/office/drawing/2016/SVG/main" r:embed="rId7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3" name="Freeform 123"/>
            <p:cNvSpPr/>
            <p:nvPr/>
          </p:nvSpPr>
          <p:spPr>
            <a:xfrm>
              <a:off x="425397" y="1000659"/>
              <a:ext cx="847397" cy="481957"/>
            </a:xfrm>
            <a:custGeom>
              <a:avLst/>
              <a:gdLst/>
              <a:ahLst/>
              <a:cxnLst/>
              <a:rect l="l" t="t" r="r" b="b"/>
              <a:pathLst>
                <a:path w="847397" h="481957">
                  <a:moveTo>
                    <a:pt x="0" y="0"/>
                  </a:moveTo>
                  <a:lnTo>
                    <a:pt x="847397" y="0"/>
                  </a:lnTo>
                  <a:lnTo>
                    <a:pt x="847397" y="481957"/>
                  </a:lnTo>
                  <a:lnTo>
                    <a:pt x="0" y="481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0">
                <a:extLst>
                  <a:ext uri="{96DAC541-7B7A-43D3-8B79-37D633B846F1}">
                    <asvg:svgBlip xmlns:asvg="http://schemas.microsoft.com/office/drawing/2016/SVG/main" r:embed="rId8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4" name="Group 124"/>
          <p:cNvGrpSpPr/>
          <p:nvPr/>
        </p:nvGrpSpPr>
        <p:grpSpPr>
          <a:xfrm>
            <a:off x="5166985" y="3411855"/>
            <a:ext cx="1238342" cy="1222581"/>
            <a:chOff x="0" y="0"/>
            <a:chExt cx="1651122" cy="1630108"/>
          </a:xfrm>
        </p:grpSpPr>
        <p:sp>
          <p:nvSpPr>
            <p:cNvPr id="125" name="Freeform 125"/>
            <p:cNvSpPr/>
            <p:nvPr/>
          </p:nvSpPr>
          <p:spPr>
            <a:xfrm>
              <a:off x="0" y="0"/>
              <a:ext cx="1651122" cy="1630108"/>
            </a:xfrm>
            <a:custGeom>
              <a:avLst/>
              <a:gdLst/>
              <a:ahLst/>
              <a:cxnLst/>
              <a:rect l="l" t="t" r="r" b="b"/>
              <a:pathLst>
                <a:path w="1651122" h="1630108">
                  <a:moveTo>
                    <a:pt x="0" y="0"/>
                  </a:moveTo>
                  <a:lnTo>
                    <a:pt x="1651122" y="0"/>
                  </a:lnTo>
                  <a:lnTo>
                    <a:pt x="1651122" y="1630108"/>
                  </a:lnTo>
                  <a:lnTo>
                    <a:pt x="0" y="1630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6" name="Freeform 126"/>
            <p:cNvSpPr/>
            <p:nvPr/>
          </p:nvSpPr>
          <p:spPr>
            <a:xfrm>
              <a:off x="147174" y="418960"/>
              <a:ext cx="1356774" cy="981965"/>
            </a:xfrm>
            <a:custGeom>
              <a:avLst/>
              <a:gdLst/>
              <a:ahLst/>
              <a:cxnLst/>
              <a:rect l="l" t="t" r="r" b="b"/>
              <a:pathLst>
                <a:path w="1356774" h="981965">
                  <a:moveTo>
                    <a:pt x="0" y="0"/>
                  </a:moveTo>
                  <a:lnTo>
                    <a:pt x="1356774" y="0"/>
                  </a:lnTo>
                  <a:lnTo>
                    <a:pt x="1356774" y="981965"/>
                  </a:lnTo>
                  <a:lnTo>
                    <a:pt x="0" y="981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2">
                <a:extLst>
                  <a:ext uri="{96DAC541-7B7A-43D3-8B79-37D633B846F1}">
                    <asvg:svgBlip xmlns:asvg="http://schemas.microsoft.com/office/drawing/2016/SVG/main" r:embed="rId8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70" name="Grupo 169">
            <a:extLst>
              <a:ext uri="{FF2B5EF4-FFF2-40B4-BE49-F238E27FC236}">
                <a16:creationId xmlns:a16="http://schemas.microsoft.com/office/drawing/2014/main" id="{433E9636-F5F5-4358-A054-6BF5B43CD7FF}"/>
              </a:ext>
            </a:extLst>
          </p:cNvPr>
          <p:cNvGrpSpPr/>
          <p:nvPr/>
        </p:nvGrpSpPr>
        <p:grpSpPr>
          <a:xfrm>
            <a:off x="2087890" y="3411855"/>
            <a:ext cx="1238342" cy="1222581"/>
            <a:chOff x="2087890" y="3508607"/>
            <a:chExt cx="1238342" cy="1222581"/>
          </a:xfrm>
        </p:grpSpPr>
        <p:sp>
          <p:nvSpPr>
            <p:cNvPr id="127" name="Freeform 127"/>
            <p:cNvSpPr/>
            <p:nvPr/>
          </p:nvSpPr>
          <p:spPr>
            <a:xfrm rot="2800364">
              <a:off x="2328582" y="3731155"/>
              <a:ext cx="793837" cy="814778"/>
            </a:xfrm>
            <a:custGeom>
              <a:avLst/>
              <a:gdLst/>
              <a:ahLst/>
              <a:cxnLst/>
              <a:rect l="l" t="t" r="r" b="b"/>
              <a:pathLst>
                <a:path w="793837" h="814778">
                  <a:moveTo>
                    <a:pt x="0" y="0"/>
                  </a:moveTo>
                  <a:lnTo>
                    <a:pt x="793837" y="0"/>
                  </a:lnTo>
                  <a:lnTo>
                    <a:pt x="793837" y="814778"/>
                  </a:lnTo>
                  <a:lnTo>
                    <a:pt x="0" y="8147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4">
                <a:alphaModFix amt="58000"/>
                <a:extLst>
                  <a:ext uri="{96DAC541-7B7A-43D3-8B79-37D633B846F1}">
                    <asvg:svgBlip xmlns:asvg="http://schemas.microsoft.com/office/drawing/2016/SVG/main" r:embed="rId85"/>
                  </a:ext>
                </a:extLst>
              </a:blip>
              <a:stretch>
                <a:fillRect t="-30543" r="-16181" b="-25857"/>
              </a:stretch>
            </a:blipFill>
          </p:spPr>
        </p:sp>
        <p:sp>
          <p:nvSpPr>
            <p:cNvPr id="128" name="Freeform 128"/>
            <p:cNvSpPr/>
            <p:nvPr/>
          </p:nvSpPr>
          <p:spPr>
            <a:xfrm>
              <a:off x="2087890" y="3508607"/>
              <a:ext cx="1238342" cy="1222581"/>
            </a:xfrm>
            <a:custGeom>
              <a:avLst/>
              <a:gdLst/>
              <a:ahLst/>
              <a:cxnLst/>
              <a:rect l="l" t="t" r="r" b="b"/>
              <a:pathLst>
                <a:path w="1238342" h="1222581">
                  <a:moveTo>
                    <a:pt x="0" y="0"/>
                  </a:moveTo>
                  <a:lnTo>
                    <a:pt x="1238341" y="0"/>
                  </a:lnTo>
                  <a:lnTo>
                    <a:pt x="1238341" y="1222581"/>
                  </a:lnTo>
                  <a:lnTo>
                    <a:pt x="0" y="1222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9" name="Freeform 129"/>
            <p:cNvSpPr/>
            <p:nvPr/>
          </p:nvSpPr>
          <p:spPr>
            <a:xfrm>
              <a:off x="2460895" y="3718157"/>
              <a:ext cx="412639" cy="529024"/>
            </a:xfrm>
            <a:custGeom>
              <a:avLst/>
              <a:gdLst/>
              <a:ahLst/>
              <a:cxnLst/>
              <a:rect l="l" t="t" r="r" b="b"/>
              <a:pathLst>
                <a:path w="412639" h="529024">
                  <a:moveTo>
                    <a:pt x="0" y="0"/>
                  </a:moveTo>
                  <a:lnTo>
                    <a:pt x="412639" y="0"/>
                  </a:lnTo>
                  <a:lnTo>
                    <a:pt x="412639" y="529024"/>
                  </a:lnTo>
                  <a:lnTo>
                    <a:pt x="0" y="529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6">
                <a:extLst>
                  <a:ext uri="{96DAC541-7B7A-43D3-8B79-37D633B846F1}">
                    <asvg:svgBlip xmlns:asvg="http://schemas.microsoft.com/office/drawing/2016/SVG/main" r:embed="rId8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0" name="TextBox 130"/>
          <p:cNvSpPr txBox="1"/>
          <p:nvPr/>
        </p:nvSpPr>
        <p:spPr>
          <a:xfrm>
            <a:off x="2026305" y="4605861"/>
            <a:ext cx="1281820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Calibri (MS)"/>
              </a:rPr>
              <a:t>Parcelas en uso agrícola</a:t>
            </a:r>
          </a:p>
        </p:txBody>
      </p:sp>
      <p:sp>
        <p:nvSpPr>
          <p:cNvPr id="131" name="TextBox 131"/>
          <p:cNvSpPr txBox="1"/>
          <p:nvPr/>
        </p:nvSpPr>
        <p:spPr>
          <a:xfrm>
            <a:off x="3585287" y="4611576"/>
            <a:ext cx="1281820" cy="217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Calibri (MS)"/>
              </a:rPr>
              <a:t>Red hídrica</a:t>
            </a:r>
          </a:p>
        </p:txBody>
      </p:sp>
      <p:sp>
        <p:nvSpPr>
          <p:cNvPr id="132" name="TextBox 132"/>
          <p:cNvSpPr txBox="1"/>
          <p:nvPr/>
        </p:nvSpPr>
        <p:spPr>
          <a:xfrm>
            <a:off x="5105400" y="4615386"/>
            <a:ext cx="1281820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Calibri (MS)"/>
              </a:rPr>
              <a:t>Infraestructuras agrícolas</a:t>
            </a:r>
          </a:p>
        </p:txBody>
      </p:sp>
      <p:grpSp>
        <p:nvGrpSpPr>
          <p:cNvPr id="133" name="Group 133"/>
          <p:cNvGrpSpPr/>
          <p:nvPr/>
        </p:nvGrpSpPr>
        <p:grpSpPr>
          <a:xfrm>
            <a:off x="5146048" y="5419725"/>
            <a:ext cx="1238342" cy="1222581"/>
            <a:chOff x="0" y="0"/>
            <a:chExt cx="1651122" cy="1630108"/>
          </a:xfrm>
        </p:grpSpPr>
        <p:sp>
          <p:nvSpPr>
            <p:cNvPr id="134" name="Freeform 134"/>
            <p:cNvSpPr/>
            <p:nvPr/>
          </p:nvSpPr>
          <p:spPr>
            <a:xfrm>
              <a:off x="0" y="0"/>
              <a:ext cx="1651122" cy="1630108"/>
            </a:xfrm>
            <a:custGeom>
              <a:avLst/>
              <a:gdLst/>
              <a:ahLst/>
              <a:cxnLst/>
              <a:rect l="l" t="t" r="r" b="b"/>
              <a:pathLst>
                <a:path w="1651122" h="1630108">
                  <a:moveTo>
                    <a:pt x="0" y="0"/>
                  </a:moveTo>
                  <a:lnTo>
                    <a:pt x="1651122" y="0"/>
                  </a:lnTo>
                  <a:lnTo>
                    <a:pt x="1651122" y="1630108"/>
                  </a:lnTo>
                  <a:lnTo>
                    <a:pt x="0" y="1630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8">
                <a:extLst>
                  <a:ext uri="{96DAC541-7B7A-43D3-8B79-37D633B846F1}">
                    <asvg:svgBlip xmlns:asvg="http://schemas.microsoft.com/office/drawing/2016/SVG/main" r:embed="rId8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35" name="Freeform 135"/>
            <p:cNvSpPr/>
            <p:nvPr/>
          </p:nvSpPr>
          <p:spPr>
            <a:xfrm>
              <a:off x="870380" y="420236"/>
              <a:ext cx="514094" cy="787884"/>
            </a:xfrm>
            <a:custGeom>
              <a:avLst/>
              <a:gdLst/>
              <a:ahLst/>
              <a:cxnLst/>
              <a:rect l="l" t="t" r="r" b="b"/>
              <a:pathLst>
                <a:path w="514094" h="787884">
                  <a:moveTo>
                    <a:pt x="0" y="0"/>
                  </a:moveTo>
                  <a:lnTo>
                    <a:pt x="514095" y="0"/>
                  </a:lnTo>
                  <a:lnTo>
                    <a:pt x="514095" y="787884"/>
                  </a:lnTo>
                  <a:lnTo>
                    <a:pt x="0" y="787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0">
                <a:extLst>
                  <a:ext uri="{96DAC541-7B7A-43D3-8B79-37D633B846F1}">
                    <asvg:svgBlip xmlns:asvg="http://schemas.microsoft.com/office/drawing/2016/SVG/main" r:embed="rId9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6" name="Freeform 136"/>
            <p:cNvSpPr/>
            <p:nvPr/>
          </p:nvSpPr>
          <p:spPr>
            <a:xfrm>
              <a:off x="567626" y="315772"/>
              <a:ext cx="439343" cy="857952"/>
            </a:xfrm>
            <a:custGeom>
              <a:avLst/>
              <a:gdLst/>
              <a:ahLst/>
              <a:cxnLst/>
              <a:rect l="l" t="t" r="r" b="b"/>
              <a:pathLst>
                <a:path w="439343" h="857952">
                  <a:moveTo>
                    <a:pt x="0" y="0"/>
                  </a:moveTo>
                  <a:lnTo>
                    <a:pt x="439343" y="0"/>
                  </a:lnTo>
                  <a:lnTo>
                    <a:pt x="439343" y="857952"/>
                  </a:lnTo>
                  <a:lnTo>
                    <a:pt x="0" y="857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2"/>
              <a:stretch>
                <a:fillRect/>
              </a:stretch>
            </a:blipFill>
          </p:spPr>
        </p:sp>
        <p:sp>
          <p:nvSpPr>
            <p:cNvPr id="137" name="Freeform 137"/>
            <p:cNvSpPr/>
            <p:nvPr/>
          </p:nvSpPr>
          <p:spPr>
            <a:xfrm>
              <a:off x="269970" y="420236"/>
              <a:ext cx="418704" cy="717265"/>
            </a:xfrm>
            <a:custGeom>
              <a:avLst/>
              <a:gdLst/>
              <a:ahLst/>
              <a:cxnLst/>
              <a:rect l="l" t="t" r="r" b="b"/>
              <a:pathLst>
                <a:path w="418704" h="717265">
                  <a:moveTo>
                    <a:pt x="0" y="0"/>
                  </a:moveTo>
                  <a:lnTo>
                    <a:pt x="418704" y="0"/>
                  </a:lnTo>
                  <a:lnTo>
                    <a:pt x="418704" y="717265"/>
                  </a:lnTo>
                  <a:lnTo>
                    <a:pt x="0" y="717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3"/>
              <a:stretch>
                <a:fillRect/>
              </a:stretch>
            </a:blipFill>
          </p:spPr>
        </p:sp>
        <p:sp>
          <p:nvSpPr>
            <p:cNvPr id="138" name="Freeform 138"/>
            <p:cNvSpPr/>
            <p:nvPr/>
          </p:nvSpPr>
          <p:spPr>
            <a:xfrm>
              <a:off x="269970" y="1009536"/>
              <a:ext cx="1114505" cy="198584"/>
            </a:xfrm>
            <a:custGeom>
              <a:avLst/>
              <a:gdLst/>
              <a:ahLst/>
              <a:cxnLst/>
              <a:rect l="l" t="t" r="r" b="b"/>
              <a:pathLst>
                <a:path w="1114505" h="198584">
                  <a:moveTo>
                    <a:pt x="0" y="0"/>
                  </a:moveTo>
                  <a:lnTo>
                    <a:pt x="1114505" y="0"/>
                  </a:lnTo>
                  <a:lnTo>
                    <a:pt x="1114505" y="198584"/>
                  </a:lnTo>
                  <a:lnTo>
                    <a:pt x="0" y="1985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4">
                <a:extLst>
                  <a:ext uri="{96DAC541-7B7A-43D3-8B79-37D633B846F1}">
                    <asvg:svgBlip xmlns:asvg="http://schemas.microsoft.com/office/drawing/2016/SVG/main" r:embed="rId9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9" name="Freeform 139"/>
            <p:cNvSpPr/>
            <p:nvPr/>
          </p:nvSpPr>
          <p:spPr>
            <a:xfrm>
              <a:off x="353338" y="622213"/>
              <a:ext cx="947768" cy="726228"/>
            </a:xfrm>
            <a:custGeom>
              <a:avLst/>
              <a:gdLst/>
              <a:ahLst/>
              <a:cxnLst/>
              <a:rect l="l" t="t" r="r" b="b"/>
              <a:pathLst>
                <a:path w="947768" h="726228">
                  <a:moveTo>
                    <a:pt x="0" y="0"/>
                  </a:moveTo>
                  <a:lnTo>
                    <a:pt x="947768" y="0"/>
                  </a:lnTo>
                  <a:lnTo>
                    <a:pt x="947768" y="726227"/>
                  </a:lnTo>
                  <a:lnTo>
                    <a:pt x="0" y="726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6">
                <a:extLst>
                  <a:ext uri="{96DAC541-7B7A-43D3-8B79-37D633B846F1}">
                    <asvg:svgBlip xmlns:asvg="http://schemas.microsoft.com/office/drawing/2016/SVG/main" r:embed="rId9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0" name="Group 140"/>
          <p:cNvGrpSpPr/>
          <p:nvPr/>
        </p:nvGrpSpPr>
        <p:grpSpPr>
          <a:xfrm>
            <a:off x="537569" y="5429250"/>
            <a:ext cx="1238342" cy="1222581"/>
            <a:chOff x="0" y="0"/>
            <a:chExt cx="1651122" cy="1630108"/>
          </a:xfrm>
        </p:grpSpPr>
        <p:sp>
          <p:nvSpPr>
            <p:cNvPr id="141" name="Freeform 141"/>
            <p:cNvSpPr/>
            <p:nvPr/>
          </p:nvSpPr>
          <p:spPr>
            <a:xfrm>
              <a:off x="0" y="0"/>
              <a:ext cx="1651122" cy="1630108"/>
            </a:xfrm>
            <a:custGeom>
              <a:avLst/>
              <a:gdLst/>
              <a:ahLst/>
              <a:cxnLst/>
              <a:rect l="l" t="t" r="r" b="b"/>
              <a:pathLst>
                <a:path w="1651122" h="1630108">
                  <a:moveTo>
                    <a:pt x="0" y="0"/>
                  </a:moveTo>
                  <a:lnTo>
                    <a:pt x="1651122" y="0"/>
                  </a:lnTo>
                  <a:lnTo>
                    <a:pt x="1651122" y="1630108"/>
                  </a:lnTo>
                  <a:lnTo>
                    <a:pt x="0" y="1630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8">
                <a:extLst>
                  <a:ext uri="{96DAC541-7B7A-43D3-8B79-37D633B846F1}">
                    <asvg:svgBlip xmlns:asvg="http://schemas.microsoft.com/office/drawing/2016/SVG/main" r:embed="rId8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42" name="Freeform 142"/>
            <p:cNvSpPr/>
            <p:nvPr/>
          </p:nvSpPr>
          <p:spPr>
            <a:xfrm>
              <a:off x="322567" y="271976"/>
              <a:ext cx="921298" cy="921298"/>
            </a:xfrm>
            <a:custGeom>
              <a:avLst/>
              <a:gdLst/>
              <a:ahLst/>
              <a:cxnLst/>
              <a:rect l="l" t="t" r="r" b="b"/>
              <a:pathLst>
                <a:path w="921298" h="921298">
                  <a:moveTo>
                    <a:pt x="0" y="0"/>
                  </a:moveTo>
                  <a:lnTo>
                    <a:pt x="921297" y="0"/>
                  </a:lnTo>
                  <a:lnTo>
                    <a:pt x="921297" y="921298"/>
                  </a:lnTo>
                  <a:lnTo>
                    <a:pt x="0" y="921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8">
                <a:alphaModFix amt="47000"/>
                <a:extLst>
                  <a:ext uri="{96DAC541-7B7A-43D3-8B79-37D633B846F1}">
                    <asvg:svgBlip xmlns:asvg="http://schemas.microsoft.com/office/drawing/2016/SVG/main" r:embed="rId9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3" name="Freeform 143"/>
            <p:cNvSpPr/>
            <p:nvPr/>
          </p:nvSpPr>
          <p:spPr>
            <a:xfrm>
              <a:off x="284824" y="1019633"/>
              <a:ext cx="943439" cy="219564"/>
            </a:xfrm>
            <a:custGeom>
              <a:avLst/>
              <a:gdLst/>
              <a:ahLst/>
              <a:cxnLst/>
              <a:rect l="l" t="t" r="r" b="b"/>
              <a:pathLst>
                <a:path w="943439" h="219564">
                  <a:moveTo>
                    <a:pt x="0" y="0"/>
                  </a:moveTo>
                  <a:lnTo>
                    <a:pt x="943439" y="0"/>
                  </a:lnTo>
                  <a:lnTo>
                    <a:pt x="943439" y="219564"/>
                  </a:lnTo>
                  <a:lnTo>
                    <a:pt x="0" y="2195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0">
                <a:extLst>
                  <a:ext uri="{96DAC541-7B7A-43D3-8B79-37D633B846F1}">
                    <asvg:svgBlip xmlns:asvg="http://schemas.microsoft.com/office/drawing/2016/SVG/main" r:embed="rId10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4" name="Freeform 144"/>
            <p:cNvSpPr/>
            <p:nvPr/>
          </p:nvSpPr>
          <p:spPr>
            <a:xfrm>
              <a:off x="346776" y="1136025"/>
              <a:ext cx="601501" cy="181954"/>
            </a:xfrm>
            <a:custGeom>
              <a:avLst/>
              <a:gdLst/>
              <a:ahLst/>
              <a:cxnLst/>
              <a:rect l="l" t="t" r="r" b="b"/>
              <a:pathLst>
                <a:path w="601501" h="181954">
                  <a:moveTo>
                    <a:pt x="0" y="0"/>
                  </a:moveTo>
                  <a:lnTo>
                    <a:pt x="601501" y="0"/>
                  </a:lnTo>
                  <a:lnTo>
                    <a:pt x="601501" y="181954"/>
                  </a:lnTo>
                  <a:lnTo>
                    <a:pt x="0" y="181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2"/>
              <a:stretch>
                <a:fillRect/>
              </a:stretch>
            </a:blipFill>
          </p:spPr>
        </p:sp>
        <p:sp>
          <p:nvSpPr>
            <p:cNvPr id="145" name="Freeform 145"/>
            <p:cNvSpPr/>
            <p:nvPr/>
          </p:nvSpPr>
          <p:spPr>
            <a:xfrm>
              <a:off x="602693" y="732625"/>
              <a:ext cx="691168" cy="625507"/>
            </a:xfrm>
            <a:custGeom>
              <a:avLst/>
              <a:gdLst/>
              <a:ahLst/>
              <a:cxnLst/>
              <a:rect l="l" t="t" r="r" b="b"/>
              <a:pathLst>
                <a:path w="691168" h="625507">
                  <a:moveTo>
                    <a:pt x="0" y="0"/>
                  </a:moveTo>
                  <a:lnTo>
                    <a:pt x="691168" y="0"/>
                  </a:lnTo>
                  <a:lnTo>
                    <a:pt x="691168" y="625507"/>
                  </a:lnTo>
                  <a:lnTo>
                    <a:pt x="0" y="62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3">
                <a:extLst>
                  <a:ext uri="{96DAC541-7B7A-43D3-8B79-37D633B846F1}">
                    <asvg:svgBlip xmlns:asvg="http://schemas.microsoft.com/office/drawing/2016/SVG/main" r:embed="rId10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6" name="Group 146"/>
          <p:cNvGrpSpPr/>
          <p:nvPr/>
        </p:nvGrpSpPr>
        <p:grpSpPr>
          <a:xfrm>
            <a:off x="6709230" y="5410200"/>
            <a:ext cx="1238342" cy="1222581"/>
            <a:chOff x="0" y="0"/>
            <a:chExt cx="1651122" cy="1630108"/>
          </a:xfrm>
        </p:grpSpPr>
        <p:sp>
          <p:nvSpPr>
            <p:cNvPr id="147" name="Freeform 147"/>
            <p:cNvSpPr/>
            <p:nvPr/>
          </p:nvSpPr>
          <p:spPr>
            <a:xfrm>
              <a:off x="0" y="0"/>
              <a:ext cx="1651122" cy="1630108"/>
            </a:xfrm>
            <a:custGeom>
              <a:avLst/>
              <a:gdLst/>
              <a:ahLst/>
              <a:cxnLst/>
              <a:rect l="l" t="t" r="r" b="b"/>
              <a:pathLst>
                <a:path w="1651122" h="1630108">
                  <a:moveTo>
                    <a:pt x="0" y="0"/>
                  </a:moveTo>
                  <a:lnTo>
                    <a:pt x="1651122" y="0"/>
                  </a:lnTo>
                  <a:lnTo>
                    <a:pt x="1651122" y="1630108"/>
                  </a:lnTo>
                  <a:lnTo>
                    <a:pt x="0" y="1630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8">
                <a:extLst>
                  <a:ext uri="{96DAC541-7B7A-43D3-8B79-37D633B846F1}">
                    <asvg:svgBlip xmlns:asvg="http://schemas.microsoft.com/office/drawing/2016/SVG/main" r:embed="rId8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48" name="Freeform 148"/>
            <p:cNvSpPr/>
            <p:nvPr/>
          </p:nvSpPr>
          <p:spPr>
            <a:xfrm>
              <a:off x="166726" y="379663"/>
              <a:ext cx="1033755" cy="453044"/>
            </a:xfrm>
            <a:custGeom>
              <a:avLst/>
              <a:gdLst/>
              <a:ahLst/>
              <a:cxnLst/>
              <a:rect l="l" t="t" r="r" b="b"/>
              <a:pathLst>
                <a:path w="1033755" h="453044">
                  <a:moveTo>
                    <a:pt x="0" y="0"/>
                  </a:moveTo>
                  <a:lnTo>
                    <a:pt x="1033755" y="0"/>
                  </a:lnTo>
                  <a:lnTo>
                    <a:pt x="1033755" y="453044"/>
                  </a:lnTo>
                  <a:lnTo>
                    <a:pt x="0" y="453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5">
                <a:alphaModFix amt="49000"/>
                <a:extLst>
                  <a:ext uri="{96DAC541-7B7A-43D3-8B79-37D633B846F1}">
                    <asvg:svgBlip xmlns:asvg="http://schemas.microsoft.com/office/drawing/2016/SVG/main" r:embed="rId106"/>
                  </a:ext>
                </a:extLst>
              </a:blip>
              <a:stretch>
                <a:fillRect b="-126520"/>
              </a:stretch>
            </a:blipFill>
          </p:spPr>
        </p:sp>
        <p:sp>
          <p:nvSpPr>
            <p:cNvPr id="149" name="Freeform 149"/>
            <p:cNvSpPr/>
            <p:nvPr/>
          </p:nvSpPr>
          <p:spPr>
            <a:xfrm flipH="1">
              <a:off x="551815" y="540371"/>
              <a:ext cx="1027001" cy="450084"/>
            </a:xfrm>
            <a:custGeom>
              <a:avLst/>
              <a:gdLst/>
              <a:ahLst/>
              <a:cxnLst/>
              <a:rect l="l" t="t" r="r" b="b"/>
              <a:pathLst>
                <a:path w="1027001" h="450084">
                  <a:moveTo>
                    <a:pt x="1027001" y="0"/>
                  </a:moveTo>
                  <a:lnTo>
                    <a:pt x="0" y="0"/>
                  </a:lnTo>
                  <a:lnTo>
                    <a:pt x="0" y="450084"/>
                  </a:lnTo>
                  <a:lnTo>
                    <a:pt x="1027001" y="450084"/>
                  </a:lnTo>
                  <a:lnTo>
                    <a:pt x="1027001" y="0"/>
                  </a:lnTo>
                  <a:close/>
                </a:path>
              </a:pathLst>
            </a:custGeom>
            <a:blipFill>
              <a:blip r:embed="rId105">
                <a:alphaModFix amt="49000"/>
                <a:extLst>
                  <a:ext uri="{96DAC541-7B7A-43D3-8B79-37D633B846F1}">
                    <asvg:svgBlip xmlns:asvg="http://schemas.microsoft.com/office/drawing/2016/SVG/main" r:embed="rId106"/>
                  </a:ext>
                </a:extLst>
              </a:blip>
              <a:stretch>
                <a:fillRect b="-126520"/>
              </a:stretch>
            </a:blipFill>
          </p:spPr>
        </p:sp>
        <p:sp>
          <p:nvSpPr>
            <p:cNvPr id="150" name="Freeform 150"/>
            <p:cNvSpPr/>
            <p:nvPr/>
          </p:nvSpPr>
          <p:spPr>
            <a:xfrm>
              <a:off x="296825" y="616318"/>
              <a:ext cx="704908" cy="531885"/>
            </a:xfrm>
            <a:custGeom>
              <a:avLst/>
              <a:gdLst/>
              <a:ahLst/>
              <a:cxnLst/>
              <a:rect l="l" t="t" r="r" b="b"/>
              <a:pathLst>
                <a:path w="704908" h="531885">
                  <a:moveTo>
                    <a:pt x="0" y="0"/>
                  </a:moveTo>
                  <a:lnTo>
                    <a:pt x="704908" y="0"/>
                  </a:lnTo>
                  <a:lnTo>
                    <a:pt x="704908" y="531885"/>
                  </a:lnTo>
                  <a:lnTo>
                    <a:pt x="0" y="531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7">
                <a:extLst>
                  <a:ext uri="{96DAC541-7B7A-43D3-8B79-37D633B846F1}">
                    <asvg:svgBlip xmlns:asvg="http://schemas.microsoft.com/office/drawing/2016/SVG/main" r:embed="rId10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1" name="Freeform 151"/>
            <p:cNvSpPr/>
            <p:nvPr/>
          </p:nvSpPr>
          <p:spPr>
            <a:xfrm>
              <a:off x="248817" y="956429"/>
              <a:ext cx="1153488" cy="268448"/>
            </a:xfrm>
            <a:custGeom>
              <a:avLst/>
              <a:gdLst/>
              <a:ahLst/>
              <a:cxnLst/>
              <a:rect l="l" t="t" r="r" b="b"/>
              <a:pathLst>
                <a:path w="1153488" h="268448">
                  <a:moveTo>
                    <a:pt x="0" y="0"/>
                  </a:moveTo>
                  <a:lnTo>
                    <a:pt x="1153488" y="0"/>
                  </a:lnTo>
                  <a:lnTo>
                    <a:pt x="1153488" y="268448"/>
                  </a:lnTo>
                  <a:lnTo>
                    <a:pt x="0" y="268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0">
                <a:extLst>
                  <a:ext uri="{96DAC541-7B7A-43D3-8B79-37D633B846F1}">
                    <asvg:svgBlip xmlns:asvg="http://schemas.microsoft.com/office/drawing/2016/SVG/main" r:embed="rId10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2" name="Freeform 152"/>
            <p:cNvSpPr/>
            <p:nvPr/>
          </p:nvSpPr>
          <p:spPr>
            <a:xfrm>
              <a:off x="248817" y="832707"/>
              <a:ext cx="1188513" cy="315496"/>
            </a:xfrm>
            <a:custGeom>
              <a:avLst/>
              <a:gdLst/>
              <a:ahLst/>
              <a:cxnLst/>
              <a:rect l="l" t="t" r="r" b="b"/>
              <a:pathLst>
                <a:path w="1188513" h="315496">
                  <a:moveTo>
                    <a:pt x="0" y="0"/>
                  </a:moveTo>
                  <a:lnTo>
                    <a:pt x="1188513" y="0"/>
                  </a:lnTo>
                  <a:lnTo>
                    <a:pt x="1188513" y="315496"/>
                  </a:lnTo>
                  <a:lnTo>
                    <a:pt x="0" y="3154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9">
                <a:extLst>
                  <a:ext uri="{96DAC541-7B7A-43D3-8B79-37D633B846F1}">
                    <asvg:svgBlip xmlns:asvg="http://schemas.microsoft.com/office/drawing/2016/SVG/main" r:embed="rId1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53" name="Group 153"/>
          <p:cNvGrpSpPr/>
          <p:nvPr/>
        </p:nvGrpSpPr>
        <p:grpSpPr>
          <a:xfrm>
            <a:off x="3626104" y="5429250"/>
            <a:ext cx="1238342" cy="1222581"/>
            <a:chOff x="0" y="0"/>
            <a:chExt cx="1651122" cy="1630108"/>
          </a:xfrm>
        </p:grpSpPr>
        <p:sp>
          <p:nvSpPr>
            <p:cNvPr id="154" name="Freeform 154"/>
            <p:cNvSpPr/>
            <p:nvPr/>
          </p:nvSpPr>
          <p:spPr>
            <a:xfrm>
              <a:off x="0" y="0"/>
              <a:ext cx="1651122" cy="1630108"/>
            </a:xfrm>
            <a:custGeom>
              <a:avLst/>
              <a:gdLst/>
              <a:ahLst/>
              <a:cxnLst/>
              <a:rect l="l" t="t" r="r" b="b"/>
              <a:pathLst>
                <a:path w="1651122" h="1630108">
                  <a:moveTo>
                    <a:pt x="0" y="0"/>
                  </a:moveTo>
                  <a:lnTo>
                    <a:pt x="1651122" y="0"/>
                  </a:lnTo>
                  <a:lnTo>
                    <a:pt x="1651122" y="1630108"/>
                  </a:lnTo>
                  <a:lnTo>
                    <a:pt x="0" y="1630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8">
                <a:extLst>
                  <a:ext uri="{96DAC541-7B7A-43D3-8B79-37D633B846F1}">
                    <asvg:svgBlip xmlns:asvg="http://schemas.microsoft.com/office/drawing/2016/SVG/main" r:embed="rId8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5" name="Freeform 155"/>
            <p:cNvSpPr/>
            <p:nvPr/>
          </p:nvSpPr>
          <p:spPr>
            <a:xfrm>
              <a:off x="194725" y="291351"/>
              <a:ext cx="1280062" cy="1207913"/>
            </a:xfrm>
            <a:custGeom>
              <a:avLst/>
              <a:gdLst/>
              <a:ahLst/>
              <a:cxnLst/>
              <a:rect l="l" t="t" r="r" b="b"/>
              <a:pathLst>
                <a:path w="1280062" h="1207913">
                  <a:moveTo>
                    <a:pt x="0" y="0"/>
                  </a:moveTo>
                  <a:lnTo>
                    <a:pt x="1280062" y="0"/>
                  </a:lnTo>
                  <a:lnTo>
                    <a:pt x="1280062" y="1207913"/>
                  </a:lnTo>
                  <a:lnTo>
                    <a:pt x="0" y="12079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1">
                <a:extLst>
                  <a:ext uri="{96DAC541-7B7A-43D3-8B79-37D633B846F1}">
                    <asvg:svgBlip xmlns:asvg="http://schemas.microsoft.com/office/drawing/2016/SVG/main" r:embed="rId1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56" name="Group 156"/>
          <p:cNvGrpSpPr/>
          <p:nvPr/>
        </p:nvGrpSpPr>
        <p:grpSpPr>
          <a:xfrm>
            <a:off x="2099761" y="5419725"/>
            <a:ext cx="1238342" cy="1222581"/>
            <a:chOff x="0" y="0"/>
            <a:chExt cx="1651122" cy="1630108"/>
          </a:xfrm>
        </p:grpSpPr>
        <p:sp>
          <p:nvSpPr>
            <p:cNvPr id="157" name="Freeform 157"/>
            <p:cNvSpPr/>
            <p:nvPr/>
          </p:nvSpPr>
          <p:spPr>
            <a:xfrm>
              <a:off x="0" y="0"/>
              <a:ext cx="1651122" cy="1630108"/>
            </a:xfrm>
            <a:custGeom>
              <a:avLst/>
              <a:gdLst/>
              <a:ahLst/>
              <a:cxnLst/>
              <a:rect l="l" t="t" r="r" b="b"/>
              <a:pathLst>
                <a:path w="1651122" h="1630108">
                  <a:moveTo>
                    <a:pt x="0" y="0"/>
                  </a:moveTo>
                  <a:lnTo>
                    <a:pt x="1651122" y="0"/>
                  </a:lnTo>
                  <a:lnTo>
                    <a:pt x="1651122" y="1630108"/>
                  </a:lnTo>
                  <a:lnTo>
                    <a:pt x="0" y="1630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8">
                <a:extLst>
                  <a:ext uri="{96DAC541-7B7A-43D3-8B79-37D633B846F1}">
                    <asvg:svgBlip xmlns:asvg="http://schemas.microsoft.com/office/drawing/2016/SVG/main" r:embed="rId8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8" name="Freeform 158"/>
            <p:cNvSpPr/>
            <p:nvPr/>
          </p:nvSpPr>
          <p:spPr>
            <a:xfrm>
              <a:off x="255539" y="249266"/>
              <a:ext cx="1190102" cy="1190102"/>
            </a:xfrm>
            <a:custGeom>
              <a:avLst/>
              <a:gdLst/>
              <a:ahLst/>
              <a:cxnLst/>
              <a:rect l="l" t="t" r="r" b="b"/>
              <a:pathLst>
                <a:path w="1190102" h="1190102">
                  <a:moveTo>
                    <a:pt x="0" y="0"/>
                  </a:moveTo>
                  <a:lnTo>
                    <a:pt x="1190101" y="0"/>
                  </a:lnTo>
                  <a:lnTo>
                    <a:pt x="1190101" y="1190102"/>
                  </a:lnTo>
                  <a:lnTo>
                    <a:pt x="0" y="11901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3">
                <a:extLst>
                  <a:ext uri="{96DAC541-7B7A-43D3-8B79-37D633B846F1}">
                    <asvg:svgBlip xmlns:asvg="http://schemas.microsoft.com/office/drawing/2016/SVG/main" r:embed="rId1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59" name="Group 159"/>
          <p:cNvGrpSpPr/>
          <p:nvPr/>
        </p:nvGrpSpPr>
        <p:grpSpPr>
          <a:xfrm>
            <a:off x="8293230" y="5429250"/>
            <a:ext cx="1238342" cy="1222581"/>
            <a:chOff x="0" y="0"/>
            <a:chExt cx="1651122" cy="1630108"/>
          </a:xfrm>
        </p:grpSpPr>
        <p:sp>
          <p:nvSpPr>
            <p:cNvPr id="160" name="Freeform 160"/>
            <p:cNvSpPr/>
            <p:nvPr/>
          </p:nvSpPr>
          <p:spPr>
            <a:xfrm>
              <a:off x="0" y="0"/>
              <a:ext cx="1651122" cy="1630108"/>
            </a:xfrm>
            <a:custGeom>
              <a:avLst/>
              <a:gdLst/>
              <a:ahLst/>
              <a:cxnLst/>
              <a:rect l="l" t="t" r="r" b="b"/>
              <a:pathLst>
                <a:path w="1651122" h="1630108">
                  <a:moveTo>
                    <a:pt x="0" y="0"/>
                  </a:moveTo>
                  <a:lnTo>
                    <a:pt x="1651122" y="0"/>
                  </a:lnTo>
                  <a:lnTo>
                    <a:pt x="1651122" y="1630108"/>
                  </a:lnTo>
                  <a:lnTo>
                    <a:pt x="0" y="1630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8">
                <a:extLst>
                  <a:ext uri="{96DAC541-7B7A-43D3-8B79-37D633B846F1}">
                    <asvg:svgBlip xmlns:asvg="http://schemas.microsoft.com/office/drawing/2016/SVG/main" r:embed="rId8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1" name="Freeform 161"/>
            <p:cNvSpPr/>
            <p:nvPr/>
          </p:nvSpPr>
          <p:spPr>
            <a:xfrm>
              <a:off x="272715" y="364535"/>
              <a:ext cx="514094" cy="787884"/>
            </a:xfrm>
            <a:custGeom>
              <a:avLst/>
              <a:gdLst/>
              <a:ahLst/>
              <a:cxnLst/>
              <a:rect l="l" t="t" r="r" b="b"/>
              <a:pathLst>
                <a:path w="514094" h="787884">
                  <a:moveTo>
                    <a:pt x="0" y="0"/>
                  </a:moveTo>
                  <a:lnTo>
                    <a:pt x="514094" y="0"/>
                  </a:lnTo>
                  <a:lnTo>
                    <a:pt x="514094" y="787884"/>
                  </a:lnTo>
                  <a:lnTo>
                    <a:pt x="0" y="787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0">
                <a:extLst>
                  <a:ext uri="{96DAC541-7B7A-43D3-8B79-37D633B846F1}">
                    <asvg:svgBlip xmlns:asvg="http://schemas.microsoft.com/office/drawing/2016/SVG/main" r:embed="rId9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2" name="Freeform 162"/>
            <p:cNvSpPr/>
            <p:nvPr/>
          </p:nvSpPr>
          <p:spPr>
            <a:xfrm>
              <a:off x="786809" y="231455"/>
              <a:ext cx="637388" cy="741149"/>
            </a:xfrm>
            <a:custGeom>
              <a:avLst/>
              <a:gdLst/>
              <a:ahLst/>
              <a:cxnLst/>
              <a:rect l="l" t="t" r="r" b="b"/>
              <a:pathLst>
                <a:path w="637388" h="741149">
                  <a:moveTo>
                    <a:pt x="0" y="0"/>
                  </a:moveTo>
                  <a:lnTo>
                    <a:pt x="637388" y="0"/>
                  </a:lnTo>
                  <a:lnTo>
                    <a:pt x="637388" y="741148"/>
                  </a:lnTo>
                  <a:lnTo>
                    <a:pt x="0" y="7411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5"/>
              <a:stretch>
                <a:fillRect/>
              </a:stretch>
            </a:blipFill>
          </p:spPr>
        </p:sp>
        <p:sp>
          <p:nvSpPr>
            <p:cNvPr id="163" name="Freeform 163"/>
            <p:cNvSpPr/>
            <p:nvPr/>
          </p:nvSpPr>
          <p:spPr>
            <a:xfrm>
              <a:off x="435771" y="602029"/>
              <a:ext cx="911268" cy="751796"/>
            </a:xfrm>
            <a:custGeom>
              <a:avLst/>
              <a:gdLst/>
              <a:ahLst/>
              <a:cxnLst/>
              <a:rect l="l" t="t" r="r" b="b"/>
              <a:pathLst>
                <a:path w="911268" h="751796">
                  <a:moveTo>
                    <a:pt x="0" y="0"/>
                  </a:moveTo>
                  <a:lnTo>
                    <a:pt x="911268" y="0"/>
                  </a:lnTo>
                  <a:lnTo>
                    <a:pt x="911268" y="751796"/>
                  </a:lnTo>
                  <a:lnTo>
                    <a:pt x="0" y="751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6">
                <a:extLst>
                  <a:ext uri="{96DAC541-7B7A-43D3-8B79-37D633B846F1}">
                    <asvg:svgBlip xmlns:asvg="http://schemas.microsoft.com/office/drawing/2016/SVG/main" r:embed="rId11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64" name="TextBox 164"/>
          <p:cNvSpPr txBox="1"/>
          <p:nvPr/>
        </p:nvSpPr>
        <p:spPr>
          <a:xfrm>
            <a:off x="1925016" y="6632781"/>
            <a:ext cx="1568163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Calibri (MS)"/>
              </a:rPr>
              <a:t>Zonas verdes públicas, parques urbanos </a:t>
            </a:r>
          </a:p>
        </p:txBody>
      </p:sp>
      <p:sp>
        <p:nvSpPr>
          <p:cNvPr id="165" name="TextBox 165"/>
          <p:cNvSpPr txBox="1"/>
          <p:nvPr/>
        </p:nvSpPr>
        <p:spPr>
          <a:xfrm>
            <a:off x="3601676" y="6638389"/>
            <a:ext cx="1503724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Calibri (MS)"/>
              </a:rPr>
              <a:t>Espacios abiertos urbanos y periurbanos</a:t>
            </a:r>
          </a:p>
        </p:txBody>
      </p:sp>
      <p:sp>
        <p:nvSpPr>
          <p:cNvPr id="166" name="TextBox 166"/>
          <p:cNvSpPr txBox="1"/>
          <p:nvPr/>
        </p:nvSpPr>
        <p:spPr>
          <a:xfrm>
            <a:off x="6684802" y="6632781"/>
            <a:ext cx="1287198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Calibri (MS)"/>
              </a:rPr>
              <a:t>Arbolado urbanos, setos, arbustos, etc.</a:t>
            </a:r>
          </a:p>
        </p:txBody>
      </p:sp>
      <p:sp>
        <p:nvSpPr>
          <p:cNvPr id="167" name="TextBox 167"/>
          <p:cNvSpPr txBox="1"/>
          <p:nvPr/>
        </p:nvSpPr>
        <p:spPr>
          <a:xfrm>
            <a:off x="403246" y="6638389"/>
            <a:ext cx="1429815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Calibri (MS)"/>
              </a:rPr>
              <a:t>Zonas verdes privadas  y huertos urbanos.</a:t>
            </a:r>
          </a:p>
        </p:txBody>
      </p:sp>
      <p:sp>
        <p:nvSpPr>
          <p:cNvPr id="168" name="TextBox 168"/>
          <p:cNvSpPr txBox="1"/>
          <p:nvPr/>
        </p:nvSpPr>
        <p:spPr>
          <a:xfrm>
            <a:off x="5166891" y="6638389"/>
            <a:ext cx="1287198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Calibri (MS)"/>
              </a:rPr>
              <a:t>Vías verdes y ciclistas</a:t>
            </a:r>
          </a:p>
        </p:txBody>
      </p:sp>
      <p:sp>
        <p:nvSpPr>
          <p:cNvPr id="169" name="TextBox 169"/>
          <p:cNvSpPr txBox="1"/>
          <p:nvPr/>
        </p:nvSpPr>
        <p:spPr>
          <a:xfrm>
            <a:off x="8244374" y="6632781"/>
            <a:ext cx="1287198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Calibri (MS)"/>
              </a:rPr>
              <a:t>Infraestructuras lineales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5" grpId="0"/>
      <p:bldP spid="96" grpId="0"/>
      <p:bldP spid="97" grpId="0"/>
      <p:bldP spid="98" grpId="0"/>
      <p:bldP spid="99" grpId="0"/>
      <p:bldP spid="102" grpId="0"/>
      <p:bldP spid="103" grpId="0"/>
      <p:bldP spid="104" grpId="0"/>
      <p:bldP spid="105" grpId="0"/>
      <p:bldP spid="115" grpId="0"/>
      <p:bldP spid="130" grpId="0"/>
      <p:bldP spid="131" grpId="0"/>
      <p:bldP spid="132" grpId="0"/>
      <p:bldP spid="164" grpId="0"/>
      <p:bldP spid="165" grpId="0"/>
      <p:bldP spid="166" grpId="0"/>
      <p:bldP spid="167" grpId="0"/>
      <p:bldP spid="168" grpId="0"/>
      <p:bldP spid="1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98073" y="1245877"/>
            <a:ext cx="7560488" cy="2220533"/>
          </a:xfrm>
          <a:custGeom>
            <a:avLst/>
            <a:gdLst/>
            <a:ahLst/>
            <a:cxnLst/>
            <a:rect l="l" t="t" r="r" b="b"/>
            <a:pathLst>
              <a:path w="7560488" h="2220533">
                <a:moveTo>
                  <a:pt x="0" y="0"/>
                </a:moveTo>
                <a:lnTo>
                  <a:pt x="7560488" y="0"/>
                </a:lnTo>
                <a:lnTo>
                  <a:pt x="7560488" y="2220532"/>
                </a:lnTo>
                <a:lnTo>
                  <a:pt x="0" y="22205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7201" b="-233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7443" y="770317"/>
            <a:ext cx="2552186" cy="2570884"/>
          </a:xfrm>
          <a:custGeom>
            <a:avLst/>
            <a:gdLst/>
            <a:ahLst/>
            <a:cxnLst/>
            <a:rect l="l" t="t" r="r" b="b"/>
            <a:pathLst>
              <a:path w="2552186" h="2570884">
                <a:moveTo>
                  <a:pt x="0" y="0"/>
                </a:moveTo>
                <a:lnTo>
                  <a:pt x="2552186" y="0"/>
                </a:lnTo>
                <a:lnTo>
                  <a:pt x="2552186" y="2570884"/>
                </a:lnTo>
                <a:lnTo>
                  <a:pt x="0" y="2570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7241" y="788570"/>
            <a:ext cx="2572388" cy="2582071"/>
          </a:xfrm>
          <a:custGeom>
            <a:avLst/>
            <a:gdLst/>
            <a:ahLst/>
            <a:cxnLst/>
            <a:rect l="l" t="t" r="r" b="b"/>
            <a:pathLst>
              <a:path w="2572388" h="2582071">
                <a:moveTo>
                  <a:pt x="0" y="0"/>
                </a:moveTo>
                <a:lnTo>
                  <a:pt x="2572388" y="0"/>
                </a:lnTo>
                <a:lnTo>
                  <a:pt x="2572388" y="2582071"/>
                </a:lnTo>
                <a:lnTo>
                  <a:pt x="0" y="25820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316778" y="3279650"/>
            <a:ext cx="3531194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305128"/>
                </a:solidFill>
                <a:latin typeface="Calibri (MS) Bold"/>
              </a:rPr>
              <a:t>Sistema </a:t>
            </a:r>
            <a:r>
              <a:rPr lang="en-US" sz="1800" dirty="0" err="1">
                <a:solidFill>
                  <a:srgbClr val="305128"/>
                </a:solidFill>
                <a:latin typeface="Calibri (MS) Bold"/>
              </a:rPr>
              <a:t>verde</a:t>
            </a:r>
            <a:r>
              <a:rPr lang="en-US" sz="1800" dirty="0">
                <a:solidFill>
                  <a:srgbClr val="305128"/>
                </a:solidFill>
                <a:latin typeface="Calibri (MS) Bold"/>
              </a:rPr>
              <a:t> </a:t>
            </a:r>
            <a:r>
              <a:rPr lang="en-US" sz="1800" dirty="0" err="1">
                <a:solidFill>
                  <a:srgbClr val="305128"/>
                </a:solidFill>
                <a:latin typeface="Calibri (MS) Bold"/>
              </a:rPr>
              <a:t>interdependiente</a:t>
            </a:r>
            <a:endParaRPr lang="en-US" sz="1800" dirty="0">
              <a:solidFill>
                <a:srgbClr val="305128"/>
              </a:solidFill>
              <a:latin typeface="Calibri (MS)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0" y="94823"/>
            <a:ext cx="9753600" cy="930118"/>
            <a:chOff x="0" y="0"/>
            <a:chExt cx="13004800" cy="12401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004800" cy="854117"/>
            </a:xfrm>
            <a:custGeom>
              <a:avLst/>
              <a:gdLst/>
              <a:ahLst/>
              <a:cxnLst/>
              <a:rect l="l" t="t" r="r" b="b"/>
              <a:pathLst>
                <a:path w="13004800" h="854117">
                  <a:moveTo>
                    <a:pt x="0" y="0"/>
                  </a:moveTo>
                  <a:lnTo>
                    <a:pt x="13004800" y="0"/>
                  </a:lnTo>
                  <a:lnTo>
                    <a:pt x="13004800" y="854117"/>
                  </a:lnTo>
                  <a:lnTo>
                    <a:pt x="0" y="854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442583" y="106477"/>
              <a:ext cx="1532616" cy="513595"/>
            </a:xfrm>
            <a:custGeom>
              <a:avLst/>
              <a:gdLst/>
              <a:ahLst/>
              <a:cxnLst/>
              <a:rect l="l" t="t" r="r" b="b"/>
              <a:pathLst>
                <a:path w="1532616" h="513595">
                  <a:moveTo>
                    <a:pt x="0" y="0"/>
                  </a:moveTo>
                  <a:lnTo>
                    <a:pt x="1532616" y="0"/>
                  </a:lnTo>
                  <a:lnTo>
                    <a:pt x="1532616" y="513595"/>
                  </a:lnTo>
                  <a:lnTo>
                    <a:pt x="0" y="513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9130629" y="166136"/>
              <a:ext cx="2930239" cy="1074020"/>
            </a:xfrm>
            <a:custGeom>
              <a:avLst/>
              <a:gdLst/>
              <a:ahLst/>
              <a:cxnLst/>
              <a:rect l="l" t="t" r="r" b="b"/>
              <a:pathLst>
                <a:path w="2930239" h="1074020">
                  <a:moveTo>
                    <a:pt x="0" y="0"/>
                  </a:moveTo>
                  <a:lnTo>
                    <a:pt x="2930239" y="0"/>
                  </a:lnTo>
                  <a:lnTo>
                    <a:pt x="2930239" y="1074021"/>
                  </a:lnTo>
                  <a:lnTo>
                    <a:pt x="0" y="1074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756300" y="71581"/>
              <a:ext cx="3320735" cy="548491"/>
            </a:xfrm>
            <a:custGeom>
              <a:avLst/>
              <a:gdLst/>
              <a:ahLst/>
              <a:cxnLst/>
              <a:rect l="l" t="t" r="r" b="b"/>
              <a:pathLst>
                <a:path w="3320735" h="548491">
                  <a:moveTo>
                    <a:pt x="0" y="0"/>
                  </a:moveTo>
                  <a:lnTo>
                    <a:pt x="3320735" y="0"/>
                  </a:lnTo>
                  <a:lnTo>
                    <a:pt x="3320735" y="548491"/>
                  </a:lnTo>
                  <a:lnTo>
                    <a:pt x="0" y="548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-67737" y="5682403"/>
            <a:ext cx="9826298" cy="1632797"/>
            <a:chOff x="0" y="0"/>
            <a:chExt cx="13101730" cy="2177063"/>
          </a:xfrm>
        </p:grpSpPr>
        <p:sp>
          <p:nvSpPr>
            <p:cNvPr id="12" name="Freeform 12"/>
            <p:cNvSpPr/>
            <p:nvPr/>
          </p:nvSpPr>
          <p:spPr>
            <a:xfrm>
              <a:off x="83977" y="171925"/>
              <a:ext cx="13017754" cy="1979300"/>
            </a:xfrm>
            <a:custGeom>
              <a:avLst/>
              <a:gdLst/>
              <a:ahLst/>
              <a:cxnLst/>
              <a:rect l="l" t="t" r="r" b="b"/>
              <a:pathLst>
                <a:path w="13017754" h="1979300">
                  <a:moveTo>
                    <a:pt x="0" y="0"/>
                  </a:moveTo>
                  <a:lnTo>
                    <a:pt x="13017753" y="0"/>
                  </a:lnTo>
                  <a:lnTo>
                    <a:pt x="13017753" y="1979299"/>
                  </a:lnTo>
                  <a:lnTo>
                    <a:pt x="0" y="1979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61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-645" r="-28373" b="-30759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13095116" cy="2177063"/>
            </a:xfrm>
            <a:custGeom>
              <a:avLst/>
              <a:gdLst/>
              <a:ahLst/>
              <a:cxnLst/>
              <a:rect l="l" t="t" r="r" b="b"/>
              <a:pathLst>
                <a:path w="13095116" h="2177063">
                  <a:moveTo>
                    <a:pt x="0" y="0"/>
                  </a:moveTo>
                  <a:lnTo>
                    <a:pt x="13095116" y="0"/>
                  </a:lnTo>
                  <a:lnTo>
                    <a:pt x="13095116" y="2177063"/>
                  </a:lnTo>
                  <a:lnTo>
                    <a:pt x="0" y="2177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alphaModFix amt="76000"/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399880" y="2424244"/>
            <a:ext cx="1292156" cy="970732"/>
          </a:xfrm>
          <a:custGeom>
            <a:avLst/>
            <a:gdLst/>
            <a:ahLst/>
            <a:cxnLst/>
            <a:rect l="l" t="t" r="r" b="b"/>
            <a:pathLst>
              <a:path w="1292156" h="970732">
                <a:moveTo>
                  <a:pt x="0" y="0"/>
                </a:moveTo>
                <a:lnTo>
                  <a:pt x="1292155" y="0"/>
                </a:lnTo>
                <a:lnTo>
                  <a:pt x="1292155" y="970732"/>
                </a:lnTo>
                <a:lnTo>
                  <a:pt x="0" y="9707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90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481670" y="4329236"/>
            <a:ext cx="1061434" cy="1056127"/>
          </a:xfrm>
          <a:custGeom>
            <a:avLst/>
            <a:gdLst/>
            <a:ahLst/>
            <a:cxnLst/>
            <a:rect l="l" t="t" r="r" b="b"/>
            <a:pathLst>
              <a:path w="1061434" h="1056127">
                <a:moveTo>
                  <a:pt x="0" y="0"/>
                </a:moveTo>
                <a:lnTo>
                  <a:pt x="1061434" y="0"/>
                </a:lnTo>
                <a:lnTo>
                  <a:pt x="1061434" y="1056127"/>
                </a:lnTo>
                <a:lnTo>
                  <a:pt x="0" y="105612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alphaModFix amt="70000"/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179180" y="4326582"/>
            <a:ext cx="1061434" cy="1056127"/>
          </a:xfrm>
          <a:custGeom>
            <a:avLst/>
            <a:gdLst/>
            <a:ahLst/>
            <a:cxnLst/>
            <a:rect l="l" t="t" r="r" b="b"/>
            <a:pathLst>
              <a:path w="1061434" h="1056127">
                <a:moveTo>
                  <a:pt x="0" y="0"/>
                </a:moveTo>
                <a:lnTo>
                  <a:pt x="1061434" y="0"/>
                </a:lnTo>
                <a:lnTo>
                  <a:pt x="1061434" y="1056127"/>
                </a:lnTo>
                <a:lnTo>
                  <a:pt x="0" y="105612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alphaModFix amt="70000"/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825584" y="4329236"/>
            <a:ext cx="1061434" cy="1056127"/>
          </a:xfrm>
          <a:custGeom>
            <a:avLst/>
            <a:gdLst/>
            <a:ahLst/>
            <a:cxnLst/>
            <a:rect l="l" t="t" r="r" b="b"/>
            <a:pathLst>
              <a:path w="1061434" h="1056127">
                <a:moveTo>
                  <a:pt x="0" y="0"/>
                </a:moveTo>
                <a:lnTo>
                  <a:pt x="1061435" y="0"/>
                </a:lnTo>
                <a:lnTo>
                  <a:pt x="1061435" y="1056127"/>
                </a:lnTo>
                <a:lnTo>
                  <a:pt x="0" y="105612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alphaModFix amt="70000"/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497450" y="4310186"/>
            <a:ext cx="1061434" cy="1056127"/>
          </a:xfrm>
          <a:custGeom>
            <a:avLst/>
            <a:gdLst/>
            <a:ahLst/>
            <a:cxnLst/>
            <a:rect l="l" t="t" r="r" b="b"/>
            <a:pathLst>
              <a:path w="1061434" h="1056127">
                <a:moveTo>
                  <a:pt x="0" y="0"/>
                </a:moveTo>
                <a:lnTo>
                  <a:pt x="1061434" y="0"/>
                </a:lnTo>
                <a:lnTo>
                  <a:pt x="1061434" y="1056127"/>
                </a:lnTo>
                <a:lnTo>
                  <a:pt x="0" y="105612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alphaModFix amt="70000"/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169316" y="4310186"/>
            <a:ext cx="1061434" cy="1056127"/>
          </a:xfrm>
          <a:custGeom>
            <a:avLst/>
            <a:gdLst/>
            <a:ahLst/>
            <a:cxnLst/>
            <a:rect l="l" t="t" r="r" b="b"/>
            <a:pathLst>
              <a:path w="1061434" h="1056127">
                <a:moveTo>
                  <a:pt x="0" y="0"/>
                </a:moveTo>
                <a:lnTo>
                  <a:pt x="1061434" y="0"/>
                </a:lnTo>
                <a:lnTo>
                  <a:pt x="1061434" y="1056127"/>
                </a:lnTo>
                <a:lnTo>
                  <a:pt x="0" y="105612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alphaModFix amt="70000"/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841181" y="4310186"/>
            <a:ext cx="1061434" cy="1056127"/>
          </a:xfrm>
          <a:custGeom>
            <a:avLst/>
            <a:gdLst/>
            <a:ahLst/>
            <a:cxnLst/>
            <a:rect l="l" t="t" r="r" b="b"/>
            <a:pathLst>
              <a:path w="1061434" h="1056127">
                <a:moveTo>
                  <a:pt x="0" y="0"/>
                </a:moveTo>
                <a:lnTo>
                  <a:pt x="1061435" y="0"/>
                </a:lnTo>
                <a:lnTo>
                  <a:pt x="1061435" y="1056127"/>
                </a:lnTo>
                <a:lnTo>
                  <a:pt x="0" y="105612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alphaModFix amt="70000"/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262084" y="4825056"/>
            <a:ext cx="526754" cy="524121"/>
          </a:xfrm>
          <a:custGeom>
            <a:avLst/>
            <a:gdLst/>
            <a:ahLst/>
            <a:cxnLst/>
            <a:rect l="l" t="t" r="r" b="b"/>
            <a:pathLst>
              <a:path w="526754" h="524121">
                <a:moveTo>
                  <a:pt x="0" y="0"/>
                </a:moveTo>
                <a:lnTo>
                  <a:pt x="526754" y="0"/>
                </a:lnTo>
                <a:lnTo>
                  <a:pt x="526754" y="524121"/>
                </a:lnTo>
                <a:lnTo>
                  <a:pt x="0" y="52412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alphaModFix amt="70000"/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124990" y="4759407"/>
            <a:ext cx="449492" cy="447244"/>
          </a:xfrm>
          <a:custGeom>
            <a:avLst/>
            <a:gdLst/>
            <a:ahLst/>
            <a:cxnLst/>
            <a:rect l="l" t="t" r="r" b="b"/>
            <a:pathLst>
              <a:path w="449492" h="447244">
                <a:moveTo>
                  <a:pt x="0" y="0"/>
                </a:moveTo>
                <a:lnTo>
                  <a:pt x="449491" y="0"/>
                </a:lnTo>
                <a:lnTo>
                  <a:pt x="449491" y="447244"/>
                </a:lnTo>
                <a:lnTo>
                  <a:pt x="0" y="44724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alphaModFix amt="70000"/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35823" y="4310186"/>
            <a:ext cx="332695" cy="331031"/>
          </a:xfrm>
          <a:custGeom>
            <a:avLst/>
            <a:gdLst/>
            <a:ahLst/>
            <a:cxnLst/>
            <a:rect l="l" t="t" r="r" b="b"/>
            <a:pathLst>
              <a:path w="332695" h="331031">
                <a:moveTo>
                  <a:pt x="0" y="0"/>
                </a:moveTo>
                <a:lnTo>
                  <a:pt x="332695" y="0"/>
                </a:lnTo>
                <a:lnTo>
                  <a:pt x="332695" y="331031"/>
                </a:lnTo>
                <a:lnTo>
                  <a:pt x="0" y="3310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alphaModFix amt="70000"/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7294439" y="4458755"/>
            <a:ext cx="830916" cy="778039"/>
          </a:xfrm>
          <a:custGeom>
            <a:avLst/>
            <a:gdLst/>
            <a:ahLst/>
            <a:cxnLst/>
            <a:rect l="l" t="t" r="r" b="b"/>
            <a:pathLst>
              <a:path w="830916" h="778039">
                <a:moveTo>
                  <a:pt x="0" y="0"/>
                </a:moveTo>
                <a:lnTo>
                  <a:pt x="830916" y="0"/>
                </a:lnTo>
                <a:lnTo>
                  <a:pt x="830916" y="778039"/>
                </a:lnTo>
                <a:lnTo>
                  <a:pt x="0" y="77803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25" name="Group 25"/>
          <p:cNvGrpSpPr/>
          <p:nvPr/>
        </p:nvGrpSpPr>
        <p:grpSpPr>
          <a:xfrm>
            <a:off x="368362" y="4367451"/>
            <a:ext cx="1178233" cy="892715"/>
            <a:chOff x="0" y="0"/>
            <a:chExt cx="1570977" cy="1190287"/>
          </a:xfrm>
        </p:grpSpPr>
        <p:sp>
          <p:nvSpPr>
            <p:cNvPr id="26" name="AutoShape 26"/>
            <p:cNvSpPr/>
            <p:nvPr/>
          </p:nvSpPr>
          <p:spPr>
            <a:xfrm flipV="1">
              <a:off x="347116" y="367085"/>
              <a:ext cx="72715" cy="231925"/>
            </a:xfrm>
            <a:prstGeom prst="line">
              <a:avLst/>
            </a:prstGeom>
            <a:ln w="27199" cap="flat">
              <a:solidFill>
                <a:srgbClr val="87A054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7" name="AutoShape 27"/>
            <p:cNvSpPr/>
            <p:nvPr/>
          </p:nvSpPr>
          <p:spPr>
            <a:xfrm flipV="1">
              <a:off x="647748" y="918023"/>
              <a:ext cx="330977" cy="60492"/>
            </a:xfrm>
            <a:prstGeom prst="line">
              <a:avLst/>
            </a:prstGeom>
            <a:ln w="27199" cap="flat">
              <a:solidFill>
                <a:srgbClr val="87A054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8" name="Freeform 28"/>
            <p:cNvSpPr/>
            <p:nvPr/>
          </p:nvSpPr>
          <p:spPr>
            <a:xfrm>
              <a:off x="1106112" y="585281"/>
              <a:ext cx="464866" cy="528256"/>
            </a:xfrm>
            <a:custGeom>
              <a:avLst/>
              <a:gdLst/>
              <a:ahLst/>
              <a:cxnLst/>
              <a:rect l="l" t="t" r="r" b="b"/>
              <a:pathLst>
                <a:path w="464866" h="528256">
                  <a:moveTo>
                    <a:pt x="0" y="0"/>
                  </a:moveTo>
                  <a:lnTo>
                    <a:pt x="464865" y="0"/>
                  </a:lnTo>
                  <a:lnTo>
                    <a:pt x="464865" y="528256"/>
                  </a:lnTo>
                  <a:lnTo>
                    <a:pt x="0" y="528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383473" y="0"/>
              <a:ext cx="400542" cy="254414"/>
            </a:xfrm>
            <a:custGeom>
              <a:avLst/>
              <a:gdLst/>
              <a:ahLst/>
              <a:cxnLst/>
              <a:rect l="l" t="t" r="r" b="b"/>
              <a:pathLst>
                <a:path w="400542" h="254414">
                  <a:moveTo>
                    <a:pt x="0" y="0"/>
                  </a:moveTo>
                  <a:lnTo>
                    <a:pt x="400542" y="0"/>
                  </a:lnTo>
                  <a:lnTo>
                    <a:pt x="400542" y="254414"/>
                  </a:lnTo>
                  <a:lnTo>
                    <a:pt x="0" y="254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0" y="706251"/>
              <a:ext cx="467700" cy="484036"/>
            </a:xfrm>
            <a:custGeom>
              <a:avLst/>
              <a:gdLst/>
              <a:ahLst/>
              <a:cxnLst/>
              <a:rect l="l" t="t" r="r" b="b"/>
              <a:pathLst>
                <a:path w="467700" h="484036">
                  <a:moveTo>
                    <a:pt x="0" y="0"/>
                  </a:moveTo>
                  <a:lnTo>
                    <a:pt x="467700" y="0"/>
                  </a:lnTo>
                  <a:lnTo>
                    <a:pt x="467700" y="484036"/>
                  </a:lnTo>
                  <a:lnTo>
                    <a:pt x="0" y="484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1" name="Freeform 31"/>
          <p:cNvSpPr/>
          <p:nvPr/>
        </p:nvSpPr>
        <p:spPr>
          <a:xfrm>
            <a:off x="2014179" y="4534193"/>
            <a:ext cx="746627" cy="610877"/>
          </a:xfrm>
          <a:custGeom>
            <a:avLst/>
            <a:gdLst/>
            <a:ahLst/>
            <a:cxnLst/>
            <a:rect l="l" t="t" r="r" b="b"/>
            <a:pathLst>
              <a:path w="746627" h="610877">
                <a:moveTo>
                  <a:pt x="0" y="0"/>
                </a:moveTo>
                <a:lnTo>
                  <a:pt x="746627" y="0"/>
                </a:lnTo>
                <a:lnTo>
                  <a:pt x="746627" y="610877"/>
                </a:lnTo>
                <a:lnTo>
                  <a:pt x="0" y="610877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3436684" y="4462637"/>
            <a:ext cx="615255" cy="753989"/>
          </a:xfrm>
          <a:custGeom>
            <a:avLst/>
            <a:gdLst/>
            <a:ahLst/>
            <a:cxnLst/>
            <a:rect l="l" t="t" r="r" b="b"/>
            <a:pathLst>
              <a:path w="615255" h="753989">
                <a:moveTo>
                  <a:pt x="0" y="0"/>
                </a:moveTo>
                <a:lnTo>
                  <a:pt x="615255" y="0"/>
                </a:lnTo>
                <a:lnTo>
                  <a:pt x="615255" y="753989"/>
                </a:lnTo>
                <a:lnTo>
                  <a:pt x="0" y="753989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grpSp>
        <p:nvGrpSpPr>
          <p:cNvPr id="33" name="Group 33"/>
          <p:cNvGrpSpPr/>
          <p:nvPr/>
        </p:nvGrpSpPr>
        <p:grpSpPr>
          <a:xfrm>
            <a:off x="4689702" y="4402166"/>
            <a:ext cx="806493" cy="804630"/>
            <a:chOff x="0" y="0"/>
            <a:chExt cx="1075324" cy="1072841"/>
          </a:xfrm>
        </p:grpSpPr>
        <p:sp>
          <p:nvSpPr>
            <p:cNvPr id="34" name="Freeform 34"/>
            <p:cNvSpPr/>
            <p:nvPr/>
          </p:nvSpPr>
          <p:spPr>
            <a:xfrm>
              <a:off x="141530" y="0"/>
              <a:ext cx="933793" cy="1006785"/>
            </a:xfrm>
            <a:custGeom>
              <a:avLst/>
              <a:gdLst/>
              <a:ahLst/>
              <a:cxnLst/>
              <a:rect l="l" t="t" r="r" b="b"/>
              <a:pathLst>
                <a:path w="933793" h="1006785">
                  <a:moveTo>
                    <a:pt x="0" y="0"/>
                  </a:moveTo>
                  <a:lnTo>
                    <a:pt x="933794" y="0"/>
                  </a:lnTo>
                  <a:lnTo>
                    <a:pt x="933794" y="1006785"/>
                  </a:lnTo>
                  <a:lnTo>
                    <a:pt x="0" y="10067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0" y="409507"/>
              <a:ext cx="748472" cy="663333"/>
            </a:xfrm>
            <a:custGeom>
              <a:avLst/>
              <a:gdLst/>
              <a:ahLst/>
              <a:cxnLst/>
              <a:rect l="l" t="t" r="r" b="b"/>
              <a:pathLst>
                <a:path w="748472" h="663333">
                  <a:moveTo>
                    <a:pt x="0" y="0"/>
                  </a:moveTo>
                  <a:lnTo>
                    <a:pt x="748472" y="0"/>
                  </a:lnTo>
                  <a:lnTo>
                    <a:pt x="748472" y="663334"/>
                  </a:lnTo>
                  <a:lnTo>
                    <a:pt x="0" y="663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>
                <a:extLs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6" name="Group 36"/>
          <p:cNvGrpSpPr/>
          <p:nvPr/>
        </p:nvGrpSpPr>
        <p:grpSpPr>
          <a:xfrm>
            <a:off x="5974473" y="4461377"/>
            <a:ext cx="814580" cy="718827"/>
            <a:chOff x="0" y="0"/>
            <a:chExt cx="1086106" cy="958437"/>
          </a:xfrm>
        </p:grpSpPr>
        <p:sp>
          <p:nvSpPr>
            <p:cNvPr id="37" name="Freeform 37"/>
            <p:cNvSpPr/>
            <p:nvPr/>
          </p:nvSpPr>
          <p:spPr>
            <a:xfrm>
              <a:off x="688396" y="463633"/>
              <a:ext cx="397710" cy="485752"/>
            </a:xfrm>
            <a:custGeom>
              <a:avLst/>
              <a:gdLst/>
              <a:ahLst/>
              <a:cxnLst/>
              <a:rect l="l" t="t" r="r" b="b"/>
              <a:pathLst>
                <a:path w="397710" h="485752">
                  <a:moveTo>
                    <a:pt x="0" y="0"/>
                  </a:moveTo>
                  <a:lnTo>
                    <a:pt x="397710" y="0"/>
                  </a:lnTo>
                  <a:lnTo>
                    <a:pt x="397710" y="485753"/>
                  </a:lnTo>
                  <a:lnTo>
                    <a:pt x="0" y="4857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/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44219" y="68225"/>
              <a:ext cx="959797" cy="890212"/>
            </a:xfrm>
            <a:custGeom>
              <a:avLst/>
              <a:gdLst/>
              <a:ahLst/>
              <a:cxnLst/>
              <a:rect l="l" t="t" r="r" b="b"/>
              <a:pathLst>
                <a:path w="959797" h="890212">
                  <a:moveTo>
                    <a:pt x="0" y="0"/>
                  </a:moveTo>
                  <a:lnTo>
                    <a:pt x="959797" y="0"/>
                  </a:lnTo>
                  <a:lnTo>
                    <a:pt x="959797" y="890212"/>
                  </a:lnTo>
                  <a:lnTo>
                    <a:pt x="0" y="8902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/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395243" y="0"/>
              <a:ext cx="293153" cy="68225"/>
            </a:xfrm>
            <a:custGeom>
              <a:avLst/>
              <a:gdLst/>
              <a:ahLst/>
              <a:cxnLst/>
              <a:rect l="l" t="t" r="r" b="b"/>
              <a:pathLst>
                <a:path w="293153" h="68225">
                  <a:moveTo>
                    <a:pt x="0" y="0"/>
                  </a:moveTo>
                  <a:lnTo>
                    <a:pt x="293153" y="0"/>
                  </a:lnTo>
                  <a:lnTo>
                    <a:pt x="293153" y="68225"/>
                  </a:lnTo>
                  <a:lnTo>
                    <a:pt x="0" y="682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extLs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344859" y="534408"/>
              <a:ext cx="252705" cy="58811"/>
            </a:xfrm>
            <a:custGeom>
              <a:avLst/>
              <a:gdLst/>
              <a:ahLst/>
              <a:cxnLst/>
              <a:rect l="l" t="t" r="r" b="b"/>
              <a:pathLst>
                <a:path w="252705" h="58811">
                  <a:moveTo>
                    <a:pt x="0" y="0"/>
                  </a:moveTo>
                  <a:lnTo>
                    <a:pt x="252704" y="0"/>
                  </a:lnTo>
                  <a:lnTo>
                    <a:pt x="252704" y="58811"/>
                  </a:lnTo>
                  <a:lnTo>
                    <a:pt x="0" y="58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extLs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769391" y="895159"/>
              <a:ext cx="252705" cy="58811"/>
            </a:xfrm>
            <a:custGeom>
              <a:avLst/>
              <a:gdLst/>
              <a:ahLst/>
              <a:cxnLst/>
              <a:rect l="l" t="t" r="r" b="b"/>
              <a:pathLst>
                <a:path w="252705" h="58811">
                  <a:moveTo>
                    <a:pt x="0" y="0"/>
                  </a:moveTo>
                  <a:lnTo>
                    <a:pt x="252705" y="0"/>
                  </a:lnTo>
                  <a:lnTo>
                    <a:pt x="252705" y="58811"/>
                  </a:lnTo>
                  <a:lnTo>
                    <a:pt x="0" y="58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extLs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0" y="748601"/>
              <a:ext cx="171803" cy="209836"/>
            </a:xfrm>
            <a:custGeom>
              <a:avLst/>
              <a:gdLst/>
              <a:ahLst/>
              <a:cxnLst/>
              <a:rect l="l" t="t" r="r" b="b"/>
              <a:pathLst>
                <a:path w="171803" h="209836">
                  <a:moveTo>
                    <a:pt x="0" y="0"/>
                  </a:moveTo>
                  <a:lnTo>
                    <a:pt x="171803" y="0"/>
                  </a:lnTo>
                  <a:lnTo>
                    <a:pt x="171803" y="209836"/>
                  </a:lnTo>
                  <a:lnTo>
                    <a:pt x="0" y="2098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/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581119" y="748601"/>
              <a:ext cx="171803" cy="209836"/>
            </a:xfrm>
            <a:custGeom>
              <a:avLst/>
              <a:gdLst/>
              <a:ahLst/>
              <a:cxnLst/>
              <a:rect l="l" t="t" r="r" b="b"/>
              <a:pathLst>
                <a:path w="171803" h="209836">
                  <a:moveTo>
                    <a:pt x="0" y="0"/>
                  </a:moveTo>
                  <a:lnTo>
                    <a:pt x="171804" y="0"/>
                  </a:lnTo>
                  <a:lnTo>
                    <a:pt x="171804" y="209836"/>
                  </a:lnTo>
                  <a:lnTo>
                    <a:pt x="0" y="2098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/>
              <a:stretch>
                <a:fillRect/>
              </a:stretch>
            </a:blipFill>
          </p:spPr>
        </p:sp>
      </p:grpSp>
      <p:sp>
        <p:nvSpPr>
          <p:cNvPr id="44" name="Freeform 44"/>
          <p:cNvSpPr/>
          <p:nvPr/>
        </p:nvSpPr>
        <p:spPr>
          <a:xfrm>
            <a:off x="8621341" y="4439055"/>
            <a:ext cx="836488" cy="836488"/>
          </a:xfrm>
          <a:custGeom>
            <a:avLst/>
            <a:gdLst/>
            <a:ahLst/>
            <a:cxnLst/>
            <a:rect l="l" t="t" r="r" b="b"/>
            <a:pathLst>
              <a:path w="836488" h="836488">
                <a:moveTo>
                  <a:pt x="0" y="0"/>
                </a:moveTo>
                <a:lnTo>
                  <a:pt x="836488" y="0"/>
                </a:lnTo>
                <a:lnTo>
                  <a:pt x="836488" y="836488"/>
                </a:lnTo>
                <a:lnTo>
                  <a:pt x="0" y="836488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</p:sp>
      <p:sp>
        <p:nvSpPr>
          <p:cNvPr id="45" name="TextBox 45"/>
          <p:cNvSpPr txBox="1"/>
          <p:nvPr/>
        </p:nvSpPr>
        <p:spPr>
          <a:xfrm>
            <a:off x="823614" y="1375294"/>
            <a:ext cx="1959844" cy="104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29"/>
              </a:lnSpc>
              <a:spcBef>
                <a:spcPct val="0"/>
              </a:spcBef>
            </a:pPr>
            <a:r>
              <a:rPr lang="en-US" sz="1949" dirty="0">
                <a:solidFill>
                  <a:srgbClr val="305128"/>
                </a:solidFill>
                <a:latin typeface="Calibri (MS) Bold"/>
              </a:rPr>
              <a:t>DINÁMICAS BIOFÍLICAS Y BIOMIMÉTICAS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2502835" y="3662062"/>
            <a:ext cx="2550793" cy="634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80"/>
              </a:lnSpc>
              <a:spcBef>
                <a:spcPct val="0"/>
              </a:spcBef>
            </a:pP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Fomentar</a:t>
            </a:r>
            <a:r>
              <a:rPr lang="en-US" sz="1200" u="none" strike="noStrike" dirty="0">
                <a:solidFill>
                  <a:srgbClr val="000000"/>
                </a:solidFill>
                <a:latin typeface="Calibri (MS)"/>
              </a:rPr>
              <a:t> la </a:t>
            </a: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permeabilidad</a:t>
            </a:r>
            <a:r>
              <a:rPr lang="en-US" sz="1200" u="none" strike="noStrike" dirty="0">
                <a:solidFill>
                  <a:srgbClr val="000000"/>
                </a:solidFill>
                <a:latin typeface="Calibri (MS)"/>
              </a:rPr>
              <a:t> de los </a:t>
            </a: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suelos</a:t>
            </a:r>
            <a:r>
              <a:rPr lang="en-US" sz="1200" u="none" strike="noStrike" dirty="0">
                <a:solidFill>
                  <a:srgbClr val="000000"/>
                </a:solidFill>
                <a:latin typeface="Calibri (MS)"/>
              </a:rPr>
              <a:t>. </a:t>
            </a: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Implantar</a:t>
            </a:r>
            <a:r>
              <a:rPr lang="en-US" sz="1200" u="none" strike="noStrike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sistemas</a:t>
            </a:r>
            <a:r>
              <a:rPr lang="en-US" sz="1200" u="none" strike="noStrike" dirty="0">
                <a:solidFill>
                  <a:srgbClr val="000000"/>
                </a:solidFill>
                <a:latin typeface="Calibri (MS)"/>
              </a:rPr>
              <a:t> drenantes (SUDS) 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3886200" y="5450853"/>
            <a:ext cx="2245463" cy="634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680"/>
              </a:lnSpc>
              <a:spcBef>
                <a:spcPct val="0"/>
              </a:spcBef>
            </a:pP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Mejora</a:t>
            </a:r>
            <a:r>
              <a:rPr lang="en-US" sz="1200" u="none" strike="noStrike" dirty="0">
                <a:solidFill>
                  <a:srgbClr val="000000"/>
                </a:solidFill>
                <a:latin typeface="Calibri (MS)"/>
              </a:rPr>
              <a:t> de la </a:t>
            </a: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habitabilidad</a:t>
            </a:r>
            <a:r>
              <a:rPr lang="en-US" sz="1200" u="none" strike="noStrike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en</a:t>
            </a:r>
            <a:r>
              <a:rPr lang="en-US" sz="1200" u="none" strike="noStrike" dirty="0">
                <a:solidFill>
                  <a:srgbClr val="000000"/>
                </a:solidFill>
                <a:latin typeface="Calibri (MS)"/>
              </a:rPr>
              <a:t> los </a:t>
            </a: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espacios</a:t>
            </a:r>
            <a:r>
              <a:rPr lang="en-US" sz="1200" u="none" strike="noStrike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públicos</a:t>
            </a:r>
            <a:r>
              <a:rPr lang="en-US" sz="1200" u="none" strike="noStrike" dirty="0">
                <a:solidFill>
                  <a:srgbClr val="000000"/>
                </a:solidFill>
                <a:latin typeface="Calibri (MS)"/>
              </a:rPr>
              <a:t> (</a:t>
            </a: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accesibilidad</a:t>
            </a:r>
            <a:r>
              <a:rPr lang="en-US" sz="1200" u="none" strike="noStrike" dirty="0">
                <a:solidFill>
                  <a:srgbClr val="000000"/>
                </a:solidFill>
                <a:latin typeface="Calibri (MS)"/>
              </a:rPr>
              <a:t>, sombras, </a:t>
            </a: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confort</a:t>
            </a:r>
            <a:r>
              <a:rPr lang="en-US" sz="1200" u="none" strike="noStrike" dirty="0">
                <a:solidFill>
                  <a:srgbClr val="000000"/>
                </a:solidFill>
                <a:latin typeface="Calibri (MS)"/>
              </a:rPr>
              <a:t>, </a:t>
            </a: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etc</a:t>
            </a:r>
            <a:r>
              <a:rPr lang="en-US" sz="1200" u="none" strike="noStrike" dirty="0">
                <a:solidFill>
                  <a:srgbClr val="000000"/>
                </a:solidFill>
                <a:latin typeface="Calibri (MS)"/>
              </a:rPr>
              <a:t>). 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6761585" y="5450853"/>
            <a:ext cx="1906683" cy="4310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680"/>
              </a:lnSpc>
              <a:spcBef>
                <a:spcPct val="0"/>
              </a:spcBef>
            </a:pP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Aumento</a:t>
            </a:r>
            <a:r>
              <a:rPr lang="en-US" sz="1200" u="none" strike="noStrike" dirty="0">
                <a:solidFill>
                  <a:srgbClr val="000000"/>
                </a:solidFill>
                <a:latin typeface="Calibri (MS)"/>
              </a:rPr>
              <a:t> de los </a:t>
            </a: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servicios</a:t>
            </a:r>
            <a:r>
              <a:rPr lang="en-US" sz="1200" u="none" strike="noStrike" dirty="0">
                <a:solidFill>
                  <a:srgbClr val="000000"/>
                </a:solidFill>
                <a:latin typeface="Calibri (MS)"/>
              </a:rPr>
              <a:t> ecosistémicos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80077" y="3647384"/>
            <a:ext cx="2117996" cy="6362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Aumento</a:t>
            </a:r>
            <a:r>
              <a:rPr lang="en-US" sz="1200" u="none" strike="noStrike" dirty="0">
                <a:solidFill>
                  <a:srgbClr val="000000"/>
                </a:solidFill>
                <a:latin typeface="Calibri (MS)"/>
              </a:rPr>
              <a:t> de la </a:t>
            </a: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conexión</a:t>
            </a:r>
            <a:r>
              <a:rPr lang="en-US" sz="1200" u="none" strike="noStrike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ecológica</a:t>
            </a:r>
            <a:r>
              <a:rPr lang="en-US" sz="1200" u="none" strike="noStrike" dirty="0">
                <a:solidFill>
                  <a:srgbClr val="000000"/>
                </a:solidFill>
                <a:latin typeface="Calibri (MS)"/>
              </a:rPr>
              <a:t> y de la </a:t>
            </a: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biodiversidad</a:t>
            </a:r>
            <a:r>
              <a:rPr lang="en-US" sz="1200" u="none" strike="noStrike" dirty="0">
                <a:solidFill>
                  <a:srgbClr val="000000"/>
                </a:solidFill>
                <a:latin typeface="Calibri (MS)"/>
              </a:rPr>
              <a:t>. Red </a:t>
            </a: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ambiental</a:t>
            </a:r>
            <a:endParaRPr lang="en-US" sz="1200" u="none" strike="noStrike" dirty="0">
              <a:solidFill>
                <a:srgbClr val="000000"/>
              </a:solidFill>
              <a:latin typeface="Calibri (MS)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1411181" y="5450853"/>
            <a:ext cx="1941619" cy="431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80"/>
              </a:lnSpc>
              <a:spcBef>
                <a:spcPct val="0"/>
              </a:spcBef>
            </a:pP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Malla</a:t>
            </a:r>
            <a:r>
              <a:rPr lang="en-US" sz="1200" u="none" strike="noStrike" dirty="0">
                <a:solidFill>
                  <a:srgbClr val="000000"/>
                </a:solidFill>
                <a:latin typeface="Calibri (MS)"/>
              </a:rPr>
              <a:t> de </a:t>
            </a: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huertos</a:t>
            </a:r>
            <a:r>
              <a:rPr lang="en-US" sz="1200" u="none" strike="noStrike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urbanos</a:t>
            </a:r>
            <a:r>
              <a:rPr lang="en-US" sz="1200" u="none" strike="noStrike" dirty="0">
                <a:solidFill>
                  <a:srgbClr val="000000"/>
                </a:solidFill>
                <a:latin typeface="Calibri (MS)"/>
              </a:rPr>
              <a:t> y </a:t>
            </a: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restauración</a:t>
            </a:r>
            <a:r>
              <a:rPr lang="en-US" sz="1200" u="none" strike="noStrike" dirty="0">
                <a:solidFill>
                  <a:srgbClr val="000000"/>
                </a:solidFill>
                <a:latin typeface="Calibri (MS)"/>
              </a:rPr>
              <a:t> del </a:t>
            </a: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suelo</a:t>
            </a:r>
            <a:endParaRPr lang="en-US" sz="1200" u="none" strike="noStrike" dirty="0">
              <a:solidFill>
                <a:srgbClr val="000000"/>
              </a:solidFill>
              <a:latin typeface="Calibri (MS)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5356639" y="3662062"/>
            <a:ext cx="2100815" cy="431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80"/>
              </a:lnSpc>
              <a:spcBef>
                <a:spcPct val="0"/>
              </a:spcBef>
            </a:pP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Promover</a:t>
            </a:r>
            <a:r>
              <a:rPr lang="en-US" sz="1200" u="none" strike="noStrike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edificaciones</a:t>
            </a:r>
            <a:r>
              <a:rPr lang="en-US" sz="1200" u="none" strike="noStrike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sostenibles</a:t>
            </a:r>
            <a:r>
              <a:rPr lang="en-US" sz="1200" u="none" strike="noStrike" dirty="0">
                <a:solidFill>
                  <a:srgbClr val="000000"/>
                </a:solidFill>
                <a:latin typeface="Calibri (MS)"/>
              </a:rPr>
              <a:t> y biofílicas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8125355" y="3668182"/>
            <a:ext cx="1610345" cy="4310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680"/>
              </a:lnSpc>
              <a:spcBef>
                <a:spcPct val="0"/>
              </a:spcBef>
            </a:pP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Impulsar</a:t>
            </a:r>
            <a:r>
              <a:rPr lang="en-US" sz="1200" u="none" strike="noStrike" dirty="0">
                <a:solidFill>
                  <a:srgbClr val="000000"/>
                </a:solidFill>
                <a:latin typeface="Calibri (MS)"/>
              </a:rPr>
              <a:t> la </a:t>
            </a: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economía</a:t>
            </a:r>
            <a:r>
              <a:rPr lang="en-US" sz="1200" u="none" strike="noStrike" dirty="0">
                <a:solidFill>
                  <a:srgbClr val="000000"/>
                </a:solidFill>
                <a:latin typeface="Calibri (MS)"/>
              </a:rPr>
              <a:t> circular y </a:t>
            </a: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sostenible</a:t>
            </a:r>
            <a:endParaRPr lang="en-US" sz="1200" u="none" strike="noStrike" dirty="0">
              <a:solidFill>
                <a:srgbClr val="000000"/>
              </a:solidFill>
              <a:latin typeface="Calibri (MS)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4823"/>
            <a:ext cx="9753600" cy="640588"/>
          </a:xfrm>
          <a:custGeom>
            <a:avLst/>
            <a:gdLst/>
            <a:ahLst/>
            <a:cxnLst/>
            <a:rect l="l" t="t" r="r" b="b"/>
            <a:pathLst>
              <a:path w="9753600" h="640588">
                <a:moveTo>
                  <a:pt x="0" y="0"/>
                </a:moveTo>
                <a:lnTo>
                  <a:pt x="9753600" y="0"/>
                </a:lnTo>
                <a:lnTo>
                  <a:pt x="9753600" y="640588"/>
                </a:lnTo>
                <a:lnTo>
                  <a:pt x="0" y="640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1937" y="174681"/>
            <a:ext cx="1149462" cy="385196"/>
          </a:xfrm>
          <a:custGeom>
            <a:avLst/>
            <a:gdLst/>
            <a:ahLst/>
            <a:cxnLst/>
            <a:rect l="l" t="t" r="r" b="b"/>
            <a:pathLst>
              <a:path w="1149462" h="385196">
                <a:moveTo>
                  <a:pt x="0" y="0"/>
                </a:moveTo>
                <a:lnTo>
                  <a:pt x="1149462" y="0"/>
                </a:lnTo>
                <a:lnTo>
                  <a:pt x="1149462" y="385196"/>
                </a:lnTo>
                <a:lnTo>
                  <a:pt x="0" y="3851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847972" y="219426"/>
            <a:ext cx="2197679" cy="805515"/>
          </a:xfrm>
          <a:custGeom>
            <a:avLst/>
            <a:gdLst/>
            <a:ahLst/>
            <a:cxnLst/>
            <a:rect l="l" t="t" r="r" b="b"/>
            <a:pathLst>
              <a:path w="2197679" h="805515">
                <a:moveTo>
                  <a:pt x="0" y="0"/>
                </a:moveTo>
                <a:lnTo>
                  <a:pt x="2197679" y="0"/>
                </a:lnTo>
                <a:lnTo>
                  <a:pt x="2197679" y="805515"/>
                </a:lnTo>
                <a:lnTo>
                  <a:pt x="0" y="8055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067225" y="148509"/>
            <a:ext cx="2490551" cy="411368"/>
          </a:xfrm>
          <a:custGeom>
            <a:avLst/>
            <a:gdLst/>
            <a:ahLst/>
            <a:cxnLst/>
            <a:rect l="l" t="t" r="r" b="b"/>
            <a:pathLst>
              <a:path w="2490551" h="411368">
                <a:moveTo>
                  <a:pt x="0" y="0"/>
                </a:moveTo>
                <a:lnTo>
                  <a:pt x="2490551" y="0"/>
                </a:lnTo>
                <a:lnTo>
                  <a:pt x="2490551" y="411368"/>
                </a:lnTo>
                <a:lnTo>
                  <a:pt x="0" y="4113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754" y="5811346"/>
            <a:ext cx="9763315" cy="1484475"/>
          </a:xfrm>
          <a:custGeom>
            <a:avLst/>
            <a:gdLst/>
            <a:ahLst/>
            <a:cxnLst/>
            <a:rect l="l" t="t" r="r" b="b"/>
            <a:pathLst>
              <a:path w="9763315" h="1484475">
                <a:moveTo>
                  <a:pt x="0" y="0"/>
                </a:moveTo>
                <a:lnTo>
                  <a:pt x="9763315" y="0"/>
                </a:lnTo>
                <a:lnTo>
                  <a:pt x="9763315" y="1484475"/>
                </a:lnTo>
                <a:lnTo>
                  <a:pt x="0" y="14844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1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45" r="-28373" b="-30759"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-67737" y="5682403"/>
            <a:ext cx="9821337" cy="1632797"/>
          </a:xfrm>
          <a:custGeom>
            <a:avLst/>
            <a:gdLst/>
            <a:ahLst/>
            <a:cxnLst/>
            <a:rect l="l" t="t" r="r" b="b"/>
            <a:pathLst>
              <a:path w="9821337" h="1632797">
                <a:moveTo>
                  <a:pt x="0" y="0"/>
                </a:moveTo>
                <a:lnTo>
                  <a:pt x="9821337" y="0"/>
                </a:lnTo>
                <a:lnTo>
                  <a:pt x="9821337" y="1632797"/>
                </a:lnTo>
                <a:lnTo>
                  <a:pt x="0" y="16327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6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7189190" y="1383397"/>
            <a:ext cx="1507953" cy="1507953"/>
            <a:chOff x="0" y="0"/>
            <a:chExt cx="2010603" cy="2010603"/>
          </a:xfrm>
        </p:grpSpPr>
        <p:sp>
          <p:nvSpPr>
            <p:cNvPr id="9" name="Freeform 9"/>
            <p:cNvSpPr/>
            <p:nvPr/>
          </p:nvSpPr>
          <p:spPr>
            <a:xfrm>
              <a:off x="339822" y="336286"/>
              <a:ext cx="1334495" cy="1334495"/>
            </a:xfrm>
            <a:custGeom>
              <a:avLst/>
              <a:gdLst/>
              <a:ahLst/>
              <a:cxnLst/>
              <a:rect l="l" t="t" r="r" b="b"/>
              <a:pathLst>
                <a:path w="1334495" h="1334495">
                  <a:moveTo>
                    <a:pt x="0" y="0"/>
                  </a:moveTo>
                  <a:lnTo>
                    <a:pt x="1334496" y="0"/>
                  </a:lnTo>
                  <a:lnTo>
                    <a:pt x="1334496" y="1334495"/>
                  </a:lnTo>
                  <a:lnTo>
                    <a:pt x="0" y="13344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010603" cy="2010603"/>
            </a:xfrm>
            <a:custGeom>
              <a:avLst/>
              <a:gdLst/>
              <a:ahLst/>
              <a:cxnLst/>
              <a:rect l="l" t="t" r="r" b="b"/>
              <a:pathLst>
                <a:path w="2010603" h="2010603">
                  <a:moveTo>
                    <a:pt x="0" y="0"/>
                  </a:moveTo>
                  <a:lnTo>
                    <a:pt x="2010603" y="0"/>
                  </a:lnTo>
                  <a:lnTo>
                    <a:pt x="2010603" y="2010603"/>
                  </a:lnTo>
                  <a:lnTo>
                    <a:pt x="0" y="2010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rot="1316977">
            <a:off x="7765811" y="1133736"/>
            <a:ext cx="734683" cy="1049547"/>
          </a:xfrm>
          <a:custGeom>
            <a:avLst/>
            <a:gdLst/>
            <a:ahLst/>
            <a:cxnLst/>
            <a:rect l="l" t="t" r="r" b="b"/>
            <a:pathLst>
              <a:path w="734683" h="1049547">
                <a:moveTo>
                  <a:pt x="0" y="0"/>
                </a:moveTo>
                <a:lnTo>
                  <a:pt x="734683" y="0"/>
                </a:lnTo>
                <a:lnTo>
                  <a:pt x="734683" y="1049547"/>
                </a:lnTo>
                <a:lnTo>
                  <a:pt x="0" y="104954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44718" y="2891350"/>
            <a:ext cx="3843487" cy="1917202"/>
          </a:xfrm>
          <a:custGeom>
            <a:avLst/>
            <a:gdLst/>
            <a:ahLst/>
            <a:cxnLst/>
            <a:rect l="l" t="t" r="r" b="b"/>
            <a:pathLst>
              <a:path w="3843487" h="1917202">
                <a:moveTo>
                  <a:pt x="0" y="0"/>
                </a:moveTo>
                <a:lnTo>
                  <a:pt x="3843488" y="0"/>
                </a:lnTo>
                <a:lnTo>
                  <a:pt x="3843488" y="1917202"/>
                </a:lnTo>
                <a:lnTo>
                  <a:pt x="0" y="191720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90119" t="-252953" r="-309759" b="-210467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685800" y="2973600"/>
            <a:ext cx="4361325" cy="1834952"/>
            <a:chOff x="0" y="0"/>
            <a:chExt cx="1285009" cy="54064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85009" cy="540645"/>
            </a:xfrm>
            <a:custGeom>
              <a:avLst/>
              <a:gdLst/>
              <a:ahLst/>
              <a:cxnLst/>
              <a:rect l="l" t="t" r="r" b="b"/>
              <a:pathLst>
                <a:path w="1285009" h="540645">
                  <a:moveTo>
                    <a:pt x="101182" y="0"/>
                  </a:moveTo>
                  <a:lnTo>
                    <a:pt x="1183827" y="0"/>
                  </a:lnTo>
                  <a:cubicBezTo>
                    <a:pt x="1239708" y="0"/>
                    <a:pt x="1285009" y="45301"/>
                    <a:pt x="1285009" y="101182"/>
                  </a:cubicBezTo>
                  <a:lnTo>
                    <a:pt x="1285009" y="439463"/>
                  </a:lnTo>
                  <a:cubicBezTo>
                    <a:pt x="1285009" y="495345"/>
                    <a:pt x="1239708" y="540645"/>
                    <a:pt x="1183827" y="540645"/>
                  </a:cubicBezTo>
                  <a:lnTo>
                    <a:pt x="101182" y="540645"/>
                  </a:lnTo>
                  <a:cubicBezTo>
                    <a:pt x="45301" y="540645"/>
                    <a:pt x="0" y="495345"/>
                    <a:pt x="0" y="439463"/>
                  </a:cubicBezTo>
                  <a:lnTo>
                    <a:pt x="0" y="101182"/>
                  </a:lnTo>
                  <a:cubicBezTo>
                    <a:pt x="0" y="45301"/>
                    <a:pt x="45301" y="0"/>
                    <a:pt x="10118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8A62B"/>
              </a:solidFill>
              <a:prstDash val="sysDot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285009" cy="578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5520638" y="3186625"/>
            <a:ext cx="3530715" cy="2926080"/>
          </a:xfrm>
          <a:custGeom>
            <a:avLst/>
            <a:gdLst/>
            <a:ahLst/>
            <a:cxnLst/>
            <a:rect l="l" t="t" r="r" b="b"/>
            <a:pathLst>
              <a:path w="3530715" h="2926080">
                <a:moveTo>
                  <a:pt x="0" y="0"/>
                </a:moveTo>
                <a:lnTo>
                  <a:pt x="3530715" y="0"/>
                </a:lnTo>
                <a:lnTo>
                  <a:pt x="353071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80000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7508556" y="3872425"/>
            <a:ext cx="801944" cy="801944"/>
            <a:chOff x="0" y="0"/>
            <a:chExt cx="1069259" cy="106925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69259" cy="1069259"/>
            </a:xfrm>
            <a:custGeom>
              <a:avLst/>
              <a:gdLst/>
              <a:ahLst/>
              <a:cxnLst/>
              <a:rect l="l" t="t" r="r" b="b"/>
              <a:pathLst>
                <a:path w="1069259" h="1069259">
                  <a:moveTo>
                    <a:pt x="0" y="0"/>
                  </a:moveTo>
                  <a:lnTo>
                    <a:pt x="1069259" y="0"/>
                  </a:lnTo>
                  <a:lnTo>
                    <a:pt x="1069259" y="1069259"/>
                  </a:lnTo>
                  <a:lnTo>
                    <a:pt x="0" y="1069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348996" y="0"/>
              <a:ext cx="371266" cy="530381"/>
            </a:xfrm>
            <a:custGeom>
              <a:avLst/>
              <a:gdLst/>
              <a:ahLst/>
              <a:cxnLst/>
              <a:rect l="l" t="t" r="r" b="b"/>
              <a:pathLst>
                <a:path w="371266" h="530381">
                  <a:moveTo>
                    <a:pt x="0" y="0"/>
                  </a:moveTo>
                  <a:lnTo>
                    <a:pt x="371267" y="0"/>
                  </a:lnTo>
                  <a:lnTo>
                    <a:pt x="371267" y="530381"/>
                  </a:lnTo>
                  <a:lnTo>
                    <a:pt x="0" y="530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 rot="6122628">
            <a:off x="3289165" y="2524410"/>
            <a:ext cx="2622361" cy="4922521"/>
          </a:xfrm>
          <a:custGeom>
            <a:avLst/>
            <a:gdLst/>
            <a:ahLst/>
            <a:cxnLst/>
            <a:rect l="l" t="t" r="r" b="b"/>
            <a:pathLst>
              <a:path w="2622361" h="4922521">
                <a:moveTo>
                  <a:pt x="0" y="0"/>
                </a:moveTo>
                <a:lnTo>
                  <a:pt x="2622362" y="0"/>
                </a:lnTo>
                <a:lnTo>
                  <a:pt x="2622362" y="4922521"/>
                </a:lnTo>
                <a:lnTo>
                  <a:pt x="0" y="492252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651780" y="1902655"/>
            <a:ext cx="6001941" cy="988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dirty="0">
                <a:solidFill>
                  <a:srgbClr val="000000"/>
                </a:solidFill>
                <a:latin typeface="Calibri (MS) Bold"/>
              </a:rPr>
              <a:t>DESARROLLO DE ESTRATEGIA</a:t>
            </a:r>
          </a:p>
          <a:p>
            <a:pPr algn="ctr">
              <a:lnSpc>
                <a:spcPts val="3780"/>
              </a:lnSpc>
            </a:pPr>
            <a:r>
              <a:rPr lang="en-US" sz="2700" dirty="0">
                <a:solidFill>
                  <a:srgbClr val="000000"/>
                </a:solidFill>
                <a:latin typeface="Calibri (MS) Bold"/>
              </a:rPr>
              <a:t>LOCALIZACIÓN EN CANDELARIA, TENERIFE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771" y="2962782"/>
            <a:ext cx="9737790" cy="3418116"/>
          </a:xfrm>
          <a:custGeom>
            <a:avLst/>
            <a:gdLst/>
            <a:ahLst/>
            <a:cxnLst/>
            <a:rect l="l" t="t" r="r" b="b"/>
            <a:pathLst>
              <a:path w="9737790" h="3418116">
                <a:moveTo>
                  <a:pt x="0" y="0"/>
                </a:moveTo>
                <a:lnTo>
                  <a:pt x="9737790" y="0"/>
                </a:lnTo>
                <a:lnTo>
                  <a:pt x="9737790" y="3418116"/>
                </a:lnTo>
                <a:lnTo>
                  <a:pt x="0" y="34181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723" b="-657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754" y="5811346"/>
            <a:ext cx="9763315" cy="1484475"/>
          </a:xfrm>
          <a:custGeom>
            <a:avLst/>
            <a:gdLst/>
            <a:ahLst/>
            <a:cxnLst/>
            <a:rect l="l" t="t" r="r" b="b"/>
            <a:pathLst>
              <a:path w="9763315" h="1484475">
                <a:moveTo>
                  <a:pt x="0" y="0"/>
                </a:moveTo>
                <a:lnTo>
                  <a:pt x="9763315" y="0"/>
                </a:lnTo>
                <a:lnTo>
                  <a:pt x="9763315" y="1484475"/>
                </a:lnTo>
                <a:lnTo>
                  <a:pt x="0" y="14844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645" r="-28373" b="-30759"/>
            </a:stretch>
          </a:blipFill>
          <a:ln cap="sq">
            <a:noFill/>
            <a:prstDash val="solid"/>
            <a:miter/>
          </a:ln>
        </p:spPr>
      </p:sp>
      <p:grpSp>
        <p:nvGrpSpPr>
          <p:cNvPr id="4" name="Group 4"/>
          <p:cNvGrpSpPr/>
          <p:nvPr/>
        </p:nvGrpSpPr>
        <p:grpSpPr>
          <a:xfrm>
            <a:off x="0" y="94823"/>
            <a:ext cx="9753600" cy="930118"/>
            <a:chOff x="0" y="0"/>
            <a:chExt cx="13004800" cy="124015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004800" cy="854117"/>
            </a:xfrm>
            <a:custGeom>
              <a:avLst/>
              <a:gdLst/>
              <a:ahLst/>
              <a:cxnLst/>
              <a:rect l="l" t="t" r="r" b="b"/>
              <a:pathLst>
                <a:path w="13004800" h="854117">
                  <a:moveTo>
                    <a:pt x="0" y="0"/>
                  </a:moveTo>
                  <a:lnTo>
                    <a:pt x="13004800" y="0"/>
                  </a:lnTo>
                  <a:lnTo>
                    <a:pt x="13004800" y="854117"/>
                  </a:lnTo>
                  <a:lnTo>
                    <a:pt x="0" y="854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442583" y="106477"/>
              <a:ext cx="1532616" cy="513595"/>
            </a:xfrm>
            <a:custGeom>
              <a:avLst/>
              <a:gdLst/>
              <a:ahLst/>
              <a:cxnLst/>
              <a:rect l="l" t="t" r="r" b="b"/>
              <a:pathLst>
                <a:path w="1532616" h="513595">
                  <a:moveTo>
                    <a:pt x="0" y="0"/>
                  </a:moveTo>
                  <a:lnTo>
                    <a:pt x="1532616" y="0"/>
                  </a:lnTo>
                  <a:lnTo>
                    <a:pt x="1532616" y="513595"/>
                  </a:lnTo>
                  <a:lnTo>
                    <a:pt x="0" y="513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9130629" y="166136"/>
              <a:ext cx="2930239" cy="1074020"/>
            </a:xfrm>
            <a:custGeom>
              <a:avLst/>
              <a:gdLst/>
              <a:ahLst/>
              <a:cxnLst/>
              <a:rect l="l" t="t" r="r" b="b"/>
              <a:pathLst>
                <a:path w="2930239" h="1074020">
                  <a:moveTo>
                    <a:pt x="0" y="0"/>
                  </a:moveTo>
                  <a:lnTo>
                    <a:pt x="2930239" y="0"/>
                  </a:lnTo>
                  <a:lnTo>
                    <a:pt x="2930239" y="1074021"/>
                  </a:lnTo>
                  <a:lnTo>
                    <a:pt x="0" y="1074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2756300" y="71581"/>
              <a:ext cx="3320735" cy="548491"/>
            </a:xfrm>
            <a:custGeom>
              <a:avLst/>
              <a:gdLst/>
              <a:ahLst/>
              <a:cxnLst/>
              <a:rect l="l" t="t" r="r" b="b"/>
              <a:pathLst>
                <a:path w="3320735" h="548491">
                  <a:moveTo>
                    <a:pt x="0" y="0"/>
                  </a:moveTo>
                  <a:lnTo>
                    <a:pt x="3320735" y="0"/>
                  </a:lnTo>
                  <a:lnTo>
                    <a:pt x="3320735" y="548491"/>
                  </a:lnTo>
                  <a:lnTo>
                    <a:pt x="0" y="548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-62776" y="5682403"/>
            <a:ext cx="9821337" cy="1632797"/>
          </a:xfrm>
          <a:custGeom>
            <a:avLst/>
            <a:gdLst/>
            <a:ahLst/>
            <a:cxnLst/>
            <a:rect l="l" t="t" r="r" b="b"/>
            <a:pathLst>
              <a:path w="9821337" h="1632797">
                <a:moveTo>
                  <a:pt x="0" y="0"/>
                </a:moveTo>
                <a:lnTo>
                  <a:pt x="9821337" y="0"/>
                </a:lnTo>
                <a:lnTo>
                  <a:pt x="9821337" y="1632797"/>
                </a:lnTo>
                <a:lnTo>
                  <a:pt x="0" y="16327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7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81673" y="905970"/>
            <a:ext cx="658667" cy="663492"/>
          </a:xfrm>
          <a:custGeom>
            <a:avLst/>
            <a:gdLst/>
            <a:ahLst/>
            <a:cxnLst/>
            <a:rect l="l" t="t" r="r" b="b"/>
            <a:pathLst>
              <a:path w="658667" h="663492">
                <a:moveTo>
                  <a:pt x="0" y="0"/>
                </a:moveTo>
                <a:lnTo>
                  <a:pt x="658666" y="0"/>
                </a:lnTo>
                <a:lnTo>
                  <a:pt x="658666" y="663492"/>
                </a:lnTo>
                <a:lnTo>
                  <a:pt x="0" y="663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69706" y="910680"/>
            <a:ext cx="656311" cy="658781"/>
          </a:xfrm>
          <a:custGeom>
            <a:avLst/>
            <a:gdLst/>
            <a:ahLst/>
            <a:cxnLst/>
            <a:rect l="l" t="t" r="r" b="b"/>
            <a:pathLst>
              <a:path w="656311" h="658781">
                <a:moveTo>
                  <a:pt x="0" y="0"/>
                </a:moveTo>
                <a:lnTo>
                  <a:pt x="656311" y="0"/>
                </a:lnTo>
                <a:lnTo>
                  <a:pt x="656311" y="658782"/>
                </a:lnTo>
                <a:lnTo>
                  <a:pt x="0" y="6587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0771" y="1007661"/>
            <a:ext cx="7672344" cy="379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9"/>
              </a:lnSpc>
            </a:pPr>
            <a:r>
              <a:rPr lang="en-US" sz="1950" dirty="0">
                <a:solidFill>
                  <a:srgbClr val="305128"/>
                </a:solidFill>
                <a:latin typeface="Calibri (MS) Bold"/>
              </a:rPr>
              <a:t>CONFIGURACIÓN TERRITORIAL Y URBANÍSTICA DE CANDELARIA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5677" y="1664835"/>
            <a:ext cx="3587905" cy="292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dirty="0">
                <a:solidFill>
                  <a:srgbClr val="305128"/>
                </a:solidFill>
                <a:latin typeface="Calibri (MS) Bold"/>
              </a:rPr>
              <a:t>CASUÍSTICA DE LOS NÚCLEOS URBANOS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79281" y="2081532"/>
            <a:ext cx="5113834" cy="203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4"/>
              </a:lnSpc>
            </a:pPr>
            <a:r>
              <a:rPr lang="en-US" sz="1210" dirty="0" err="1">
                <a:solidFill>
                  <a:srgbClr val="000000"/>
                </a:solidFill>
                <a:latin typeface="Calibri (MS)"/>
              </a:rPr>
              <a:t>Configuración</a:t>
            </a:r>
            <a:r>
              <a:rPr lang="en-US" sz="1210" dirty="0">
                <a:solidFill>
                  <a:srgbClr val="000000"/>
                </a:solidFill>
                <a:latin typeface="Calibri (MS)"/>
              </a:rPr>
              <a:t> territorial </a:t>
            </a:r>
            <a:r>
              <a:rPr lang="en-US" sz="1210" dirty="0" err="1">
                <a:solidFill>
                  <a:srgbClr val="000000"/>
                </a:solidFill>
                <a:latin typeface="Calibri (MS)"/>
              </a:rPr>
              <a:t>fragmentada</a:t>
            </a:r>
            <a:r>
              <a:rPr lang="en-US" sz="1210" dirty="0">
                <a:solidFill>
                  <a:srgbClr val="000000"/>
                </a:solidFill>
                <a:latin typeface="Calibri (MS) Bold"/>
              </a:rPr>
              <a:t>. </a:t>
            </a:r>
            <a:r>
              <a:rPr lang="en-US" sz="1210" dirty="0" err="1">
                <a:solidFill>
                  <a:srgbClr val="000000"/>
                </a:solidFill>
                <a:latin typeface="Calibri (MS) Bold"/>
              </a:rPr>
              <a:t>Existen</a:t>
            </a:r>
            <a:r>
              <a:rPr lang="en-US" sz="121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1210" dirty="0" err="1">
                <a:solidFill>
                  <a:srgbClr val="000000"/>
                </a:solidFill>
                <a:latin typeface="Calibri (MS) Bold"/>
              </a:rPr>
              <a:t>tres</a:t>
            </a:r>
            <a:r>
              <a:rPr lang="en-US" sz="121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1210" dirty="0" err="1">
                <a:solidFill>
                  <a:srgbClr val="000000"/>
                </a:solidFill>
                <a:latin typeface="Calibri (MS) Bold"/>
              </a:rPr>
              <a:t>tipos</a:t>
            </a:r>
            <a:r>
              <a:rPr lang="en-US" sz="1210" dirty="0">
                <a:solidFill>
                  <a:srgbClr val="000000"/>
                </a:solidFill>
                <a:latin typeface="Calibri (MS) Bold"/>
              </a:rPr>
              <a:t> de </a:t>
            </a:r>
            <a:r>
              <a:rPr lang="en-US" sz="1210" dirty="0" err="1">
                <a:solidFill>
                  <a:srgbClr val="000000"/>
                </a:solidFill>
                <a:latin typeface="Calibri (MS) Bold"/>
              </a:rPr>
              <a:t>núcleos</a:t>
            </a:r>
            <a:r>
              <a:rPr lang="en-US" sz="121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1210" dirty="0" err="1">
                <a:solidFill>
                  <a:srgbClr val="000000"/>
                </a:solidFill>
                <a:latin typeface="Calibri (MS) Bold"/>
              </a:rPr>
              <a:t>urbanos</a:t>
            </a:r>
            <a:r>
              <a:rPr lang="en-US" sz="1210" dirty="0">
                <a:solidFill>
                  <a:srgbClr val="000000"/>
                </a:solidFill>
                <a:latin typeface="Calibri (MS) Bold"/>
              </a:rPr>
              <a:t>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33804" y="2403347"/>
            <a:ext cx="2367369" cy="568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305128"/>
                </a:solidFill>
                <a:latin typeface="Calibri (MS) Bold"/>
              </a:rPr>
              <a:t>Sistema Rururbano</a:t>
            </a:r>
          </a:p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305128"/>
                </a:solidFill>
                <a:latin typeface="Calibri (MS) Bold"/>
              </a:rPr>
              <a:t>Núcleos Medianía Alta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531165" y="2403347"/>
            <a:ext cx="2691271" cy="568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dirty="0">
                <a:solidFill>
                  <a:srgbClr val="305128"/>
                </a:solidFill>
                <a:latin typeface="Calibri (MS) Bold"/>
              </a:rPr>
              <a:t>Sistema </a:t>
            </a:r>
            <a:r>
              <a:rPr lang="en-US" sz="1599" dirty="0" err="1">
                <a:solidFill>
                  <a:srgbClr val="305128"/>
                </a:solidFill>
                <a:latin typeface="Calibri (MS) Bold"/>
              </a:rPr>
              <a:t>Periurbano</a:t>
            </a:r>
            <a:r>
              <a:rPr lang="en-US" sz="1599" dirty="0">
                <a:solidFill>
                  <a:srgbClr val="305128"/>
                </a:solidFill>
                <a:latin typeface="Calibri (MS) Bold"/>
              </a:rPr>
              <a:t> </a:t>
            </a:r>
          </a:p>
          <a:p>
            <a:pPr algn="ctr">
              <a:lnSpc>
                <a:spcPts val="2239"/>
              </a:lnSpc>
            </a:pPr>
            <a:r>
              <a:rPr lang="en-US" sz="1599" dirty="0" err="1">
                <a:solidFill>
                  <a:srgbClr val="305128"/>
                </a:solidFill>
                <a:latin typeface="Calibri (MS) Bold"/>
              </a:rPr>
              <a:t>Núcleos</a:t>
            </a:r>
            <a:r>
              <a:rPr lang="en-US" sz="1599" dirty="0">
                <a:solidFill>
                  <a:srgbClr val="305128"/>
                </a:solidFill>
                <a:latin typeface="Calibri (MS) Bold"/>
              </a:rPr>
              <a:t> entre TF28 - </a:t>
            </a:r>
            <a:r>
              <a:rPr lang="en-US" sz="1599" dirty="0" err="1">
                <a:solidFill>
                  <a:srgbClr val="305128"/>
                </a:solidFill>
                <a:latin typeface="Calibri (MS) Bold"/>
              </a:rPr>
              <a:t>Autopista</a:t>
            </a:r>
            <a:endParaRPr lang="en-US" sz="1599" dirty="0">
              <a:solidFill>
                <a:srgbClr val="305128"/>
              </a:solidFill>
              <a:latin typeface="Calibri (MS)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256300" y="2403347"/>
            <a:ext cx="2141220" cy="568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305128"/>
                </a:solidFill>
                <a:latin typeface="Calibri (MS) Bold"/>
              </a:rPr>
              <a:t>Sistema Urbano</a:t>
            </a:r>
          </a:p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305128"/>
                </a:solidFill>
                <a:latin typeface="Calibri (MS) Bold"/>
              </a:rPr>
              <a:t>Núcleos Candelaria Costa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9706" y="905970"/>
            <a:ext cx="670634" cy="663492"/>
            <a:chOff x="0" y="0"/>
            <a:chExt cx="894178" cy="884656"/>
          </a:xfrm>
        </p:grpSpPr>
        <p:sp>
          <p:nvSpPr>
            <p:cNvPr id="3" name="Freeform 3"/>
            <p:cNvSpPr/>
            <p:nvPr/>
          </p:nvSpPr>
          <p:spPr>
            <a:xfrm>
              <a:off x="15956" y="0"/>
              <a:ext cx="878222" cy="884656"/>
            </a:xfrm>
            <a:custGeom>
              <a:avLst/>
              <a:gdLst/>
              <a:ahLst/>
              <a:cxnLst/>
              <a:rect l="l" t="t" r="r" b="b"/>
              <a:pathLst>
                <a:path w="878222" h="884656">
                  <a:moveTo>
                    <a:pt x="0" y="0"/>
                  </a:moveTo>
                  <a:lnTo>
                    <a:pt x="878222" y="0"/>
                  </a:lnTo>
                  <a:lnTo>
                    <a:pt x="878222" y="884656"/>
                  </a:lnTo>
                  <a:lnTo>
                    <a:pt x="0" y="884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6281"/>
              <a:ext cx="875081" cy="878375"/>
            </a:xfrm>
            <a:custGeom>
              <a:avLst/>
              <a:gdLst/>
              <a:ahLst/>
              <a:cxnLst/>
              <a:rect l="l" t="t" r="r" b="b"/>
              <a:pathLst>
                <a:path w="875081" h="878375">
                  <a:moveTo>
                    <a:pt x="0" y="0"/>
                  </a:moveTo>
                  <a:lnTo>
                    <a:pt x="875081" y="0"/>
                  </a:lnTo>
                  <a:lnTo>
                    <a:pt x="875081" y="878375"/>
                  </a:lnTo>
                  <a:lnTo>
                    <a:pt x="0" y="878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0" y="94823"/>
            <a:ext cx="9753600" cy="930118"/>
            <a:chOff x="0" y="0"/>
            <a:chExt cx="13004800" cy="12401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004800" cy="854117"/>
            </a:xfrm>
            <a:custGeom>
              <a:avLst/>
              <a:gdLst/>
              <a:ahLst/>
              <a:cxnLst/>
              <a:rect l="l" t="t" r="r" b="b"/>
              <a:pathLst>
                <a:path w="13004800" h="854117">
                  <a:moveTo>
                    <a:pt x="0" y="0"/>
                  </a:moveTo>
                  <a:lnTo>
                    <a:pt x="13004800" y="0"/>
                  </a:lnTo>
                  <a:lnTo>
                    <a:pt x="13004800" y="854117"/>
                  </a:lnTo>
                  <a:lnTo>
                    <a:pt x="0" y="854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442583" y="106477"/>
              <a:ext cx="1532616" cy="513595"/>
            </a:xfrm>
            <a:custGeom>
              <a:avLst/>
              <a:gdLst/>
              <a:ahLst/>
              <a:cxnLst/>
              <a:rect l="l" t="t" r="r" b="b"/>
              <a:pathLst>
                <a:path w="1532616" h="513595">
                  <a:moveTo>
                    <a:pt x="0" y="0"/>
                  </a:moveTo>
                  <a:lnTo>
                    <a:pt x="1532616" y="0"/>
                  </a:lnTo>
                  <a:lnTo>
                    <a:pt x="1532616" y="513595"/>
                  </a:lnTo>
                  <a:lnTo>
                    <a:pt x="0" y="513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9130629" y="166136"/>
              <a:ext cx="2930239" cy="1074020"/>
            </a:xfrm>
            <a:custGeom>
              <a:avLst/>
              <a:gdLst/>
              <a:ahLst/>
              <a:cxnLst/>
              <a:rect l="l" t="t" r="r" b="b"/>
              <a:pathLst>
                <a:path w="2930239" h="1074020">
                  <a:moveTo>
                    <a:pt x="0" y="0"/>
                  </a:moveTo>
                  <a:lnTo>
                    <a:pt x="2930239" y="0"/>
                  </a:lnTo>
                  <a:lnTo>
                    <a:pt x="2930239" y="1074021"/>
                  </a:lnTo>
                  <a:lnTo>
                    <a:pt x="0" y="1074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756300" y="71581"/>
              <a:ext cx="3320735" cy="548491"/>
            </a:xfrm>
            <a:custGeom>
              <a:avLst/>
              <a:gdLst/>
              <a:ahLst/>
              <a:cxnLst/>
              <a:rect l="l" t="t" r="r" b="b"/>
              <a:pathLst>
                <a:path w="3320735" h="548491">
                  <a:moveTo>
                    <a:pt x="0" y="0"/>
                  </a:moveTo>
                  <a:lnTo>
                    <a:pt x="3320735" y="0"/>
                  </a:lnTo>
                  <a:lnTo>
                    <a:pt x="3320735" y="548491"/>
                  </a:lnTo>
                  <a:lnTo>
                    <a:pt x="0" y="548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grpSp>
        <p:nvGrpSpPr>
          <p:cNvPr id="43" name="Group 43"/>
          <p:cNvGrpSpPr/>
          <p:nvPr/>
        </p:nvGrpSpPr>
        <p:grpSpPr>
          <a:xfrm>
            <a:off x="-62776" y="5682403"/>
            <a:ext cx="9821337" cy="1632797"/>
            <a:chOff x="0" y="0"/>
            <a:chExt cx="13095116" cy="2177063"/>
          </a:xfrm>
        </p:grpSpPr>
        <p:sp>
          <p:nvSpPr>
            <p:cNvPr id="44" name="Freeform 44"/>
            <p:cNvSpPr/>
            <p:nvPr/>
          </p:nvSpPr>
          <p:spPr>
            <a:xfrm>
              <a:off x="77362" y="171925"/>
              <a:ext cx="13017754" cy="1979300"/>
            </a:xfrm>
            <a:custGeom>
              <a:avLst/>
              <a:gdLst/>
              <a:ahLst/>
              <a:cxnLst/>
              <a:rect l="l" t="t" r="r" b="b"/>
              <a:pathLst>
                <a:path w="13017754" h="1979300">
                  <a:moveTo>
                    <a:pt x="0" y="0"/>
                  </a:moveTo>
                  <a:lnTo>
                    <a:pt x="13017754" y="0"/>
                  </a:lnTo>
                  <a:lnTo>
                    <a:pt x="13017754" y="1979299"/>
                  </a:lnTo>
                  <a:lnTo>
                    <a:pt x="0" y="1979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488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-645" r="-28373" b="-30759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5" name="Freeform 45"/>
            <p:cNvSpPr/>
            <p:nvPr/>
          </p:nvSpPr>
          <p:spPr>
            <a:xfrm>
              <a:off x="0" y="0"/>
              <a:ext cx="13095116" cy="2177063"/>
            </a:xfrm>
            <a:custGeom>
              <a:avLst/>
              <a:gdLst/>
              <a:ahLst/>
              <a:cxnLst/>
              <a:rect l="l" t="t" r="r" b="b"/>
              <a:pathLst>
                <a:path w="13095116" h="2177063">
                  <a:moveTo>
                    <a:pt x="0" y="0"/>
                  </a:moveTo>
                  <a:lnTo>
                    <a:pt x="13095116" y="0"/>
                  </a:lnTo>
                  <a:lnTo>
                    <a:pt x="13095116" y="2177063"/>
                  </a:lnTo>
                  <a:lnTo>
                    <a:pt x="0" y="2177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12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3" name="TextBox 93"/>
          <p:cNvSpPr txBox="1"/>
          <p:nvPr/>
        </p:nvSpPr>
        <p:spPr>
          <a:xfrm>
            <a:off x="256124" y="1914772"/>
            <a:ext cx="3472070" cy="202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679"/>
              </a:lnSpc>
            </a:pPr>
            <a:r>
              <a:rPr lang="en-US" sz="1200" dirty="0">
                <a:solidFill>
                  <a:srgbClr val="000000"/>
                </a:solidFill>
                <a:latin typeface="Calibri (MS)"/>
              </a:rPr>
              <a:t>PGO zonas </a:t>
            </a:r>
            <a:r>
              <a:rPr lang="en-US" sz="1200" dirty="0" err="1">
                <a:solidFill>
                  <a:srgbClr val="000000"/>
                </a:solidFill>
                <a:latin typeface="Calibri (MS)"/>
              </a:rPr>
              <a:t>verdes</a:t>
            </a:r>
            <a:r>
              <a:rPr lang="en-US" sz="1200" dirty="0">
                <a:solidFill>
                  <a:srgbClr val="000000"/>
                </a:solidFill>
                <a:latin typeface="Calibri (MS)"/>
              </a:rPr>
              <a:t> y </a:t>
            </a:r>
            <a:r>
              <a:rPr lang="en-US" sz="1200" dirty="0" err="1">
                <a:solidFill>
                  <a:srgbClr val="000000"/>
                </a:solidFill>
                <a:latin typeface="Calibri (MS)"/>
              </a:rPr>
              <a:t>espacios</a:t>
            </a:r>
            <a:r>
              <a:rPr lang="en-US" sz="12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alibri (MS)"/>
              </a:rPr>
              <a:t>libres</a:t>
            </a:r>
            <a:r>
              <a:rPr lang="en-US" sz="1200" dirty="0">
                <a:solidFill>
                  <a:srgbClr val="000000"/>
                </a:solidFill>
                <a:latin typeface="Calibri (MS)"/>
              </a:rPr>
              <a:t> - </a:t>
            </a:r>
            <a:r>
              <a:rPr lang="en-US" sz="1200" dirty="0" err="1">
                <a:solidFill>
                  <a:srgbClr val="000000"/>
                </a:solidFill>
                <a:latin typeface="Calibri (MS)"/>
              </a:rPr>
              <a:t>categorías</a:t>
            </a:r>
            <a:endParaRPr lang="en-US" sz="1200" dirty="0">
              <a:solidFill>
                <a:srgbClr val="000000"/>
              </a:solidFill>
              <a:latin typeface="Calibri (MS)"/>
            </a:endParaRPr>
          </a:p>
        </p:txBody>
      </p:sp>
      <p:sp>
        <p:nvSpPr>
          <p:cNvPr id="94" name="TextBox 94"/>
          <p:cNvSpPr txBox="1"/>
          <p:nvPr/>
        </p:nvSpPr>
        <p:spPr>
          <a:xfrm>
            <a:off x="805023" y="1621261"/>
            <a:ext cx="4397715" cy="292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39"/>
              </a:lnSpc>
              <a:spcBef>
                <a:spcPct val="0"/>
              </a:spcBef>
            </a:pPr>
            <a:r>
              <a:rPr lang="en-US" sz="1599" dirty="0">
                <a:solidFill>
                  <a:srgbClr val="305128"/>
                </a:solidFill>
                <a:latin typeface="Calibri (MS) Bold"/>
              </a:rPr>
              <a:t>ESTADO ACTUAL DE LOS ELEMENTOS URBANOS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602027" y="1005306"/>
            <a:ext cx="7141252" cy="379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29"/>
              </a:lnSpc>
              <a:spcBef>
                <a:spcPct val="0"/>
              </a:spcBef>
            </a:pPr>
            <a:r>
              <a:rPr lang="en-US" sz="1950" u="none" strike="noStrike">
                <a:solidFill>
                  <a:srgbClr val="305128"/>
                </a:solidFill>
                <a:latin typeface="Calibri (MS) Bold"/>
              </a:rPr>
              <a:t>ELEMENTOS DE IV EXISTENTE EN LOS NÚCLEOS DE “MEDIANÍA ALTA”</a:t>
            </a:r>
          </a:p>
        </p:txBody>
      </p:sp>
      <p:sp>
        <p:nvSpPr>
          <p:cNvPr id="96" name="TextBox 96"/>
          <p:cNvSpPr txBox="1"/>
          <p:nvPr/>
        </p:nvSpPr>
        <p:spPr>
          <a:xfrm>
            <a:off x="274764" y="3077247"/>
            <a:ext cx="5727522" cy="198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1679"/>
              </a:lnSpc>
              <a:spcBef>
                <a:spcPct val="0"/>
              </a:spcBef>
            </a:pPr>
            <a:r>
              <a:rPr lang="en-US" sz="1200" u="none" strike="noStrike" dirty="0">
                <a:solidFill>
                  <a:srgbClr val="000000"/>
                </a:solidFill>
                <a:latin typeface="Calibri (MS)"/>
              </a:rPr>
              <a:t>Se </a:t>
            </a: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observan</a:t>
            </a:r>
            <a:r>
              <a:rPr lang="en-US" sz="1200" u="none" strike="noStrike" dirty="0">
                <a:solidFill>
                  <a:srgbClr val="000000"/>
                </a:solidFill>
                <a:latin typeface="Calibri (MS)"/>
              </a:rPr>
              <a:t> las </a:t>
            </a: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siguientes</a:t>
            </a:r>
            <a:r>
              <a:rPr lang="en-US" sz="1200" u="none" strike="noStrike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deficiencias</a:t>
            </a:r>
            <a:r>
              <a:rPr lang="en-US" sz="1200" u="none" strike="noStrike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en</a:t>
            </a:r>
            <a:r>
              <a:rPr lang="en-US" sz="1200" u="none" strike="noStrike" dirty="0">
                <a:solidFill>
                  <a:srgbClr val="000000"/>
                </a:solidFill>
                <a:latin typeface="Calibri (MS)"/>
              </a:rPr>
              <a:t> los </a:t>
            </a: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elementos</a:t>
            </a:r>
            <a:r>
              <a:rPr lang="en-US" sz="1200" u="none" strike="noStrike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urbanos</a:t>
            </a:r>
            <a:r>
              <a:rPr lang="en-US" sz="12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existentes</a:t>
            </a:r>
            <a:r>
              <a:rPr lang="en-US" sz="1200" u="none" strike="noStrike" dirty="0">
                <a:solidFill>
                  <a:srgbClr val="000000"/>
                </a:solidFill>
                <a:latin typeface="Calibri (MS)"/>
              </a:rPr>
              <a:t>:</a:t>
            </a:r>
          </a:p>
        </p:txBody>
      </p:sp>
      <p:grpSp>
        <p:nvGrpSpPr>
          <p:cNvPr id="116" name="Grupo 115">
            <a:extLst>
              <a:ext uri="{FF2B5EF4-FFF2-40B4-BE49-F238E27FC236}">
                <a16:creationId xmlns:a16="http://schemas.microsoft.com/office/drawing/2014/main" id="{79864BDB-2F29-4E7D-89F8-475954814DE3}"/>
              </a:ext>
            </a:extLst>
          </p:cNvPr>
          <p:cNvGrpSpPr/>
          <p:nvPr/>
        </p:nvGrpSpPr>
        <p:grpSpPr>
          <a:xfrm>
            <a:off x="3329842" y="2209800"/>
            <a:ext cx="5966558" cy="875286"/>
            <a:chOff x="3357390" y="2063653"/>
            <a:chExt cx="5966558" cy="875286"/>
          </a:xfrm>
        </p:grpSpPr>
        <p:sp>
          <p:nvSpPr>
            <p:cNvPr id="10" name="Freeform 10"/>
            <p:cNvSpPr/>
            <p:nvPr/>
          </p:nvSpPr>
          <p:spPr>
            <a:xfrm>
              <a:off x="3357390" y="2063653"/>
              <a:ext cx="872413" cy="861309"/>
            </a:xfrm>
            <a:custGeom>
              <a:avLst/>
              <a:gdLst/>
              <a:ahLst/>
              <a:cxnLst/>
              <a:rect l="l" t="t" r="r" b="b"/>
              <a:pathLst>
                <a:path w="872413" h="861309">
                  <a:moveTo>
                    <a:pt x="0" y="0"/>
                  </a:moveTo>
                  <a:lnTo>
                    <a:pt x="872413" y="0"/>
                  </a:lnTo>
                  <a:lnTo>
                    <a:pt x="872413" y="861309"/>
                  </a:lnTo>
                  <a:lnTo>
                    <a:pt x="0" y="861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6426670" y="2077630"/>
              <a:ext cx="872413" cy="861309"/>
            </a:xfrm>
            <a:custGeom>
              <a:avLst/>
              <a:gdLst/>
              <a:ahLst/>
              <a:cxnLst/>
              <a:rect l="l" t="t" r="r" b="b"/>
              <a:pathLst>
                <a:path w="872413" h="861309">
                  <a:moveTo>
                    <a:pt x="0" y="0"/>
                  </a:moveTo>
                  <a:lnTo>
                    <a:pt x="872413" y="0"/>
                  </a:lnTo>
                  <a:lnTo>
                    <a:pt x="872413" y="861309"/>
                  </a:lnTo>
                  <a:lnTo>
                    <a:pt x="0" y="861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7449097" y="2077630"/>
              <a:ext cx="872413" cy="861309"/>
            </a:xfrm>
            <a:custGeom>
              <a:avLst/>
              <a:gdLst/>
              <a:ahLst/>
              <a:cxnLst/>
              <a:rect l="l" t="t" r="r" b="b"/>
              <a:pathLst>
                <a:path w="872413" h="861309">
                  <a:moveTo>
                    <a:pt x="0" y="0"/>
                  </a:moveTo>
                  <a:lnTo>
                    <a:pt x="872412" y="0"/>
                  </a:lnTo>
                  <a:lnTo>
                    <a:pt x="872412" y="861309"/>
                  </a:lnTo>
                  <a:lnTo>
                    <a:pt x="0" y="861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8451535" y="2077630"/>
              <a:ext cx="872413" cy="861309"/>
            </a:xfrm>
            <a:custGeom>
              <a:avLst/>
              <a:gdLst/>
              <a:ahLst/>
              <a:cxnLst/>
              <a:rect l="l" t="t" r="r" b="b"/>
              <a:pathLst>
                <a:path w="872413" h="861309">
                  <a:moveTo>
                    <a:pt x="0" y="0"/>
                  </a:moveTo>
                  <a:lnTo>
                    <a:pt x="872413" y="0"/>
                  </a:lnTo>
                  <a:lnTo>
                    <a:pt x="872413" y="861309"/>
                  </a:lnTo>
                  <a:lnTo>
                    <a:pt x="0" y="861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3521370" y="2392594"/>
              <a:ext cx="574620" cy="344054"/>
            </a:xfrm>
            <a:custGeom>
              <a:avLst/>
              <a:gdLst/>
              <a:ahLst/>
              <a:cxnLst/>
              <a:rect l="l" t="t" r="r" b="b"/>
              <a:pathLst>
                <a:path w="574620" h="344054">
                  <a:moveTo>
                    <a:pt x="0" y="0"/>
                  </a:moveTo>
                  <a:lnTo>
                    <a:pt x="574620" y="0"/>
                  </a:lnTo>
                  <a:lnTo>
                    <a:pt x="574620" y="344054"/>
                  </a:lnTo>
                  <a:lnTo>
                    <a:pt x="0" y="3440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alphaModFix amt="80000"/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410974" y="2063653"/>
              <a:ext cx="872413" cy="861309"/>
            </a:xfrm>
            <a:custGeom>
              <a:avLst/>
              <a:gdLst/>
              <a:ahLst/>
              <a:cxnLst/>
              <a:rect l="l" t="t" r="r" b="b"/>
              <a:pathLst>
                <a:path w="872413" h="861309">
                  <a:moveTo>
                    <a:pt x="0" y="0"/>
                  </a:moveTo>
                  <a:lnTo>
                    <a:pt x="872413" y="0"/>
                  </a:lnTo>
                  <a:lnTo>
                    <a:pt x="872413" y="861309"/>
                  </a:lnTo>
                  <a:lnTo>
                    <a:pt x="0" y="861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5568701" y="2416091"/>
              <a:ext cx="555915" cy="343657"/>
            </a:xfrm>
            <a:custGeom>
              <a:avLst/>
              <a:gdLst/>
              <a:ahLst/>
              <a:cxnLst/>
              <a:rect l="l" t="t" r="r" b="b"/>
              <a:pathLst>
                <a:path w="555915" h="343657">
                  <a:moveTo>
                    <a:pt x="0" y="0"/>
                  </a:moveTo>
                  <a:lnTo>
                    <a:pt x="555915" y="0"/>
                  </a:lnTo>
                  <a:lnTo>
                    <a:pt x="555915" y="343657"/>
                  </a:lnTo>
                  <a:lnTo>
                    <a:pt x="0" y="343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5410452" y="2063653"/>
              <a:ext cx="872413" cy="861309"/>
            </a:xfrm>
            <a:custGeom>
              <a:avLst/>
              <a:gdLst/>
              <a:ahLst/>
              <a:cxnLst/>
              <a:rect l="l" t="t" r="r" b="b"/>
              <a:pathLst>
                <a:path w="872413" h="861309">
                  <a:moveTo>
                    <a:pt x="0" y="0"/>
                  </a:moveTo>
                  <a:lnTo>
                    <a:pt x="872413" y="0"/>
                  </a:lnTo>
                  <a:lnTo>
                    <a:pt x="872413" y="861309"/>
                  </a:lnTo>
                  <a:lnTo>
                    <a:pt x="0" y="861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6653663" y="2416251"/>
              <a:ext cx="460081" cy="368902"/>
            </a:xfrm>
            <a:custGeom>
              <a:avLst/>
              <a:gdLst/>
              <a:ahLst/>
              <a:cxnLst/>
              <a:rect l="l" t="t" r="r" b="b"/>
              <a:pathLst>
                <a:path w="460081" h="368902">
                  <a:moveTo>
                    <a:pt x="0" y="0"/>
                  </a:moveTo>
                  <a:lnTo>
                    <a:pt x="460081" y="0"/>
                  </a:lnTo>
                  <a:lnTo>
                    <a:pt x="460081" y="368902"/>
                  </a:lnTo>
                  <a:lnTo>
                    <a:pt x="0" y="3689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7689754" y="2416251"/>
              <a:ext cx="411920" cy="413423"/>
            </a:xfrm>
            <a:custGeom>
              <a:avLst/>
              <a:gdLst/>
              <a:ahLst/>
              <a:cxnLst/>
              <a:rect l="l" t="t" r="r" b="b"/>
              <a:pathLst>
                <a:path w="411920" h="413423">
                  <a:moveTo>
                    <a:pt x="0" y="0"/>
                  </a:moveTo>
                  <a:lnTo>
                    <a:pt x="411920" y="0"/>
                  </a:lnTo>
                  <a:lnTo>
                    <a:pt x="411920" y="413423"/>
                  </a:lnTo>
                  <a:lnTo>
                    <a:pt x="0" y="4134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8709188" y="2386301"/>
              <a:ext cx="391817" cy="403557"/>
            </a:xfrm>
            <a:custGeom>
              <a:avLst/>
              <a:gdLst/>
              <a:ahLst/>
              <a:cxnLst/>
              <a:rect l="l" t="t" r="r" b="b"/>
              <a:pathLst>
                <a:path w="391817" h="403557">
                  <a:moveTo>
                    <a:pt x="0" y="0"/>
                  </a:moveTo>
                  <a:lnTo>
                    <a:pt x="391817" y="0"/>
                  </a:lnTo>
                  <a:lnTo>
                    <a:pt x="391817" y="403557"/>
                  </a:lnTo>
                  <a:lnTo>
                    <a:pt x="0" y="403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2" name="Freeform 62"/>
            <p:cNvSpPr/>
            <p:nvPr/>
          </p:nvSpPr>
          <p:spPr>
            <a:xfrm>
              <a:off x="4568688" y="2386301"/>
              <a:ext cx="542201" cy="427846"/>
            </a:xfrm>
            <a:custGeom>
              <a:avLst/>
              <a:gdLst/>
              <a:ahLst/>
              <a:cxnLst/>
              <a:rect l="l" t="t" r="r" b="b"/>
              <a:pathLst>
                <a:path w="542201" h="427846">
                  <a:moveTo>
                    <a:pt x="0" y="0"/>
                  </a:moveTo>
                  <a:lnTo>
                    <a:pt x="542201" y="0"/>
                  </a:lnTo>
                  <a:lnTo>
                    <a:pt x="542201" y="427846"/>
                  </a:lnTo>
                  <a:lnTo>
                    <a:pt x="0" y="427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7" name="TextBox 97"/>
            <p:cNvSpPr txBox="1"/>
            <p:nvPr/>
          </p:nvSpPr>
          <p:spPr>
            <a:xfrm>
              <a:off x="3699954" y="2172058"/>
              <a:ext cx="176798" cy="176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03"/>
                </a:lnSpc>
              </a:pPr>
              <a:r>
                <a:rPr lang="en-US" sz="1073">
                  <a:solidFill>
                    <a:srgbClr val="000000"/>
                  </a:solidFill>
                  <a:latin typeface="Abril Fatface"/>
                </a:rPr>
                <a:t>ZV</a:t>
              </a:r>
            </a:p>
          </p:txBody>
        </p:sp>
        <p:sp>
          <p:nvSpPr>
            <p:cNvPr id="98" name="TextBox 98"/>
            <p:cNvSpPr txBox="1"/>
            <p:nvPr/>
          </p:nvSpPr>
          <p:spPr>
            <a:xfrm>
              <a:off x="4758102" y="2172058"/>
              <a:ext cx="179581" cy="176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03"/>
                </a:lnSpc>
              </a:pPr>
              <a:r>
                <a:rPr lang="en-US" sz="1073">
                  <a:solidFill>
                    <a:srgbClr val="000000"/>
                  </a:solidFill>
                  <a:latin typeface="Abril Fatface"/>
                </a:rPr>
                <a:t>PU</a:t>
              </a:r>
            </a:p>
          </p:txBody>
        </p:sp>
        <p:sp>
          <p:nvSpPr>
            <p:cNvPr id="99" name="TextBox 99"/>
            <p:cNvSpPr txBox="1"/>
            <p:nvPr/>
          </p:nvSpPr>
          <p:spPr>
            <a:xfrm>
              <a:off x="5764516" y="2172058"/>
              <a:ext cx="181024" cy="176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03"/>
                </a:lnSpc>
              </a:pPr>
              <a:r>
                <a:rPr lang="en-US" sz="1073">
                  <a:solidFill>
                    <a:srgbClr val="000000"/>
                  </a:solidFill>
                  <a:latin typeface="Abril Fatface"/>
                </a:rPr>
                <a:t>AP</a:t>
              </a:r>
            </a:p>
          </p:txBody>
        </p:sp>
        <p:sp>
          <p:nvSpPr>
            <p:cNvPr id="100" name="TextBox 100"/>
            <p:cNvSpPr txBox="1"/>
            <p:nvPr/>
          </p:nvSpPr>
          <p:spPr>
            <a:xfrm>
              <a:off x="6735764" y="2185406"/>
              <a:ext cx="169891" cy="176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03"/>
                </a:lnSpc>
              </a:pPr>
              <a:r>
                <a:rPr lang="en-US" sz="1073">
                  <a:solidFill>
                    <a:srgbClr val="000000"/>
                  </a:solidFill>
                  <a:latin typeface="Abril Fatface"/>
                </a:rPr>
                <a:t>PZ</a:t>
              </a:r>
            </a:p>
          </p:txBody>
        </p:sp>
        <p:sp>
          <p:nvSpPr>
            <p:cNvPr id="101" name="TextBox 101"/>
            <p:cNvSpPr txBox="1"/>
            <p:nvPr/>
          </p:nvSpPr>
          <p:spPr>
            <a:xfrm>
              <a:off x="7832483" y="2185406"/>
              <a:ext cx="166386" cy="176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03"/>
                </a:lnSpc>
              </a:pPr>
              <a:r>
                <a:rPr lang="en-US" sz="1073">
                  <a:solidFill>
                    <a:srgbClr val="000000"/>
                  </a:solidFill>
                  <a:latin typeface="Abril Fatface"/>
                </a:rPr>
                <a:t>EL</a:t>
              </a:r>
            </a:p>
          </p:txBody>
        </p:sp>
        <p:sp>
          <p:nvSpPr>
            <p:cNvPr id="102" name="TextBox 102"/>
            <p:cNvSpPr txBox="1"/>
            <p:nvPr/>
          </p:nvSpPr>
          <p:spPr>
            <a:xfrm>
              <a:off x="8845384" y="2185406"/>
              <a:ext cx="86492" cy="176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03"/>
                </a:lnSpc>
              </a:pPr>
              <a:r>
                <a:rPr lang="en-US" sz="1073">
                  <a:solidFill>
                    <a:srgbClr val="000000"/>
                  </a:solidFill>
                  <a:latin typeface="Abril Fatface"/>
                </a:rPr>
                <a:t>P</a:t>
              </a:r>
            </a:p>
          </p:txBody>
        </p:sp>
      </p:grpSp>
      <p:sp>
        <p:nvSpPr>
          <p:cNvPr id="103" name="TextBox 103"/>
          <p:cNvSpPr txBox="1"/>
          <p:nvPr/>
        </p:nvSpPr>
        <p:spPr>
          <a:xfrm>
            <a:off x="99147" y="4347978"/>
            <a:ext cx="1463110" cy="881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1399"/>
              </a:lnSpc>
              <a:spcBef>
                <a:spcPct val="0"/>
              </a:spcBef>
            </a:pPr>
            <a:r>
              <a:rPr lang="en-US" sz="999" u="none" strike="noStrike" dirty="0" err="1">
                <a:solidFill>
                  <a:srgbClr val="000000"/>
                </a:solidFill>
                <a:latin typeface="Calibri (MS)"/>
              </a:rPr>
              <a:t>Poca</a:t>
            </a:r>
            <a:r>
              <a:rPr lang="en-US" sz="999" u="none" strike="noStrike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999" u="none" strike="noStrike" dirty="0" err="1">
                <a:solidFill>
                  <a:srgbClr val="000000"/>
                </a:solidFill>
                <a:latin typeface="Calibri (MS)"/>
              </a:rPr>
              <a:t>vegetación.Escasas</a:t>
            </a:r>
            <a:r>
              <a:rPr lang="en-US" sz="999" u="none" strike="noStrike" dirty="0">
                <a:solidFill>
                  <a:srgbClr val="000000"/>
                </a:solidFill>
                <a:latin typeface="Calibri (MS)"/>
              </a:rPr>
              <a:t> zonas de sombra. </a:t>
            </a:r>
            <a:r>
              <a:rPr lang="en-US" sz="999" u="none" strike="noStrike" dirty="0" err="1">
                <a:solidFill>
                  <a:srgbClr val="000000"/>
                </a:solidFill>
                <a:latin typeface="Calibri (MS)"/>
              </a:rPr>
              <a:t>Presencia</a:t>
            </a:r>
            <a:r>
              <a:rPr lang="en-US" sz="999" u="none" strike="noStrike" dirty="0">
                <a:solidFill>
                  <a:srgbClr val="000000"/>
                </a:solidFill>
                <a:latin typeface="Calibri (MS)"/>
              </a:rPr>
              <a:t> de </a:t>
            </a:r>
            <a:r>
              <a:rPr lang="en-US" sz="999" u="none" strike="noStrike" dirty="0" err="1">
                <a:solidFill>
                  <a:srgbClr val="000000"/>
                </a:solidFill>
                <a:latin typeface="Calibri (MS)"/>
              </a:rPr>
              <a:t>especies</a:t>
            </a:r>
            <a:r>
              <a:rPr lang="en-US" sz="999" u="none" strike="noStrike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999" u="none" strike="noStrike" dirty="0" err="1">
                <a:solidFill>
                  <a:srgbClr val="000000"/>
                </a:solidFill>
                <a:latin typeface="Calibri (MS)"/>
              </a:rPr>
              <a:t>exóticas</a:t>
            </a:r>
            <a:r>
              <a:rPr lang="en-US" sz="999" u="none" strike="noStrike" dirty="0">
                <a:solidFill>
                  <a:srgbClr val="000000"/>
                </a:solidFill>
                <a:latin typeface="Calibri (MS)"/>
              </a:rPr>
              <a:t>.</a:t>
            </a:r>
          </a:p>
          <a:p>
            <a:pPr marL="0" lvl="0" indent="0" algn="just">
              <a:lnSpc>
                <a:spcPts val="1399"/>
              </a:lnSpc>
              <a:spcBef>
                <a:spcPct val="0"/>
              </a:spcBef>
            </a:pPr>
            <a:endParaRPr lang="en-US" sz="999" u="none" strike="noStrike" dirty="0">
              <a:solidFill>
                <a:srgbClr val="000000"/>
              </a:solidFill>
              <a:latin typeface="Calibri (MS)"/>
            </a:endParaRPr>
          </a:p>
        </p:txBody>
      </p:sp>
      <p:sp>
        <p:nvSpPr>
          <p:cNvPr id="107" name="TextBox 107"/>
          <p:cNvSpPr txBox="1"/>
          <p:nvPr/>
        </p:nvSpPr>
        <p:spPr>
          <a:xfrm>
            <a:off x="4945887" y="4362254"/>
            <a:ext cx="1291080" cy="86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399"/>
              </a:lnSpc>
              <a:spcBef>
                <a:spcPct val="0"/>
              </a:spcBef>
            </a:pPr>
            <a:r>
              <a:rPr lang="en-US" sz="999" u="none" strike="noStrike" dirty="0">
                <a:solidFill>
                  <a:srgbClr val="000000"/>
                </a:solidFill>
                <a:latin typeface="Calibri (MS)"/>
              </a:rPr>
              <a:t>La </a:t>
            </a:r>
            <a:r>
              <a:rPr lang="en-US" sz="999" u="none" strike="noStrike" dirty="0" err="1">
                <a:solidFill>
                  <a:srgbClr val="000000"/>
                </a:solidFill>
                <a:latin typeface="Calibri (MS)"/>
              </a:rPr>
              <a:t>infraestructura</a:t>
            </a:r>
            <a:r>
              <a:rPr lang="en-US" sz="999" u="none" strike="noStrike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999" u="none" strike="noStrike" dirty="0" err="1">
                <a:solidFill>
                  <a:srgbClr val="000000"/>
                </a:solidFill>
                <a:latin typeface="Calibri (MS)"/>
              </a:rPr>
              <a:t>gris</a:t>
            </a:r>
            <a:endParaRPr lang="en-US" sz="999" u="none" strike="noStrike" dirty="0">
              <a:solidFill>
                <a:srgbClr val="000000"/>
              </a:solidFill>
              <a:latin typeface="Calibri (MS)"/>
            </a:endParaRPr>
          </a:p>
          <a:p>
            <a:pPr marL="0" lvl="0" indent="0" algn="just">
              <a:lnSpc>
                <a:spcPts val="1399"/>
              </a:lnSpc>
              <a:spcBef>
                <a:spcPct val="0"/>
              </a:spcBef>
            </a:pPr>
            <a:r>
              <a:rPr lang="en-US" sz="999" u="none" strike="noStrike" dirty="0">
                <a:solidFill>
                  <a:srgbClr val="000000"/>
                </a:solidFill>
                <a:latin typeface="Calibri (MS)"/>
              </a:rPr>
              <a:t>como barrera </a:t>
            </a:r>
            <a:r>
              <a:rPr lang="en-US" sz="999" u="none" strike="noStrike" dirty="0" err="1">
                <a:solidFill>
                  <a:srgbClr val="000000"/>
                </a:solidFill>
                <a:latin typeface="Calibri (MS)"/>
              </a:rPr>
              <a:t>ecológica</a:t>
            </a:r>
            <a:r>
              <a:rPr lang="en-US" sz="999" u="none" strike="noStrike" dirty="0">
                <a:solidFill>
                  <a:srgbClr val="000000"/>
                </a:solidFill>
                <a:latin typeface="Calibri (MS)"/>
              </a:rPr>
              <a:t> y de la </a:t>
            </a:r>
            <a:r>
              <a:rPr lang="en-US" sz="999" u="none" strike="noStrike" dirty="0" err="1">
                <a:solidFill>
                  <a:srgbClr val="000000"/>
                </a:solidFill>
                <a:latin typeface="Calibri (MS)"/>
              </a:rPr>
              <a:t>biodiversidad</a:t>
            </a:r>
            <a:r>
              <a:rPr lang="en-US" sz="999" u="none" strike="noStrike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999" u="none" strike="noStrike" dirty="0" err="1">
                <a:solidFill>
                  <a:srgbClr val="000000"/>
                </a:solidFill>
                <a:latin typeface="Calibri (MS)"/>
              </a:rPr>
              <a:t>urbana</a:t>
            </a:r>
            <a:r>
              <a:rPr lang="en-US" sz="999" u="none" strike="noStrike" dirty="0">
                <a:solidFill>
                  <a:srgbClr val="000000"/>
                </a:solidFill>
                <a:latin typeface="Calibri (MS)"/>
              </a:rPr>
              <a:t>.</a:t>
            </a:r>
          </a:p>
          <a:p>
            <a:pPr marL="0" lvl="0" indent="0" algn="just">
              <a:lnSpc>
                <a:spcPts val="1399"/>
              </a:lnSpc>
              <a:spcBef>
                <a:spcPct val="0"/>
              </a:spcBef>
            </a:pPr>
            <a:endParaRPr lang="en-US" sz="999" u="none" strike="noStrike" dirty="0">
              <a:solidFill>
                <a:srgbClr val="000000"/>
              </a:solidFill>
              <a:latin typeface="Calibri (MS)"/>
            </a:endParaRPr>
          </a:p>
        </p:txBody>
      </p:sp>
      <p:grpSp>
        <p:nvGrpSpPr>
          <p:cNvPr id="117" name="Grupo 116">
            <a:extLst>
              <a:ext uri="{FF2B5EF4-FFF2-40B4-BE49-F238E27FC236}">
                <a16:creationId xmlns:a16="http://schemas.microsoft.com/office/drawing/2014/main" id="{EFEBEAD1-A3C5-47FE-B4FA-587BE7CB942F}"/>
              </a:ext>
            </a:extLst>
          </p:cNvPr>
          <p:cNvGrpSpPr/>
          <p:nvPr/>
        </p:nvGrpSpPr>
        <p:grpSpPr>
          <a:xfrm>
            <a:off x="248615" y="3328815"/>
            <a:ext cx="9169270" cy="1754067"/>
            <a:chOff x="248615" y="3328815"/>
            <a:chExt cx="9169270" cy="1754067"/>
          </a:xfrm>
        </p:grpSpPr>
        <p:grpSp>
          <p:nvGrpSpPr>
            <p:cNvPr id="21" name="Group 21"/>
            <p:cNvGrpSpPr/>
            <p:nvPr/>
          </p:nvGrpSpPr>
          <p:grpSpPr>
            <a:xfrm>
              <a:off x="248615" y="3328815"/>
              <a:ext cx="976050" cy="963627"/>
              <a:chOff x="0" y="0"/>
              <a:chExt cx="1301400" cy="1284836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301400" cy="1284836"/>
              </a:xfrm>
              <a:custGeom>
                <a:avLst/>
                <a:gdLst/>
                <a:ahLst/>
                <a:cxnLst/>
                <a:rect l="l" t="t" r="r" b="b"/>
                <a:pathLst>
                  <a:path w="1301400" h="1284836">
                    <a:moveTo>
                      <a:pt x="0" y="0"/>
                    </a:moveTo>
                    <a:lnTo>
                      <a:pt x="1301400" y="0"/>
                    </a:lnTo>
                    <a:lnTo>
                      <a:pt x="1301400" y="1284836"/>
                    </a:lnTo>
                    <a:lnTo>
                      <a:pt x="0" y="12848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296960" y="444594"/>
                <a:ext cx="779591" cy="636432"/>
              </a:xfrm>
              <a:custGeom>
                <a:avLst/>
                <a:gdLst/>
                <a:ahLst/>
                <a:cxnLst/>
                <a:rect l="l" t="t" r="r" b="b"/>
                <a:pathLst>
                  <a:path w="779591" h="636432">
                    <a:moveTo>
                      <a:pt x="0" y="0"/>
                    </a:moveTo>
                    <a:lnTo>
                      <a:pt x="779591" y="0"/>
                    </a:lnTo>
                    <a:lnTo>
                      <a:pt x="779591" y="636433"/>
                    </a:lnTo>
                    <a:lnTo>
                      <a:pt x="0" y="6364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8">
                  <a:alphaModFix amt="57000"/>
                  <a:extLst>
                    <a:ext uri="{96DAC541-7B7A-43D3-8B79-37D633B846F1}">
                      <asvg:svgBlip xmlns:asvg="http://schemas.microsoft.com/office/drawing/2016/SVG/main" r:embed="rId29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216226" y="666843"/>
                <a:ext cx="562377" cy="459106"/>
              </a:xfrm>
              <a:custGeom>
                <a:avLst/>
                <a:gdLst/>
                <a:ahLst/>
                <a:cxnLst/>
                <a:rect l="l" t="t" r="r" b="b"/>
                <a:pathLst>
                  <a:path w="562377" h="459106">
                    <a:moveTo>
                      <a:pt x="0" y="0"/>
                    </a:moveTo>
                    <a:lnTo>
                      <a:pt x="562377" y="0"/>
                    </a:lnTo>
                    <a:lnTo>
                      <a:pt x="562377" y="459106"/>
                    </a:lnTo>
                    <a:lnTo>
                      <a:pt x="0" y="45910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8">
                  <a:extLst>
                    <a:ext uri="{96DAC541-7B7A-43D3-8B79-37D633B846F1}">
                      <asvg:svgBlip xmlns:asvg="http://schemas.microsoft.com/office/drawing/2016/SVG/main" r:embed="rId29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25" name="Freeform 25"/>
              <p:cNvSpPr/>
              <p:nvPr/>
            </p:nvSpPr>
            <p:spPr>
              <a:xfrm rot="5400000">
                <a:off x="258288" y="228430"/>
                <a:ext cx="387580" cy="308655"/>
              </a:xfrm>
              <a:custGeom>
                <a:avLst/>
                <a:gdLst/>
                <a:ahLst/>
                <a:cxnLst/>
                <a:rect l="l" t="t" r="r" b="b"/>
                <a:pathLst>
                  <a:path w="387580" h="308655">
                    <a:moveTo>
                      <a:pt x="0" y="0"/>
                    </a:moveTo>
                    <a:lnTo>
                      <a:pt x="387580" y="0"/>
                    </a:lnTo>
                    <a:lnTo>
                      <a:pt x="387580" y="308655"/>
                    </a:lnTo>
                    <a:lnTo>
                      <a:pt x="0" y="30865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0">
                  <a:extLst>
                    <a:ext uri="{96DAC541-7B7A-43D3-8B79-37D633B846F1}">
                      <asvg:svgBlip xmlns:asvg="http://schemas.microsoft.com/office/drawing/2016/SVG/main" r:embed="rId31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26" name="Freeform 26"/>
              <p:cNvSpPr/>
              <p:nvPr/>
            </p:nvSpPr>
            <p:spPr>
              <a:xfrm rot="5400000">
                <a:off x="444436" y="228430"/>
                <a:ext cx="387580" cy="308655"/>
              </a:xfrm>
              <a:custGeom>
                <a:avLst/>
                <a:gdLst/>
                <a:ahLst/>
                <a:cxnLst/>
                <a:rect l="l" t="t" r="r" b="b"/>
                <a:pathLst>
                  <a:path w="387580" h="308655">
                    <a:moveTo>
                      <a:pt x="0" y="0"/>
                    </a:moveTo>
                    <a:lnTo>
                      <a:pt x="387581" y="0"/>
                    </a:lnTo>
                    <a:lnTo>
                      <a:pt x="387581" y="308655"/>
                    </a:lnTo>
                    <a:lnTo>
                      <a:pt x="0" y="30865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0">
                  <a:extLst>
                    <a:ext uri="{96DAC541-7B7A-43D3-8B79-37D633B846F1}">
                      <asvg:svgBlip xmlns:asvg="http://schemas.microsoft.com/office/drawing/2016/SVG/main" r:embed="rId31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27" name="Freeform 27"/>
              <p:cNvSpPr/>
              <p:nvPr/>
            </p:nvSpPr>
            <p:spPr>
              <a:xfrm rot="5400000">
                <a:off x="630585" y="228430"/>
                <a:ext cx="387580" cy="308655"/>
              </a:xfrm>
              <a:custGeom>
                <a:avLst/>
                <a:gdLst/>
                <a:ahLst/>
                <a:cxnLst/>
                <a:rect l="l" t="t" r="r" b="b"/>
                <a:pathLst>
                  <a:path w="387580" h="308655">
                    <a:moveTo>
                      <a:pt x="0" y="0"/>
                    </a:moveTo>
                    <a:lnTo>
                      <a:pt x="387580" y="0"/>
                    </a:lnTo>
                    <a:lnTo>
                      <a:pt x="387580" y="308655"/>
                    </a:lnTo>
                    <a:lnTo>
                      <a:pt x="0" y="30865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0">
                  <a:extLst>
                    <a:ext uri="{96DAC541-7B7A-43D3-8B79-37D633B846F1}">
                      <asvg:svgBlip xmlns:asvg="http://schemas.microsoft.com/office/drawing/2016/SVG/main" r:embed="rId31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8" name="Group 28"/>
            <p:cNvGrpSpPr/>
            <p:nvPr/>
          </p:nvGrpSpPr>
          <p:grpSpPr>
            <a:xfrm>
              <a:off x="1992159" y="3338143"/>
              <a:ext cx="957154" cy="944972"/>
              <a:chOff x="0" y="0"/>
              <a:chExt cx="1276206" cy="1259963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276206" cy="1259963"/>
              </a:xfrm>
              <a:custGeom>
                <a:avLst/>
                <a:gdLst/>
                <a:ahLst/>
                <a:cxnLst/>
                <a:rect l="l" t="t" r="r" b="b"/>
                <a:pathLst>
                  <a:path w="1276206" h="1259963">
                    <a:moveTo>
                      <a:pt x="0" y="0"/>
                    </a:moveTo>
                    <a:lnTo>
                      <a:pt x="1276206" y="0"/>
                    </a:lnTo>
                    <a:lnTo>
                      <a:pt x="1276206" y="1259963"/>
                    </a:lnTo>
                    <a:lnTo>
                      <a:pt x="0" y="125996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0" name="Freeform 30"/>
              <p:cNvSpPr/>
              <p:nvPr/>
            </p:nvSpPr>
            <p:spPr>
              <a:xfrm>
                <a:off x="159497" y="402661"/>
                <a:ext cx="321899" cy="325449"/>
              </a:xfrm>
              <a:custGeom>
                <a:avLst/>
                <a:gdLst/>
                <a:ahLst/>
                <a:cxnLst/>
                <a:rect l="l" t="t" r="r" b="b"/>
                <a:pathLst>
                  <a:path w="321899" h="325449">
                    <a:moveTo>
                      <a:pt x="0" y="0"/>
                    </a:moveTo>
                    <a:lnTo>
                      <a:pt x="321899" y="0"/>
                    </a:lnTo>
                    <a:lnTo>
                      <a:pt x="321899" y="325449"/>
                    </a:lnTo>
                    <a:lnTo>
                      <a:pt x="0" y="3254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2">
                  <a:alphaModFix amt="53000"/>
                  <a:extLst>
                    <a:ext uri="{96DAC541-7B7A-43D3-8B79-37D633B846F1}">
                      <asvg:svgBlip xmlns:asvg="http://schemas.microsoft.com/office/drawing/2016/SVG/main" r:embed="rId33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361398" y="313539"/>
                <a:ext cx="706061" cy="679102"/>
              </a:xfrm>
              <a:custGeom>
                <a:avLst/>
                <a:gdLst/>
                <a:ahLst/>
                <a:cxnLst/>
                <a:rect l="l" t="t" r="r" b="b"/>
                <a:pathLst>
                  <a:path w="706061" h="679102">
                    <a:moveTo>
                      <a:pt x="0" y="0"/>
                    </a:moveTo>
                    <a:lnTo>
                      <a:pt x="706061" y="0"/>
                    </a:lnTo>
                    <a:lnTo>
                      <a:pt x="706061" y="679102"/>
                    </a:lnTo>
                    <a:lnTo>
                      <a:pt x="0" y="67910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4">
                  <a:extLst>
                    <a:ext uri="{96DAC541-7B7A-43D3-8B79-37D633B846F1}">
                      <asvg:svgBlip xmlns:asvg="http://schemas.microsoft.com/office/drawing/2016/SVG/main" r:embed="rId3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2" name="Freeform 32"/>
              <p:cNvSpPr/>
              <p:nvPr/>
            </p:nvSpPr>
            <p:spPr>
              <a:xfrm>
                <a:off x="377472" y="684653"/>
                <a:ext cx="115396" cy="115817"/>
              </a:xfrm>
              <a:custGeom>
                <a:avLst/>
                <a:gdLst/>
                <a:ahLst/>
                <a:cxnLst/>
                <a:rect l="l" t="t" r="r" b="b"/>
                <a:pathLst>
                  <a:path w="115396" h="115817">
                    <a:moveTo>
                      <a:pt x="0" y="0"/>
                    </a:moveTo>
                    <a:lnTo>
                      <a:pt x="115396" y="0"/>
                    </a:lnTo>
                    <a:lnTo>
                      <a:pt x="115396" y="115817"/>
                    </a:lnTo>
                    <a:lnTo>
                      <a:pt x="0" y="1158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2">
                  <a:alphaModFix amt="51000"/>
                  <a:extLst>
                    <a:ext uri="{96DAC541-7B7A-43D3-8B79-37D633B846F1}">
                      <asvg:svgBlip xmlns:asvg="http://schemas.microsoft.com/office/drawing/2016/SVG/main" r:embed="rId23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3" name="Freeform 33"/>
              <p:cNvSpPr/>
              <p:nvPr/>
            </p:nvSpPr>
            <p:spPr>
              <a:xfrm>
                <a:off x="936164" y="869650"/>
                <a:ext cx="115396" cy="115817"/>
              </a:xfrm>
              <a:custGeom>
                <a:avLst/>
                <a:gdLst/>
                <a:ahLst/>
                <a:cxnLst/>
                <a:rect l="l" t="t" r="r" b="b"/>
                <a:pathLst>
                  <a:path w="115396" h="115817">
                    <a:moveTo>
                      <a:pt x="0" y="0"/>
                    </a:moveTo>
                    <a:lnTo>
                      <a:pt x="115396" y="0"/>
                    </a:lnTo>
                    <a:lnTo>
                      <a:pt x="115396" y="115817"/>
                    </a:lnTo>
                    <a:lnTo>
                      <a:pt x="0" y="1158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2">
                  <a:alphaModFix amt="51000"/>
                  <a:extLst>
                    <a:ext uri="{96DAC541-7B7A-43D3-8B79-37D633B846F1}">
                      <asvg:svgBlip xmlns:asvg="http://schemas.microsoft.com/office/drawing/2016/SVG/main" r:embed="rId23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4" name="Freeform 34"/>
              <p:cNvSpPr/>
              <p:nvPr/>
            </p:nvSpPr>
            <p:spPr>
              <a:xfrm>
                <a:off x="831721" y="340871"/>
                <a:ext cx="115396" cy="115817"/>
              </a:xfrm>
              <a:custGeom>
                <a:avLst/>
                <a:gdLst/>
                <a:ahLst/>
                <a:cxnLst/>
                <a:rect l="l" t="t" r="r" b="b"/>
                <a:pathLst>
                  <a:path w="115396" h="115817">
                    <a:moveTo>
                      <a:pt x="0" y="0"/>
                    </a:moveTo>
                    <a:lnTo>
                      <a:pt x="115395" y="0"/>
                    </a:lnTo>
                    <a:lnTo>
                      <a:pt x="115395" y="115817"/>
                    </a:lnTo>
                    <a:lnTo>
                      <a:pt x="0" y="1158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2">
                  <a:alphaModFix amt="51000"/>
                  <a:extLst>
                    <a:ext uri="{96DAC541-7B7A-43D3-8B79-37D633B846F1}">
                      <asvg:svgBlip xmlns:asvg="http://schemas.microsoft.com/office/drawing/2016/SVG/main" r:embed="rId23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5" name="Freeform 35"/>
              <p:cNvSpPr/>
              <p:nvPr/>
            </p:nvSpPr>
            <p:spPr>
              <a:xfrm>
                <a:off x="406064" y="332672"/>
                <a:ext cx="115396" cy="115817"/>
              </a:xfrm>
              <a:custGeom>
                <a:avLst/>
                <a:gdLst/>
                <a:ahLst/>
                <a:cxnLst/>
                <a:rect l="l" t="t" r="r" b="b"/>
                <a:pathLst>
                  <a:path w="115396" h="115817">
                    <a:moveTo>
                      <a:pt x="0" y="0"/>
                    </a:moveTo>
                    <a:lnTo>
                      <a:pt x="115396" y="0"/>
                    </a:lnTo>
                    <a:lnTo>
                      <a:pt x="115396" y="115817"/>
                    </a:lnTo>
                    <a:lnTo>
                      <a:pt x="0" y="1158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2">
                  <a:alphaModFix amt="51000"/>
                  <a:extLst>
                    <a:ext uri="{96DAC541-7B7A-43D3-8B79-37D633B846F1}">
                      <asvg:svgBlip xmlns:asvg="http://schemas.microsoft.com/office/drawing/2016/SVG/main" r:embed="rId23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6" name="Freeform 36"/>
              <p:cNvSpPr/>
              <p:nvPr/>
            </p:nvSpPr>
            <p:spPr>
              <a:xfrm>
                <a:off x="639682" y="566832"/>
                <a:ext cx="135473" cy="135967"/>
              </a:xfrm>
              <a:custGeom>
                <a:avLst/>
                <a:gdLst/>
                <a:ahLst/>
                <a:cxnLst/>
                <a:rect l="l" t="t" r="r" b="b"/>
                <a:pathLst>
                  <a:path w="135473" h="135967">
                    <a:moveTo>
                      <a:pt x="0" y="0"/>
                    </a:moveTo>
                    <a:lnTo>
                      <a:pt x="135473" y="0"/>
                    </a:lnTo>
                    <a:lnTo>
                      <a:pt x="135473" y="135968"/>
                    </a:lnTo>
                    <a:lnTo>
                      <a:pt x="0" y="13596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2">
                  <a:extLst>
                    <a:ext uri="{96DAC541-7B7A-43D3-8B79-37D633B846F1}">
                      <asvg:svgBlip xmlns:asvg="http://schemas.microsoft.com/office/drawing/2016/SVG/main" r:embed="rId23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7" name="Freeform 37"/>
              <p:cNvSpPr/>
              <p:nvPr/>
            </p:nvSpPr>
            <p:spPr>
              <a:xfrm>
                <a:off x="835129" y="515564"/>
                <a:ext cx="321899" cy="325449"/>
              </a:xfrm>
              <a:custGeom>
                <a:avLst/>
                <a:gdLst/>
                <a:ahLst/>
                <a:cxnLst/>
                <a:rect l="l" t="t" r="r" b="b"/>
                <a:pathLst>
                  <a:path w="321899" h="325449">
                    <a:moveTo>
                      <a:pt x="0" y="0"/>
                    </a:moveTo>
                    <a:lnTo>
                      <a:pt x="321899" y="0"/>
                    </a:lnTo>
                    <a:lnTo>
                      <a:pt x="321899" y="325449"/>
                    </a:lnTo>
                    <a:lnTo>
                      <a:pt x="0" y="3254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2">
                  <a:alphaModFix amt="53000"/>
                  <a:extLst>
                    <a:ext uri="{96DAC541-7B7A-43D3-8B79-37D633B846F1}">
                      <asvg:svgBlip xmlns:asvg="http://schemas.microsoft.com/office/drawing/2016/SVG/main" r:embed="rId33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8" name="Group 38"/>
            <p:cNvGrpSpPr/>
            <p:nvPr/>
          </p:nvGrpSpPr>
          <p:grpSpPr>
            <a:xfrm>
              <a:off x="3560735" y="3358735"/>
              <a:ext cx="936296" cy="924380"/>
              <a:chOff x="0" y="0"/>
              <a:chExt cx="1248395" cy="1232506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1248395" cy="1232506"/>
              </a:xfrm>
              <a:custGeom>
                <a:avLst/>
                <a:gdLst/>
                <a:ahLst/>
                <a:cxnLst/>
                <a:rect l="l" t="t" r="r" b="b"/>
                <a:pathLst>
                  <a:path w="1248395" h="1232506">
                    <a:moveTo>
                      <a:pt x="0" y="0"/>
                    </a:moveTo>
                    <a:lnTo>
                      <a:pt x="1248395" y="0"/>
                    </a:lnTo>
                    <a:lnTo>
                      <a:pt x="1248395" y="1232506"/>
                    </a:lnTo>
                    <a:lnTo>
                      <a:pt x="0" y="123250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40" name="Freeform 40"/>
              <p:cNvSpPr/>
              <p:nvPr/>
            </p:nvSpPr>
            <p:spPr>
              <a:xfrm>
                <a:off x="669514" y="824844"/>
                <a:ext cx="234576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234576" h="317775">
                    <a:moveTo>
                      <a:pt x="0" y="0"/>
                    </a:moveTo>
                    <a:lnTo>
                      <a:pt x="234576" y="0"/>
                    </a:lnTo>
                    <a:lnTo>
                      <a:pt x="234576" y="317775"/>
                    </a:lnTo>
                    <a:lnTo>
                      <a:pt x="0" y="31777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6">
                  <a:extLst>
                    <a:ext uri="{96DAC541-7B7A-43D3-8B79-37D633B846F1}">
                      <asvg:svgBlip xmlns:asvg="http://schemas.microsoft.com/office/drawing/2016/SVG/main" r:embed="rId37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41" name="Freeform 41"/>
              <p:cNvSpPr/>
              <p:nvPr/>
            </p:nvSpPr>
            <p:spPr>
              <a:xfrm>
                <a:off x="289625" y="317736"/>
                <a:ext cx="580781" cy="538674"/>
              </a:xfrm>
              <a:custGeom>
                <a:avLst/>
                <a:gdLst/>
                <a:ahLst/>
                <a:cxnLst/>
                <a:rect l="l" t="t" r="r" b="b"/>
                <a:pathLst>
                  <a:path w="580781" h="538674">
                    <a:moveTo>
                      <a:pt x="0" y="0"/>
                    </a:moveTo>
                    <a:lnTo>
                      <a:pt x="580781" y="0"/>
                    </a:lnTo>
                    <a:lnTo>
                      <a:pt x="580781" y="538674"/>
                    </a:lnTo>
                    <a:lnTo>
                      <a:pt x="0" y="5386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8"/>
                <a:stretch>
                  <a:fillRect/>
                </a:stretch>
              </a:blipFill>
            </p:spPr>
          </p:sp>
          <p:sp>
            <p:nvSpPr>
              <p:cNvPr id="42" name="Freeform 42"/>
              <p:cNvSpPr/>
              <p:nvPr/>
            </p:nvSpPr>
            <p:spPr>
              <a:xfrm>
                <a:off x="694661" y="897386"/>
                <a:ext cx="184283" cy="139050"/>
              </a:xfrm>
              <a:custGeom>
                <a:avLst/>
                <a:gdLst/>
                <a:ahLst/>
                <a:cxnLst/>
                <a:rect l="l" t="t" r="r" b="b"/>
                <a:pathLst>
                  <a:path w="184283" h="139050">
                    <a:moveTo>
                      <a:pt x="0" y="0"/>
                    </a:moveTo>
                    <a:lnTo>
                      <a:pt x="184283" y="0"/>
                    </a:lnTo>
                    <a:lnTo>
                      <a:pt x="184283" y="139050"/>
                    </a:lnTo>
                    <a:lnTo>
                      <a:pt x="0" y="1390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9">
                  <a:extLst>
                    <a:ext uri="{96DAC541-7B7A-43D3-8B79-37D633B846F1}">
                      <asvg:svgBlip xmlns:asvg="http://schemas.microsoft.com/office/drawing/2016/SVG/main" r:embed="rId40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46" name="Group 46"/>
            <p:cNvGrpSpPr/>
            <p:nvPr/>
          </p:nvGrpSpPr>
          <p:grpSpPr>
            <a:xfrm>
              <a:off x="8335073" y="3358735"/>
              <a:ext cx="988875" cy="976289"/>
              <a:chOff x="0" y="0"/>
              <a:chExt cx="1318500" cy="1301719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1318500" cy="1301719"/>
              </a:xfrm>
              <a:custGeom>
                <a:avLst/>
                <a:gdLst/>
                <a:ahLst/>
                <a:cxnLst/>
                <a:rect l="l" t="t" r="r" b="b"/>
                <a:pathLst>
                  <a:path w="1318500" h="1301719">
                    <a:moveTo>
                      <a:pt x="0" y="0"/>
                    </a:moveTo>
                    <a:lnTo>
                      <a:pt x="1318500" y="0"/>
                    </a:lnTo>
                    <a:lnTo>
                      <a:pt x="1318500" y="1301719"/>
                    </a:lnTo>
                    <a:lnTo>
                      <a:pt x="0" y="130171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48" name="Freeform 48"/>
              <p:cNvSpPr/>
              <p:nvPr/>
            </p:nvSpPr>
            <p:spPr>
              <a:xfrm>
                <a:off x="232228" y="816419"/>
                <a:ext cx="901079" cy="164447"/>
              </a:xfrm>
              <a:custGeom>
                <a:avLst/>
                <a:gdLst/>
                <a:ahLst/>
                <a:cxnLst/>
                <a:rect l="l" t="t" r="r" b="b"/>
                <a:pathLst>
                  <a:path w="901079" h="164447">
                    <a:moveTo>
                      <a:pt x="0" y="0"/>
                    </a:moveTo>
                    <a:lnTo>
                      <a:pt x="901079" y="0"/>
                    </a:lnTo>
                    <a:lnTo>
                      <a:pt x="901079" y="164447"/>
                    </a:lnTo>
                    <a:lnTo>
                      <a:pt x="0" y="16444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1">
                  <a:extLst>
                    <a:ext uri="{96DAC541-7B7A-43D3-8B79-37D633B846F1}">
                      <asvg:svgBlip xmlns:asvg="http://schemas.microsoft.com/office/drawing/2016/SVG/main" r:embed="rId42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49" name="Freeform 49"/>
              <p:cNvSpPr/>
              <p:nvPr/>
            </p:nvSpPr>
            <p:spPr>
              <a:xfrm>
                <a:off x="565355" y="437623"/>
                <a:ext cx="173548" cy="283461"/>
              </a:xfrm>
              <a:custGeom>
                <a:avLst/>
                <a:gdLst/>
                <a:ahLst/>
                <a:cxnLst/>
                <a:rect l="l" t="t" r="r" b="b"/>
                <a:pathLst>
                  <a:path w="173548" h="283461">
                    <a:moveTo>
                      <a:pt x="0" y="0"/>
                    </a:moveTo>
                    <a:lnTo>
                      <a:pt x="173548" y="0"/>
                    </a:lnTo>
                    <a:lnTo>
                      <a:pt x="173548" y="283461"/>
                    </a:lnTo>
                    <a:lnTo>
                      <a:pt x="0" y="28346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3">
                  <a:extLst>
                    <a:ext uri="{96DAC541-7B7A-43D3-8B79-37D633B846F1}">
                      <asvg:svgBlip xmlns:asvg="http://schemas.microsoft.com/office/drawing/2016/SVG/main" r:embed="rId44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0" name="AutoShape 50"/>
              <p:cNvSpPr/>
              <p:nvPr/>
            </p:nvSpPr>
            <p:spPr>
              <a:xfrm>
                <a:off x="470508" y="762081"/>
                <a:ext cx="190490" cy="127824"/>
              </a:xfrm>
              <a:prstGeom prst="line">
                <a:avLst/>
              </a:prstGeom>
              <a:ln w="16783" cap="flat">
                <a:solidFill>
                  <a:srgbClr val="447575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51" name="AutoShape 51"/>
              <p:cNvSpPr/>
              <p:nvPr/>
            </p:nvSpPr>
            <p:spPr>
              <a:xfrm flipV="1">
                <a:off x="665181" y="776896"/>
                <a:ext cx="204804" cy="117768"/>
              </a:xfrm>
              <a:prstGeom prst="line">
                <a:avLst/>
              </a:prstGeom>
              <a:ln w="16783" cap="flat">
                <a:solidFill>
                  <a:srgbClr val="447575"/>
                </a:solidFill>
                <a:prstDash val="solid"/>
                <a:headEnd type="none" w="sm" len="sm"/>
                <a:tailEnd type="triangle" w="lg" len="med"/>
              </a:ln>
            </p:spPr>
          </p:sp>
        </p:grpSp>
        <p:grpSp>
          <p:nvGrpSpPr>
            <p:cNvPr id="52" name="Group 52"/>
            <p:cNvGrpSpPr/>
            <p:nvPr/>
          </p:nvGrpSpPr>
          <p:grpSpPr>
            <a:xfrm>
              <a:off x="5066295" y="3386192"/>
              <a:ext cx="1000319" cy="987588"/>
              <a:chOff x="0" y="0"/>
              <a:chExt cx="1333759" cy="1316783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1333759" cy="1316783"/>
              </a:xfrm>
              <a:custGeom>
                <a:avLst/>
                <a:gdLst/>
                <a:ahLst/>
                <a:cxnLst/>
                <a:rect l="l" t="t" r="r" b="b"/>
                <a:pathLst>
                  <a:path w="1333759" h="1316783">
                    <a:moveTo>
                      <a:pt x="0" y="0"/>
                    </a:moveTo>
                    <a:lnTo>
                      <a:pt x="1333759" y="0"/>
                    </a:lnTo>
                    <a:lnTo>
                      <a:pt x="1333759" y="1316783"/>
                    </a:lnTo>
                    <a:lnTo>
                      <a:pt x="0" y="13167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4" name="Freeform 54"/>
              <p:cNvSpPr/>
              <p:nvPr/>
            </p:nvSpPr>
            <p:spPr>
              <a:xfrm>
                <a:off x="229146" y="572694"/>
                <a:ext cx="883997" cy="448629"/>
              </a:xfrm>
              <a:custGeom>
                <a:avLst/>
                <a:gdLst/>
                <a:ahLst/>
                <a:cxnLst/>
                <a:rect l="l" t="t" r="r" b="b"/>
                <a:pathLst>
                  <a:path w="883997" h="448629">
                    <a:moveTo>
                      <a:pt x="0" y="0"/>
                    </a:moveTo>
                    <a:lnTo>
                      <a:pt x="883998" y="0"/>
                    </a:lnTo>
                    <a:lnTo>
                      <a:pt x="883998" y="448628"/>
                    </a:lnTo>
                    <a:lnTo>
                      <a:pt x="0" y="44862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5">
                  <a:alphaModFix amt="65999"/>
                  <a:extLst>
                    <a:ext uri="{96DAC541-7B7A-43D3-8B79-37D633B846F1}">
                      <asvg:svgBlip xmlns:asvg="http://schemas.microsoft.com/office/drawing/2016/SVG/main" r:embed="rId4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5" name="Freeform 55"/>
              <p:cNvSpPr/>
              <p:nvPr/>
            </p:nvSpPr>
            <p:spPr>
              <a:xfrm>
                <a:off x="383862" y="416446"/>
                <a:ext cx="579682" cy="468818"/>
              </a:xfrm>
              <a:custGeom>
                <a:avLst/>
                <a:gdLst/>
                <a:ahLst/>
                <a:cxnLst/>
                <a:rect l="l" t="t" r="r" b="b"/>
                <a:pathLst>
                  <a:path w="579682" h="468818">
                    <a:moveTo>
                      <a:pt x="0" y="0"/>
                    </a:moveTo>
                    <a:lnTo>
                      <a:pt x="579682" y="0"/>
                    </a:lnTo>
                    <a:lnTo>
                      <a:pt x="579682" y="468818"/>
                    </a:lnTo>
                    <a:lnTo>
                      <a:pt x="0" y="46881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7">
                  <a:alphaModFix amt="83000"/>
                  <a:extLst>
                    <a:ext uri="{96DAC541-7B7A-43D3-8B79-37D633B846F1}">
                      <asvg:svgBlip xmlns:asvg="http://schemas.microsoft.com/office/drawing/2016/SVG/main" r:embed="rId48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56" name="Group 56"/>
            <p:cNvGrpSpPr/>
            <p:nvPr/>
          </p:nvGrpSpPr>
          <p:grpSpPr>
            <a:xfrm>
              <a:off x="6714314" y="3408234"/>
              <a:ext cx="974005" cy="961609"/>
              <a:chOff x="0" y="0"/>
              <a:chExt cx="1298674" cy="1282145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1298674" cy="1282145"/>
              </a:xfrm>
              <a:custGeom>
                <a:avLst/>
                <a:gdLst/>
                <a:ahLst/>
                <a:cxnLst/>
                <a:rect l="l" t="t" r="r" b="b"/>
                <a:pathLst>
                  <a:path w="1298674" h="1282145">
                    <a:moveTo>
                      <a:pt x="0" y="0"/>
                    </a:moveTo>
                    <a:lnTo>
                      <a:pt x="1298674" y="0"/>
                    </a:lnTo>
                    <a:lnTo>
                      <a:pt x="1298674" y="1282145"/>
                    </a:lnTo>
                    <a:lnTo>
                      <a:pt x="0" y="128214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8" name="Freeform 58"/>
              <p:cNvSpPr/>
              <p:nvPr/>
            </p:nvSpPr>
            <p:spPr>
              <a:xfrm>
                <a:off x="261787" y="308538"/>
                <a:ext cx="823022" cy="388212"/>
              </a:xfrm>
              <a:custGeom>
                <a:avLst/>
                <a:gdLst/>
                <a:ahLst/>
                <a:cxnLst/>
                <a:rect l="l" t="t" r="r" b="b"/>
                <a:pathLst>
                  <a:path w="823022" h="388212">
                    <a:moveTo>
                      <a:pt x="0" y="0"/>
                    </a:moveTo>
                    <a:lnTo>
                      <a:pt x="823022" y="0"/>
                    </a:lnTo>
                    <a:lnTo>
                      <a:pt x="823022" y="388212"/>
                    </a:lnTo>
                    <a:lnTo>
                      <a:pt x="0" y="38821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9">
                  <a:alphaModFix amt="42000"/>
                  <a:extLst>
                    <a:ext uri="{96DAC541-7B7A-43D3-8B79-37D633B846F1}">
                      <asvg:svgBlip xmlns:asvg="http://schemas.microsoft.com/office/drawing/2016/SVG/main" r:embed="rId50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9" name="Freeform 59"/>
              <p:cNvSpPr/>
              <p:nvPr/>
            </p:nvSpPr>
            <p:spPr>
              <a:xfrm>
                <a:off x="323135" y="556840"/>
                <a:ext cx="552194" cy="448938"/>
              </a:xfrm>
              <a:custGeom>
                <a:avLst/>
                <a:gdLst/>
                <a:ahLst/>
                <a:cxnLst/>
                <a:rect l="l" t="t" r="r" b="b"/>
                <a:pathLst>
                  <a:path w="552194" h="448938">
                    <a:moveTo>
                      <a:pt x="0" y="0"/>
                    </a:moveTo>
                    <a:lnTo>
                      <a:pt x="552194" y="0"/>
                    </a:lnTo>
                    <a:lnTo>
                      <a:pt x="552194" y="448939"/>
                    </a:lnTo>
                    <a:lnTo>
                      <a:pt x="0" y="44893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1">
                  <a:extLst>
                    <a:ext uri="{96DAC541-7B7A-43D3-8B79-37D633B846F1}">
                      <asvg:svgBlip xmlns:asvg="http://schemas.microsoft.com/office/drawing/2016/SVG/main" r:embed="rId52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60" name="Freeform 60"/>
              <p:cNvSpPr/>
              <p:nvPr/>
            </p:nvSpPr>
            <p:spPr>
              <a:xfrm>
                <a:off x="526736" y="675722"/>
                <a:ext cx="196185" cy="263769"/>
              </a:xfrm>
              <a:custGeom>
                <a:avLst/>
                <a:gdLst/>
                <a:ahLst/>
                <a:cxnLst/>
                <a:rect l="l" t="t" r="r" b="b"/>
                <a:pathLst>
                  <a:path w="196185" h="263769">
                    <a:moveTo>
                      <a:pt x="0" y="0"/>
                    </a:moveTo>
                    <a:lnTo>
                      <a:pt x="196185" y="0"/>
                    </a:lnTo>
                    <a:lnTo>
                      <a:pt x="196185" y="263768"/>
                    </a:lnTo>
                    <a:lnTo>
                      <a:pt x="0" y="26376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3">
                  <a:extLst>
                    <a:ext uri="{96DAC541-7B7A-43D3-8B79-37D633B846F1}">
                      <asvg:svgBlip xmlns:asvg="http://schemas.microsoft.com/office/drawing/2016/SVG/main" r:embed="rId54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61" name="Freeform 61"/>
              <p:cNvSpPr/>
              <p:nvPr/>
            </p:nvSpPr>
            <p:spPr>
              <a:xfrm>
                <a:off x="505997" y="494337"/>
                <a:ext cx="186471" cy="181385"/>
              </a:xfrm>
              <a:custGeom>
                <a:avLst/>
                <a:gdLst/>
                <a:ahLst/>
                <a:cxnLst/>
                <a:rect l="l" t="t" r="r" b="b"/>
                <a:pathLst>
                  <a:path w="186471" h="181385">
                    <a:moveTo>
                      <a:pt x="0" y="0"/>
                    </a:moveTo>
                    <a:lnTo>
                      <a:pt x="186470" y="0"/>
                    </a:lnTo>
                    <a:lnTo>
                      <a:pt x="186470" y="181385"/>
                    </a:lnTo>
                    <a:lnTo>
                      <a:pt x="0" y="18138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5">
                  <a:extLst>
                    <a:ext uri="{96DAC541-7B7A-43D3-8B79-37D633B846F1}">
                      <asvg:svgBlip xmlns:asvg="http://schemas.microsoft.com/office/drawing/2016/SVG/main" r:embed="rId56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04" name="TextBox 104"/>
            <p:cNvSpPr txBox="1"/>
            <p:nvPr/>
          </p:nvSpPr>
          <p:spPr>
            <a:xfrm>
              <a:off x="1715231" y="4335024"/>
              <a:ext cx="1385814" cy="698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1399"/>
                </a:lnSpc>
                <a:spcBef>
                  <a:spcPct val="0"/>
                </a:spcBef>
              </a:pPr>
              <a:r>
                <a:rPr lang="en-US" sz="999" u="none" strike="noStrike" dirty="0" err="1">
                  <a:solidFill>
                    <a:srgbClr val="000000"/>
                  </a:solidFill>
                  <a:latin typeface="Calibri (MS)"/>
                </a:rPr>
                <a:t>Poca</a:t>
              </a:r>
              <a:r>
                <a:rPr lang="en-US" sz="999" u="none" strike="noStrike" dirty="0">
                  <a:solidFill>
                    <a:srgbClr val="000000"/>
                  </a:solidFill>
                  <a:latin typeface="Calibri (MS)"/>
                </a:rPr>
                <a:t> </a:t>
              </a:r>
              <a:r>
                <a:rPr lang="en-US" sz="999" u="none" strike="noStrike" dirty="0" err="1">
                  <a:solidFill>
                    <a:srgbClr val="000000"/>
                  </a:solidFill>
                  <a:latin typeface="Calibri (MS)"/>
                </a:rPr>
                <a:t>conexión</a:t>
              </a:r>
              <a:r>
                <a:rPr lang="en-US" sz="999" u="none" strike="noStrike" dirty="0">
                  <a:solidFill>
                    <a:srgbClr val="000000"/>
                  </a:solidFill>
                  <a:latin typeface="Calibri (MS)"/>
                </a:rPr>
                <a:t> </a:t>
              </a:r>
              <a:r>
                <a:rPr lang="en-US" sz="999" u="none" strike="noStrike" dirty="0" err="1">
                  <a:solidFill>
                    <a:srgbClr val="000000"/>
                  </a:solidFill>
                  <a:latin typeface="Calibri (MS)"/>
                </a:rPr>
                <a:t>vegetada</a:t>
              </a:r>
              <a:r>
                <a:rPr lang="en-US" sz="999" u="none" strike="noStrike" dirty="0">
                  <a:solidFill>
                    <a:srgbClr val="000000"/>
                  </a:solidFill>
                  <a:latin typeface="Calibri (MS)"/>
                </a:rPr>
                <a:t> entre los EL (alto </a:t>
              </a:r>
              <a:r>
                <a:rPr lang="en-US" sz="999" u="none" strike="noStrike" dirty="0" err="1">
                  <a:solidFill>
                    <a:srgbClr val="000000"/>
                  </a:solidFill>
                  <a:latin typeface="Calibri (MS)"/>
                </a:rPr>
                <a:t>índice</a:t>
              </a:r>
              <a:r>
                <a:rPr lang="en-US" sz="999" u="none" strike="noStrike" dirty="0">
                  <a:solidFill>
                    <a:srgbClr val="000000"/>
                  </a:solidFill>
                  <a:latin typeface="Calibri (MS)"/>
                </a:rPr>
                <a:t> de </a:t>
              </a:r>
              <a:r>
                <a:rPr lang="en-US" sz="999" u="none" strike="noStrike" dirty="0" err="1">
                  <a:solidFill>
                    <a:srgbClr val="000000"/>
                  </a:solidFill>
                  <a:latin typeface="Calibri (MS)"/>
                </a:rPr>
                <a:t>fragmentación</a:t>
              </a:r>
              <a:r>
                <a:rPr lang="en-US" sz="999" u="none" strike="noStrike" dirty="0">
                  <a:solidFill>
                    <a:srgbClr val="000000"/>
                  </a:solidFill>
                  <a:latin typeface="Calibri (MS)"/>
                </a:rPr>
                <a:t>).</a:t>
              </a:r>
            </a:p>
            <a:p>
              <a:pPr marL="0" lvl="0" indent="0" algn="just">
                <a:lnSpc>
                  <a:spcPts val="1399"/>
                </a:lnSpc>
                <a:spcBef>
                  <a:spcPct val="0"/>
                </a:spcBef>
              </a:pPr>
              <a:endParaRPr lang="en-US" sz="999" u="none" strike="noStrike" dirty="0">
                <a:solidFill>
                  <a:srgbClr val="000000"/>
                </a:solidFill>
                <a:latin typeface="Calibri (MS)"/>
              </a:endParaRPr>
            </a:p>
          </p:txBody>
        </p:sp>
        <p:sp>
          <p:nvSpPr>
            <p:cNvPr id="105" name="TextBox 105"/>
            <p:cNvSpPr txBox="1"/>
            <p:nvPr/>
          </p:nvSpPr>
          <p:spPr>
            <a:xfrm>
              <a:off x="3321071" y="4347806"/>
              <a:ext cx="1326284" cy="698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1399"/>
                </a:lnSpc>
                <a:spcBef>
                  <a:spcPct val="0"/>
                </a:spcBef>
              </a:pPr>
              <a:r>
                <a:rPr lang="en-US" sz="999" u="none" strike="noStrike" dirty="0">
                  <a:solidFill>
                    <a:srgbClr val="000000"/>
                  </a:solidFill>
                  <a:latin typeface="Calibri (MS)"/>
                </a:rPr>
                <a:t>Los </a:t>
              </a:r>
              <a:r>
                <a:rPr lang="en-US" sz="999" u="none" strike="noStrike" dirty="0" err="1">
                  <a:solidFill>
                    <a:srgbClr val="000000"/>
                  </a:solidFill>
                  <a:latin typeface="Calibri (MS)"/>
                </a:rPr>
                <a:t>barrancos</a:t>
              </a:r>
              <a:r>
                <a:rPr lang="en-US" sz="999" u="none" strike="noStrike" dirty="0">
                  <a:solidFill>
                    <a:srgbClr val="000000"/>
                  </a:solidFill>
                  <a:latin typeface="Calibri (MS)"/>
                </a:rPr>
                <a:t> </a:t>
              </a:r>
              <a:r>
                <a:rPr lang="en-US" sz="999" u="none" strike="noStrike" dirty="0" err="1">
                  <a:solidFill>
                    <a:srgbClr val="000000"/>
                  </a:solidFill>
                  <a:latin typeface="Calibri (MS)"/>
                </a:rPr>
                <a:t>pierden</a:t>
              </a:r>
              <a:r>
                <a:rPr lang="en-US" sz="999" u="none" strike="noStrike" dirty="0">
                  <a:solidFill>
                    <a:srgbClr val="000000"/>
                  </a:solidFill>
                  <a:latin typeface="Calibri (MS)"/>
                </a:rPr>
                <a:t> </a:t>
              </a:r>
              <a:r>
                <a:rPr lang="en-US" sz="999" u="none" strike="noStrike" dirty="0" err="1">
                  <a:solidFill>
                    <a:srgbClr val="000000"/>
                  </a:solidFill>
                  <a:latin typeface="Calibri (MS)"/>
                </a:rPr>
                <a:t>el</a:t>
              </a:r>
              <a:r>
                <a:rPr lang="en-US" sz="999" u="none" strike="noStrike" dirty="0">
                  <a:solidFill>
                    <a:srgbClr val="000000"/>
                  </a:solidFill>
                  <a:latin typeface="Calibri (MS)"/>
                </a:rPr>
                <a:t> valor natural   por </a:t>
              </a:r>
              <a:r>
                <a:rPr lang="en-US" sz="999" u="none" strike="noStrike" dirty="0" err="1">
                  <a:solidFill>
                    <a:srgbClr val="000000"/>
                  </a:solidFill>
                  <a:latin typeface="Calibri (MS)"/>
                </a:rPr>
                <a:t>encontrarse</a:t>
              </a:r>
              <a:r>
                <a:rPr lang="en-US" sz="999" u="none" strike="noStrike" dirty="0">
                  <a:solidFill>
                    <a:srgbClr val="000000"/>
                  </a:solidFill>
                  <a:latin typeface="Calibri (MS)"/>
                </a:rPr>
                <a:t> </a:t>
              </a:r>
              <a:r>
                <a:rPr lang="en-US" sz="999" u="none" strike="noStrike" dirty="0" err="1">
                  <a:solidFill>
                    <a:srgbClr val="000000"/>
                  </a:solidFill>
                  <a:latin typeface="Calibri (MS)"/>
                </a:rPr>
                <a:t>sellados</a:t>
              </a:r>
              <a:r>
                <a:rPr lang="en-US" sz="999" u="none" strike="noStrike" dirty="0">
                  <a:solidFill>
                    <a:srgbClr val="000000"/>
                  </a:solidFill>
                  <a:latin typeface="Calibri (MS)"/>
                </a:rPr>
                <a:t> o  </a:t>
              </a:r>
              <a:r>
                <a:rPr lang="en-US" sz="999" u="none" strike="noStrike" dirty="0" err="1">
                  <a:solidFill>
                    <a:srgbClr val="000000"/>
                  </a:solidFill>
                  <a:latin typeface="Calibri (MS)"/>
                </a:rPr>
                <a:t>en</a:t>
              </a:r>
              <a:r>
                <a:rPr lang="en-US" sz="999" u="none" strike="noStrike" dirty="0">
                  <a:solidFill>
                    <a:srgbClr val="000000"/>
                  </a:solidFill>
                  <a:latin typeface="Calibri (MS)"/>
                </a:rPr>
                <a:t> mal </a:t>
              </a:r>
              <a:r>
                <a:rPr lang="en-US" sz="999" u="none" strike="noStrike" dirty="0" err="1">
                  <a:solidFill>
                    <a:srgbClr val="000000"/>
                  </a:solidFill>
                  <a:latin typeface="Calibri (MS)"/>
                </a:rPr>
                <a:t>estado</a:t>
              </a:r>
              <a:r>
                <a:rPr lang="en-US" sz="999" u="none" strike="noStrike" dirty="0">
                  <a:solidFill>
                    <a:srgbClr val="000000"/>
                  </a:solidFill>
                  <a:latin typeface="Calibri (MS)"/>
                </a:rPr>
                <a:t>.</a:t>
              </a:r>
            </a:p>
          </p:txBody>
        </p:sp>
        <p:sp>
          <p:nvSpPr>
            <p:cNvPr id="106" name="TextBox 106"/>
            <p:cNvSpPr txBox="1"/>
            <p:nvPr/>
          </p:nvSpPr>
          <p:spPr>
            <a:xfrm>
              <a:off x="8245146" y="4375585"/>
              <a:ext cx="1172739" cy="6985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just">
                <a:lnSpc>
                  <a:spcPts val="1399"/>
                </a:lnSpc>
                <a:spcBef>
                  <a:spcPct val="0"/>
                </a:spcBef>
              </a:pPr>
              <a:r>
                <a:rPr lang="en-US" sz="999" u="none" strike="noStrike" dirty="0">
                  <a:solidFill>
                    <a:srgbClr val="000000"/>
                  </a:solidFill>
                  <a:latin typeface="Calibri (MS)"/>
                </a:rPr>
                <a:t>Las ZV </a:t>
              </a:r>
              <a:r>
                <a:rPr lang="en-US" sz="999" u="none" strike="noStrike" dirty="0" err="1">
                  <a:solidFill>
                    <a:srgbClr val="000000"/>
                  </a:solidFill>
                  <a:latin typeface="Calibri (MS)"/>
                </a:rPr>
                <a:t>ejecutadas</a:t>
              </a:r>
              <a:r>
                <a:rPr lang="en-US" sz="999" u="none" strike="noStrike" dirty="0">
                  <a:solidFill>
                    <a:srgbClr val="000000"/>
                  </a:solidFill>
                  <a:latin typeface="Calibri (MS)"/>
                </a:rPr>
                <a:t> </a:t>
              </a:r>
              <a:r>
                <a:rPr lang="en-US" sz="999" u="none" strike="noStrike" dirty="0" err="1">
                  <a:solidFill>
                    <a:srgbClr val="000000"/>
                  </a:solidFill>
                  <a:latin typeface="Calibri (MS)"/>
                </a:rPr>
                <a:t>presentan</a:t>
              </a:r>
              <a:r>
                <a:rPr lang="en-US" sz="999" u="none" strike="noStrike" dirty="0">
                  <a:solidFill>
                    <a:srgbClr val="000000"/>
                  </a:solidFill>
                  <a:latin typeface="Calibri (MS)"/>
                </a:rPr>
                <a:t> </a:t>
              </a:r>
              <a:r>
                <a:rPr lang="en-US" sz="999" u="none" strike="noStrike" dirty="0" err="1">
                  <a:solidFill>
                    <a:srgbClr val="000000"/>
                  </a:solidFill>
                  <a:latin typeface="Calibri (MS)"/>
                </a:rPr>
                <a:t>suelos</a:t>
              </a:r>
              <a:r>
                <a:rPr lang="en-US" sz="999" u="none" strike="noStrike" dirty="0">
                  <a:solidFill>
                    <a:srgbClr val="000000"/>
                  </a:solidFill>
                  <a:latin typeface="Calibri (MS)"/>
                </a:rPr>
                <a:t> </a:t>
              </a:r>
              <a:r>
                <a:rPr lang="en-US" sz="999" u="none" strike="noStrike" dirty="0" err="1">
                  <a:solidFill>
                    <a:srgbClr val="000000"/>
                  </a:solidFill>
                  <a:latin typeface="Calibri (MS)"/>
                </a:rPr>
                <a:t>muy</a:t>
              </a:r>
              <a:r>
                <a:rPr lang="en-US" sz="999" u="none" strike="noStrike" dirty="0">
                  <a:solidFill>
                    <a:srgbClr val="000000"/>
                  </a:solidFill>
                  <a:latin typeface="Calibri (MS)"/>
                </a:rPr>
                <a:t> </a:t>
              </a:r>
              <a:r>
                <a:rPr lang="en-US" sz="999" u="none" strike="noStrike" dirty="0" err="1">
                  <a:solidFill>
                    <a:srgbClr val="000000"/>
                  </a:solidFill>
                  <a:latin typeface="Calibri (MS)"/>
                </a:rPr>
                <a:t>sellados</a:t>
              </a:r>
              <a:r>
                <a:rPr lang="en-US" sz="999" u="none" strike="noStrike" dirty="0">
                  <a:solidFill>
                    <a:srgbClr val="000000"/>
                  </a:solidFill>
                  <a:latin typeface="Calibri (MS)"/>
                </a:rPr>
                <a:t>.</a:t>
              </a:r>
            </a:p>
            <a:p>
              <a:pPr marL="0" lvl="0" indent="0" algn="just">
                <a:lnSpc>
                  <a:spcPts val="1399"/>
                </a:lnSpc>
                <a:spcBef>
                  <a:spcPct val="0"/>
                </a:spcBef>
              </a:pPr>
              <a:endParaRPr lang="en-US" sz="999" u="none" strike="noStrike" dirty="0">
                <a:solidFill>
                  <a:srgbClr val="000000"/>
                </a:solidFill>
                <a:latin typeface="Calibri (MS)"/>
              </a:endParaRPr>
            </a:p>
          </p:txBody>
        </p:sp>
        <p:sp>
          <p:nvSpPr>
            <p:cNvPr id="108" name="TextBox 108"/>
            <p:cNvSpPr txBox="1"/>
            <p:nvPr/>
          </p:nvSpPr>
          <p:spPr>
            <a:xfrm>
              <a:off x="6650629" y="4376791"/>
              <a:ext cx="1240852" cy="7060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just">
                <a:lnSpc>
                  <a:spcPts val="1399"/>
                </a:lnSpc>
                <a:spcBef>
                  <a:spcPct val="0"/>
                </a:spcBef>
              </a:pPr>
              <a:r>
                <a:rPr lang="en-US" sz="999" u="none" strike="noStrike" dirty="0" err="1">
                  <a:solidFill>
                    <a:srgbClr val="000000"/>
                  </a:solidFill>
                  <a:latin typeface="Calibri (MS)"/>
                </a:rPr>
                <a:t>Poca</a:t>
              </a:r>
              <a:r>
                <a:rPr lang="en-US" sz="999" u="none" strike="noStrike" dirty="0">
                  <a:solidFill>
                    <a:srgbClr val="000000"/>
                  </a:solidFill>
                  <a:latin typeface="Calibri (MS)"/>
                </a:rPr>
                <a:t> </a:t>
              </a:r>
              <a:r>
                <a:rPr lang="en-US" sz="999" u="none" strike="noStrike" dirty="0" err="1">
                  <a:solidFill>
                    <a:srgbClr val="000000"/>
                  </a:solidFill>
                  <a:latin typeface="Calibri (MS)"/>
                </a:rPr>
                <a:t>movilidad</a:t>
              </a:r>
              <a:r>
                <a:rPr lang="en-US" sz="999" u="none" strike="noStrike" dirty="0">
                  <a:solidFill>
                    <a:srgbClr val="000000"/>
                  </a:solidFill>
                  <a:latin typeface="Calibri (MS)"/>
                </a:rPr>
                <a:t> </a:t>
              </a:r>
              <a:r>
                <a:rPr lang="en-US" sz="999" u="none" strike="noStrike" dirty="0" err="1">
                  <a:solidFill>
                    <a:srgbClr val="000000"/>
                  </a:solidFill>
                  <a:latin typeface="Calibri (MS)"/>
                </a:rPr>
                <a:t>urbana</a:t>
              </a:r>
              <a:r>
                <a:rPr lang="en-US" sz="999" u="none" strike="noStrike" dirty="0">
                  <a:solidFill>
                    <a:srgbClr val="000000"/>
                  </a:solidFill>
                  <a:latin typeface="Calibri (MS)"/>
                </a:rPr>
                <a:t> </a:t>
              </a:r>
              <a:r>
                <a:rPr lang="en-US" sz="999" u="none" strike="noStrike" dirty="0" err="1">
                  <a:solidFill>
                    <a:srgbClr val="000000"/>
                  </a:solidFill>
                  <a:latin typeface="Calibri (MS)"/>
                </a:rPr>
                <a:t>sostenible</a:t>
              </a:r>
              <a:r>
                <a:rPr lang="en-US" sz="999" u="none" strike="noStrike" dirty="0">
                  <a:solidFill>
                    <a:srgbClr val="000000"/>
                  </a:solidFill>
                  <a:latin typeface="Calibri (MS)"/>
                </a:rPr>
                <a:t>. </a:t>
              </a:r>
            </a:p>
            <a:p>
              <a:pPr marL="0" lvl="0" indent="0" algn="just">
                <a:lnSpc>
                  <a:spcPts val="1399"/>
                </a:lnSpc>
                <a:spcBef>
                  <a:spcPct val="0"/>
                </a:spcBef>
              </a:pPr>
              <a:r>
                <a:rPr lang="en-US" sz="999" u="none" strike="noStrike" dirty="0">
                  <a:solidFill>
                    <a:srgbClr val="000000"/>
                  </a:solidFill>
                  <a:latin typeface="Calibri (MS)"/>
                </a:rPr>
                <a:t>Alta </a:t>
              </a:r>
              <a:r>
                <a:rPr lang="en-US" sz="999" u="none" strike="noStrike" dirty="0" err="1">
                  <a:solidFill>
                    <a:srgbClr val="000000"/>
                  </a:solidFill>
                  <a:latin typeface="Calibri (MS)"/>
                </a:rPr>
                <a:t>presencia</a:t>
              </a:r>
              <a:r>
                <a:rPr lang="en-US" sz="999" u="none" strike="noStrike" dirty="0">
                  <a:solidFill>
                    <a:srgbClr val="000000"/>
                  </a:solidFill>
                  <a:latin typeface="Calibri (MS)"/>
                </a:rPr>
                <a:t> del </a:t>
              </a:r>
              <a:r>
                <a:rPr lang="en-US" sz="999" u="none" strike="noStrike" dirty="0" err="1">
                  <a:solidFill>
                    <a:srgbClr val="000000"/>
                  </a:solidFill>
                  <a:latin typeface="Calibri (MS)"/>
                </a:rPr>
                <a:t>vehículo</a:t>
              </a:r>
              <a:r>
                <a:rPr lang="en-US" sz="999" u="none" strike="noStrike" dirty="0">
                  <a:solidFill>
                    <a:srgbClr val="000000"/>
                  </a:solidFill>
                  <a:latin typeface="Calibri (MS)"/>
                </a:rPr>
                <a:t> </a:t>
              </a:r>
              <a:r>
                <a:rPr lang="en-US" sz="999" u="none" strike="noStrike" dirty="0" err="1">
                  <a:solidFill>
                    <a:srgbClr val="000000"/>
                  </a:solidFill>
                  <a:latin typeface="Calibri (MS)"/>
                </a:rPr>
                <a:t>motorizado</a:t>
              </a:r>
              <a:r>
                <a:rPr lang="en-US" sz="999" u="none" strike="noStrike" dirty="0">
                  <a:solidFill>
                    <a:srgbClr val="000000"/>
                  </a:solidFill>
                  <a:latin typeface="Calibri (MS)"/>
                </a:rPr>
                <a:t>.</a:t>
              </a:r>
            </a:p>
          </p:txBody>
        </p:sp>
      </p:grpSp>
      <p:sp>
        <p:nvSpPr>
          <p:cNvPr id="109" name="TextBox 109"/>
          <p:cNvSpPr txBox="1"/>
          <p:nvPr/>
        </p:nvSpPr>
        <p:spPr>
          <a:xfrm>
            <a:off x="800412" y="5120523"/>
            <a:ext cx="3672992" cy="297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 dirty="0">
                <a:solidFill>
                  <a:srgbClr val="305128"/>
                </a:solidFill>
                <a:latin typeface="Calibri (MS) Bold"/>
              </a:rPr>
              <a:t>CORREDORES PAISAJÍSTICOS URBANOS</a:t>
            </a:r>
          </a:p>
        </p:txBody>
      </p:sp>
      <p:sp>
        <p:nvSpPr>
          <p:cNvPr id="110" name="TextBox 110"/>
          <p:cNvSpPr txBox="1"/>
          <p:nvPr/>
        </p:nvSpPr>
        <p:spPr>
          <a:xfrm>
            <a:off x="274764" y="5471867"/>
            <a:ext cx="1913548" cy="202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1679"/>
              </a:lnSpc>
              <a:spcBef>
                <a:spcPct val="0"/>
              </a:spcBef>
            </a:pP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Vías</a:t>
            </a:r>
            <a:r>
              <a:rPr lang="en-US" sz="1200" u="none" strike="noStrike" dirty="0">
                <a:solidFill>
                  <a:srgbClr val="000000"/>
                </a:solidFill>
                <a:latin typeface="Calibri (MS)"/>
              </a:rPr>
              <a:t> y </a:t>
            </a: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cinturones</a:t>
            </a:r>
            <a:r>
              <a:rPr lang="en-US" sz="1200" u="none" strike="noStrike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1200" u="none" strike="noStrike" dirty="0" err="1">
                <a:solidFill>
                  <a:srgbClr val="000000"/>
                </a:solidFill>
                <a:latin typeface="Calibri (MS)"/>
              </a:rPr>
              <a:t>verdes</a:t>
            </a:r>
            <a:r>
              <a:rPr lang="en-US" sz="1200" u="none" strike="noStrike" dirty="0">
                <a:solidFill>
                  <a:srgbClr val="000000"/>
                </a:solidFill>
                <a:latin typeface="Calibri (MS)"/>
              </a:rPr>
              <a:t>. </a:t>
            </a:r>
          </a:p>
        </p:txBody>
      </p:sp>
      <p:grpSp>
        <p:nvGrpSpPr>
          <p:cNvPr id="118" name="Grupo 117">
            <a:extLst>
              <a:ext uri="{FF2B5EF4-FFF2-40B4-BE49-F238E27FC236}">
                <a16:creationId xmlns:a16="http://schemas.microsoft.com/office/drawing/2014/main" id="{33488CDE-FAF2-41A7-B766-94C2C7660311}"/>
              </a:ext>
            </a:extLst>
          </p:cNvPr>
          <p:cNvGrpSpPr/>
          <p:nvPr/>
        </p:nvGrpSpPr>
        <p:grpSpPr>
          <a:xfrm>
            <a:off x="504614" y="5497830"/>
            <a:ext cx="9490851" cy="1458588"/>
            <a:chOff x="504614" y="5497830"/>
            <a:chExt cx="9490851" cy="1458588"/>
          </a:xfrm>
        </p:grpSpPr>
        <p:sp>
          <p:nvSpPr>
            <p:cNvPr id="63" name="Freeform 63"/>
            <p:cNvSpPr/>
            <p:nvPr/>
          </p:nvSpPr>
          <p:spPr>
            <a:xfrm>
              <a:off x="504614" y="5708241"/>
              <a:ext cx="1216637" cy="1201152"/>
            </a:xfrm>
            <a:custGeom>
              <a:avLst/>
              <a:gdLst/>
              <a:ahLst/>
              <a:cxnLst/>
              <a:rect l="l" t="t" r="r" b="b"/>
              <a:pathLst>
                <a:path w="1216637" h="1201152">
                  <a:moveTo>
                    <a:pt x="0" y="0"/>
                  </a:moveTo>
                  <a:lnTo>
                    <a:pt x="1216636" y="0"/>
                  </a:lnTo>
                  <a:lnTo>
                    <a:pt x="1216636" y="1201152"/>
                  </a:lnTo>
                  <a:lnTo>
                    <a:pt x="0" y="1201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64"/>
            <p:cNvSpPr/>
            <p:nvPr/>
          </p:nvSpPr>
          <p:spPr>
            <a:xfrm>
              <a:off x="689829" y="5935712"/>
              <a:ext cx="789057" cy="789057"/>
            </a:xfrm>
            <a:custGeom>
              <a:avLst/>
              <a:gdLst/>
              <a:ahLst/>
              <a:cxnLst/>
              <a:rect l="l" t="t" r="r" b="b"/>
              <a:pathLst>
                <a:path w="789057" h="789057">
                  <a:moveTo>
                    <a:pt x="0" y="0"/>
                  </a:moveTo>
                  <a:lnTo>
                    <a:pt x="789057" y="0"/>
                  </a:lnTo>
                  <a:lnTo>
                    <a:pt x="789057" y="789056"/>
                  </a:lnTo>
                  <a:lnTo>
                    <a:pt x="0" y="789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7">
                <a:extLst>
                  <a:ext uri="{96DAC541-7B7A-43D3-8B79-37D633B846F1}">
                    <asvg:svgBlip xmlns:asvg="http://schemas.microsoft.com/office/drawing/2016/SVG/main" r:embed="rId58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5" name="Group 65"/>
            <p:cNvGrpSpPr/>
            <p:nvPr/>
          </p:nvGrpSpPr>
          <p:grpSpPr>
            <a:xfrm>
              <a:off x="2719937" y="5823041"/>
              <a:ext cx="780924" cy="901728"/>
              <a:chOff x="0" y="0"/>
              <a:chExt cx="1041232" cy="1202304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0" y="619578"/>
                <a:ext cx="716753" cy="582726"/>
              </a:xfrm>
              <a:custGeom>
                <a:avLst/>
                <a:gdLst/>
                <a:ahLst/>
                <a:cxnLst/>
                <a:rect l="l" t="t" r="r" b="b"/>
                <a:pathLst>
                  <a:path w="716753" h="582726">
                    <a:moveTo>
                      <a:pt x="0" y="0"/>
                    </a:moveTo>
                    <a:lnTo>
                      <a:pt x="716753" y="0"/>
                    </a:lnTo>
                    <a:lnTo>
                      <a:pt x="716753" y="582726"/>
                    </a:lnTo>
                    <a:lnTo>
                      <a:pt x="0" y="58272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1">
                  <a:extLst>
                    <a:ext uri="{96DAC541-7B7A-43D3-8B79-37D633B846F1}">
                      <asvg:svgBlip xmlns:asvg="http://schemas.microsoft.com/office/drawing/2016/SVG/main" r:embed="rId52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67" name="Freeform 67"/>
              <p:cNvSpPr/>
              <p:nvPr/>
            </p:nvSpPr>
            <p:spPr>
              <a:xfrm>
                <a:off x="154530" y="0"/>
                <a:ext cx="886702" cy="1122408"/>
              </a:xfrm>
              <a:custGeom>
                <a:avLst/>
                <a:gdLst/>
                <a:ahLst/>
                <a:cxnLst/>
                <a:rect l="l" t="t" r="r" b="b"/>
                <a:pathLst>
                  <a:path w="886702" h="1122408">
                    <a:moveTo>
                      <a:pt x="0" y="0"/>
                    </a:moveTo>
                    <a:lnTo>
                      <a:pt x="886702" y="0"/>
                    </a:lnTo>
                    <a:lnTo>
                      <a:pt x="886702" y="1122408"/>
                    </a:lnTo>
                    <a:lnTo>
                      <a:pt x="0" y="112240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9"/>
                <a:stretch>
                  <a:fillRect/>
                </a:stretch>
              </a:blipFill>
            </p:spPr>
          </p:sp>
        </p:grpSp>
        <p:sp>
          <p:nvSpPr>
            <p:cNvPr id="68" name="Freeform 68"/>
            <p:cNvSpPr/>
            <p:nvPr/>
          </p:nvSpPr>
          <p:spPr>
            <a:xfrm>
              <a:off x="2604897" y="5708241"/>
              <a:ext cx="1264267" cy="1248177"/>
            </a:xfrm>
            <a:custGeom>
              <a:avLst/>
              <a:gdLst/>
              <a:ahLst/>
              <a:cxnLst/>
              <a:rect l="l" t="t" r="r" b="b"/>
              <a:pathLst>
                <a:path w="1264267" h="1248177">
                  <a:moveTo>
                    <a:pt x="0" y="0"/>
                  </a:moveTo>
                  <a:lnTo>
                    <a:pt x="1264268" y="0"/>
                  </a:lnTo>
                  <a:lnTo>
                    <a:pt x="1264268" y="1248176"/>
                  </a:lnTo>
                  <a:lnTo>
                    <a:pt x="0" y="1248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9" name="Group 69"/>
            <p:cNvGrpSpPr/>
            <p:nvPr/>
          </p:nvGrpSpPr>
          <p:grpSpPr>
            <a:xfrm>
              <a:off x="8038509" y="5688879"/>
              <a:ext cx="1151214" cy="1136562"/>
              <a:chOff x="0" y="0"/>
              <a:chExt cx="1534952" cy="1515416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1534952" cy="1515416"/>
              </a:xfrm>
              <a:custGeom>
                <a:avLst/>
                <a:gdLst/>
                <a:ahLst/>
                <a:cxnLst/>
                <a:rect l="l" t="t" r="r" b="b"/>
                <a:pathLst>
                  <a:path w="1534952" h="1515416">
                    <a:moveTo>
                      <a:pt x="0" y="0"/>
                    </a:moveTo>
                    <a:lnTo>
                      <a:pt x="1534952" y="0"/>
                    </a:lnTo>
                    <a:lnTo>
                      <a:pt x="1534952" y="1515416"/>
                    </a:lnTo>
                    <a:lnTo>
                      <a:pt x="0" y="151541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71" name="Freeform 71"/>
              <p:cNvSpPr/>
              <p:nvPr/>
            </p:nvSpPr>
            <p:spPr>
              <a:xfrm>
                <a:off x="256999" y="259178"/>
                <a:ext cx="1020953" cy="1017240"/>
              </a:xfrm>
              <a:custGeom>
                <a:avLst/>
                <a:gdLst/>
                <a:ahLst/>
                <a:cxnLst/>
                <a:rect l="l" t="t" r="r" b="b"/>
                <a:pathLst>
                  <a:path w="1020953" h="1017240">
                    <a:moveTo>
                      <a:pt x="0" y="0"/>
                    </a:moveTo>
                    <a:lnTo>
                      <a:pt x="1020953" y="0"/>
                    </a:lnTo>
                    <a:lnTo>
                      <a:pt x="1020953" y="1017241"/>
                    </a:lnTo>
                    <a:lnTo>
                      <a:pt x="0" y="101724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0">
                  <a:extLst>
                    <a:ext uri="{96DAC541-7B7A-43D3-8B79-37D633B846F1}">
                      <asvg:svgBlip xmlns:asvg="http://schemas.microsoft.com/office/drawing/2016/SVG/main" r:embed="rId61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72" name="Group 72"/>
            <p:cNvGrpSpPr/>
            <p:nvPr/>
          </p:nvGrpSpPr>
          <p:grpSpPr>
            <a:xfrm>
              <a:off x="4557297" y="5732193"/>
              <a:ext cx="1123613" cy="1109313"/>
              <a:chOff x="0" y="0"/>
              <a:chExt cx="1498151" cy="1479083"/>
            </a:xfrm>
          </p:grpSpPr>
          <p:sp>
            <p:nvSpPr>
              <p:cNvPr id="73" name="Freeform 73"/>
              <p:cNvSpPr/>
              <p:nvPr/>
            </p:nvSpPr>
            <p:spPr>
              <a:xfrm>
                <a:off x="0" y="0"/>
                <a:ext cx="1498151" cy="1479083"/>
              </a:xfrm>
              <a:custGeom>
                <a:avLst/>
                <a:gdLst/>
                <a:ahLst/>
                <a:cxnLst/>
                <a:rect l="l" t="t" r="r" b="b"/>
                <a:pathLst>
                  <a:path w="1498151" h="1479083">
                    <a:moveTo>
                      <a:pt x="0" y="0"/>
                    </a:moveTo>
                    <a:lnTo>
                      <a:pt x="1498151" y="0"/>
                    </a:lnTo>
                    <a:lnTo>
                      <a:pt x="1498151" y="1479083"/>
                    </a:lnTo>
                    <a:lnTo>
                      <a:pt x="0" y="14790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74" name="Freeform 74"/>
              <p:cNvSpPr/>
              <p:nvPr/>
            </p:nvSpPr>
            <p:spPr>
              <a:xfrm>
                <a:off x="193876" y="447943"/>
                <a:ext cx="993188" cy="778831"/>
              </a:xfrm>
              <a:custGeom>
                <a:avLst/>
                <a:gdLst/>
                <a:ahLst/>
                <a:cxnLst/>
                <a:rect l="l" t="t" r="r" b="b"/>
                <a:pathLst>
                  <a:path w="993188" h="778831">
                    <a:moveTo>
                      <a:pt x="0" y="0"/>
                    </a:moveTo>
                    <a:lnTo>
                      <a:pt x="993189" y="0"/>
                    </a:lnTo>
                    <a:lnTo>
                      <a:pt x="993189" y="778831"/>
                    </a:lnTo>
                    <a:lnTo>
                      <a:pt x="0" y="77883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2">
                  <a:alphaModFix amt="54000"/>
                  <a:extLst>
                    <a:ext uri="{96DAC541-7B7A-43D3-8B79-37D633B846F1}">
                      <asvg:svgBlip xmlns:asvg="http://schemas.microsoft.com/office/drawing/2016/SVG/main" r:embed="rId63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75" name="Freeform 75"/>
              <p:cNvSpPr/>
              <p:nvPr/>
            </p:nvSpPr>
            <p:spPr>
              <a:xfrm>
                <a:off x="677361" y="289041"/>
                <a:ext cx="547242" cy="754343"/>
              </a:xfrm>
              <a:custGeom>
                <a:avLst/>
                <a:gdLst/>
                <a:ahLst/>
                <a:cxnLst/>
                <a:rect l="l" t="t" r="r" b="b"/>
                <a:pathLst>
                  <a:path w="547242" h="754343">
                    <a:moveTo>
                      <a:pt x="0" y="0"/>
                    </a:moveTo>
                    <a:lnTo>
                      <a:pt x="547242" y="0"/>
                    </a:lnTo>
                    <a:lnTo>
                      <a:pt x="547242" y="754343"/>
                    </a:lnTo>
                    <a:lnTo>
                      <a:pt x="0" y="7543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4">
                  <a:extLst>
                    <a:ext uri="{96DAC541-7B7A-43D3-8B79-37D633B846F1}">
                      <asvg:svgBlip xmlns:asvg="http://schemas.microsoft.com/office/drawing/2016/SVG/main" r:embed="rId6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76" name="Freeform 76"/>
              <p:cNvSpPr/>
              <p:nvPr/>
            </p:nvSpPr>
            <p:spPr>
              <a:xfrm>
                <a:off x="254712" y="368693"/>
                <a:ext cx="273621" cy="377171"/>
              </a:xfrm>
              <a:custGeom>
                <a:avLst/>
                <a:gdLst/>
                <a:ahLst/>
                <a:cxnLst/>
                <a:rect l="l" t="t" r="r" b="b"/>
                <a:pathLst>
                  <a:path w="273621" h="377171">
                    <a:moveTo>
                      <a:pt x="0" y="0"/>
                    </a:moveTo>
                    <a:lnTo>
                      <a:pt x="273620" y="0"/>
                    </a:lnTo>
                    <a:lnTo>
                      <a:pt x="273620" y="377171"/>
                    </a:lnTo>
                    <a:lnTo>
                      <a:pt x="0" y="37717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4">
                  <a:extLst>
                    <a:ext uri="{96DAC541-7B7A-43D3-8B79-37D633B846F1}">
                      <asvg:svgBlip xmlns:asvg="http://schemas.microsoft.com/office/drawing/2016/SVG/main" r:embed="rId6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77" name="Freeform 77"/>
              <p:cNvSpPr/>
              <p:nvPr/>
            </p:nvSpPr>
            <p:spPr>
              <a:xfrm>
                <a:off x="423347" y="296012"/>
                <a:ext cx="270878" cy="646872"/>
              </a:xfrm>
              <a:custGeom>
                <a:avLst/>
                <a:gdLst/>
                <a:ahLst/>
                <a:cxnLst/>
                <a:rect l="l" t="t" r="r" b="b"/>
                <a:pathLst>
                  <a:path w="270878" h="646872">
                    <a:moveTo>
                      <a:pt x="0" y="0"/>
                    </a:moveTo>
                    <a:lnTo>
                      <a:pt x="270878" y="0"/>
                    </a:lnTo>
                    <a:lnTo>
                      <a:pt x="270878" y="646873"/>
                    </a:lnTo>
                    <a:lnTo>
                      <a:pt x="0" y="64687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6">
                  <a:extLst>
                    <a:ext uri="{96DAC541-7B7A-43D3-8B79-37D633B846F1}">
                      <asvg:svgBlip xmlns:asvg="http://schemas.microsoft.com/office/drawing/2016/SVG/main" r:embed="rId6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78" name="Freeform 78"/>
            <p:cNvSpPr/>
            <p:nvPr/>
          </p:nvSpPr>
          <p:spPr>
            <a:xfrm>
              <a:off x="6664059" y="6444534"/>
              <a:ext cx="124359" cy="100575"/>
            </a:xfrm>
            <a:custGeom>
              <a:avLst/>
              <a:gdLst/>
              <a:ahLst/>
              <a:cxnLst/>
              <a:rect l="l" t="t" r="r" b="b"/>
              <a:pathLst>
                <a:path w="124359" h="100575">
                  <a:moveTo>
                    <a:pt x="0" y="0"/>
                  </a:moveTo>
                  <a:lnTo>
                    <a:pt x="124359" y="0"/>
                  </a:lnTo>
                  <a:lnTo>
                    <a:pt x="124359" y="100575"/>
                  </a:lnTo>
                  <a:lnTo>
                    <a:pt x="0" y="100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7">
                <a:alphaModFix amt="15000"/>
                <a:extLst>
                  <a:ext uri="{96DAC541-7B7A-43D3-8B79-37D633B846F1}">
                    <asvg:svgBlip xmlns:asvg="http://schemas.microsoft.com/office/drawing/2016/SVG/main" r:embed="rId48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79" name="Group 79"/>
            <p:cNvGrpSpPr/>
            <p:nvPr/>
          </p:nvGrpSpPr>
          <p:grpSpPr>
            <a:xfrm>
              <a:off x="6219098" y="5717357"/>
              <a:ext cx="1138641" cy="1124149"/>
              <a:chOff x="0" y="0"/>
              <a:chExt cx="1518188" cy="1498865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1058948" y="799485"/>
                <a:ext cx="217821" cy="176162"/>
              </a:xfrm>
              <a:custGeom>
                <a:avLst/>
                <a:gdLst/>
                <a:ahLst/>
                <a:cxnLst/>
                <a:rect l="l" t="t" r="r" b="b"/>
                <a:pathLst>
                  <a:path w="217821" h="176162">
                    <a:moveTo>
                      <a:pt x="0" y="0"/>
                    </a:moveTo>
                    <a:lnTo>
                      <a:pt x="217821" y="0"/>
                    </a:lnTo>
                    <a:lnTo>
                      <a:pt x="217821" y="176162"/>
                    </a:lnTo>
                    <a:lnTo>
                      <a:pt x="0" y="17616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7">
                  <a:alphaModFix amt="15000"/>
                  <a:extLst>
                    <a:ext uri="{96DAC541-7B7A-43D3-8B79-37D633B846F1}">
                      <asvg:svgBlip xmlns:asvg="http://schemas.microsoft.com/office/drawing/2016/SVG/main" r:embed="rId48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81" name="Freeform 81"/>
              <p:cNvSpPr/>
              <p:nvPr/>
            </p:nvSpPr>
            <p:spPr>
              <a:xfrm>
                <a:off x="310571" y="749433"/>
                <a:ext cx="929591" cy="471768"/>
              </a:xfrm>
              <a:custGeom>
                <a:avLst/>
                <a:gdLst/>
                <a:ahLst/>
                <a:cxnLst/>
                <a:rect l="l" t="t" r="r" b="b"/>
                <a:pathLst>
                  <a:path w="929591" h="471768">
                    <a:moveTo>
                      <a:pt x="0" y="0"/>
                    </a:moveTo>
                    <a:lnTo>
                      <a:pt x="929591" y="0"/>
                    </a:lnTo>
                    <a:lnTo>
                      <a:pt x="929591" y="471767"/>
                    </a:lnTo>
                    <a:lnTo>
                      <a:pt x="0" y="47176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8">
                  <a:alphaModFix amt="65999"/>
                  <a:extLst>
                    <a:ext uri="{96DAC541-7B7A-43D3-8B79-37D633B846F1}">
                      <asvg:svgBlip xmlns:asvg="http://schemas.microsoft.com/office/drawing/2016/SVG/main" r:embed="rId69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82" name="Freeform 82"/>
              <p:cNvSpPr/>
              <p:nvPr/>
            </p:nvSpPr>
            <p:spPr>
              <a:xfrm>
                <a:off x="0" y="0"/>
                <a:ext cx="1518188" cy="1498865"/>
              </a:xfrm>
              <a:custGeom>
                <a:avLst/>
                <a:gdLst/>
                <a:ahLst/>
                <a:cxnLst/>
                <a:rect l="l" t="t" r="r" b="b"/>
                <a:pathLst>
                  <a:path w="1518188" h="1498865">
                    <a:moveTo>
                      <a:pt x="0" y="0"/>
                    </a:moveTo>
                    <a:lnTo>
                      <a:pt x="1518188" y="0"/>
                    </a:lnTo>
                    <a:lnTo>
                      <a:pt x="1518188" y="1498865"/>
                    </a:lnTo>
                    <a:lnTo>
                      <a:pt x="0" y="14988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83" name="Freeform 83"/>
              <p:cNvSpPr/>
              <p:nvPr/>
            </p:nvSpPr>
            <p:spPr>
              <a:xfrm>
                <a:off x="278025" y="341017"/>
                <a:ext cx="962137" cy="453831"/>
              </a:xfrm>
              <a:custGeom>
                <a:avLst/>
                <a:gdLst/>
                <a:ahLst/>
                <a:cxnLst/>
                <a:rect l="l" t="t" r="r" b="b"/>
                <a:pathLst>
                  <a:path w="962137" h="453831">
                    <a:moveTo>
                      <a:pt x="0" y="0"/>
                    </a:moveTo>
                    <a:lnTo>
                      <a:pt x="962137" y="0"/>
                    </a:lnTo>
                    <a:lnTo>
                      <a:pt x="962137" y="453831"/>
                    </a:lnTo>
                    <a:lnTo>
                      <a:pt x="0" y="45383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9">
                  <a:alphaModFix amt="42000"/>
                  <a:extLst>
                    <a:ext uri="{96DAC541-7B7A-43D3-8B79-37D633B846F1}">
                      <asvg:svgBlip xmlns:asvg="http://schemas.microsoft.com/office/drawing/2016/SVG/main" r:embed="rId50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84" name="Freeform 84"/>
              <p:cNvSpPr/>
              <p:nvPr/>
            </p:nvSpPr>
            <p:spPr>
              <a:xfrm>
                <a:off x="443717" y="385552"/>
                <a:ext cx="367438" cy="465849"/>
              </a:xfrm>
              <a:custGeom>
                <a:avLst/>
                <a:gdLst/>
                <a:ahLst/>
                <a:cxnLst/>
                <a:rect l="l" t="t" r="r" b="b"/>
                <a:pathLst>
                  <a:path w="367438" h="465849">
                    <a:moveTo>
                      <a:pt x="0" y="0"/>
                    </a:moveTo>
                    <a:lnTo>
                      <a:pt x="367438" y="0"/>
                    </a:lnTo>
                    <a:lnTo>
                      <a:pt x="367438" y="465848"/>
                    </a:lnTo>
                    <a:lnTo>
                      <a:pt x="0" y="46584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0">
                  <a:extLst>
                    <a:ext uri="{96DAC541-7B7A-43D3-8B79-37D633B846F1}">
                      <asvg:svgBlip xmlns:asvg="http://schemas.microsoft.com/office/drawing/2016/SVG/main" r:embed="rId71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85" name="Freeform 85"/>
              <p:cNvSpPr/>
              <p:nvPr/>
            </p:nvSpPr>
            <p:spPr>
              <a:xfrm>
                <a:off x="391656" y="546200"/>
                <a:ext cx="367438" cy="465849"/>
              </a:xfrm>
              <a:custGeom>
                <a:avLst/>
                <a:gdLst/>
                <a:ahLst/>
                <a:cxnLst/>
                <a:rect l="l" t="t" r="r" b="b"/>
                <a:pathLst>
                  <a:path w="367438" h="465849">
                    <a:moveTo>
                      <a:pt x="0" y="0"/>
                    </a:moveTo>
                    <a:lnTo>
                      <a:pt x="367438" y="0"/>
                    </a:lnTo>
                    <a:lnTo>
                      <a:pt x="367438" y="465849"/>
                    </a:lnTo>
                    <a:lnTo>
                      <a:pt x="0" y="4658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0">
                  <a:alphaModFix amt="56000"/>
                  <a:extLst>
                    <a:ext uri="{96DAC541-7B7A-43D3-8B79-37D633B846F1}">
                      <asvg:svgBlip xmlns:asvg="http://schemas.microsoft.com/office/drawing/2016/SVG/main" r:embed="rId71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86" name="Freeform 86"/>
              <p:cNvSpPr/>
              <p:nvPr/>
            </p:nvSpPr>
            <p:spPr>
              <a:xfrm>
                <a:off x="317519" y="630499"/>
                <a:ext cx="367438" cy="465849"/>
              </a:xfrm>
              <a:custGeom>
                <a:avLst/>
                <a:gdLst/>
                <a:ahLst/>
                <a:cxnLst/>
                <a:rect l="l" t="t" r="r" b="b"/>
                <a:pathLst>
                  <a:path w="367438" h="465849">
                    <a:moveTo>
                      <a:pt x="0" y="0"/>
                    </a:moveTo>
                    <a:lnTo>
                      <a:pt x="367438" y="0"/>
                    </a:lnTo>
                    <a:lnTo>
                      <a:pt x="367438" y="465849"/>
                    </a:lnTo>
                    <a:lnTo>
                      <a:pt x="0" y="4658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0">
                  <a:alphaModFix amt="41000"/>
                  <a:extLst>
                    <a:ext uri="{96DAC541-7B7A-43D3-8B79-37D633B846F1}">
                      <asvg:svgBlip xmlns:asvg="http://schemas.microsoft.com/office/drawing/2016/SVG/main" r:embed="rId71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87" name="Freeform 87"/>
              <p:cNvSpPr/>
              <p:nvPr/>
            </p:nvSpPr>
            <p:spPr>
              <a:xfrm>
                <a:off x="728448" y="370816"/>
                <a:ext cx="367438" cy="465849"/>
              </a:xfrm>
              <a:custGeom>
                <a:avLst/>
                <a:gdLst/>
                <a:ahLst/>
                <a:cxnLst/>
                <a:rect l="l" t="t" r="r" b="b"/>
                <a:pathLst>
                  <a:path w="367438" h="465849">
                    <a:moveTo>
                      <a:pt x="0" y="0"/>
                    </a:moveTo>
                    <a:lnTo>
                      <a:pt x="367438" y="0"/>
                    </a:lnTo>
                    <a:lnTo>
                      <a:pt x="367438" y="465849"/>
                    </a:lnTo>
                    <a:lnTo>
                      <a:pt x="0" y="4658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0">
                  <a:extLst>
                    <a:ext uri="{96DAC541-7B7A-43D3-8B79-37D633B846F1}">
                      <asvg:svgBlip xmlns:asvg="http://schemas.microsoft.com/office/drawing/2016/SVG/main" r:embed="rId71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88" name="Freeform 88"/>
              <p:cNvSpPr/>
              <p:nvPr/>
            </p:nvSpPr>
            <p:spPr>
              <a:xfrm>
                <a:off x="912167" y="647570"/>
                <a:ext cx="367438" cy="465849"/>
              </a:xfrm>
              <a:custGeom>
                <a:avLst/>
                <a:gdLst/>
                <a:ahLst/>
                <a:cxnLst/>
                <a:rect l="l" t="t" r="r" b="b"/>
                <a:pathLst>
                  <a:path w="367438" h="465849">
                    <a:moveTo>
                      <a:pt x="0" y="0"/>
                    </a:moveTo>
                    <a:lnTo>
                      <a:pt x="367438" y="0"/>
                    </a:lnTo>
                    <a:lnTo>
                      <a:pt x="367438" y="465849"/>
                    </a:lnTo>
                    <a:lnTo>
                      <a:pt x="0" y="4658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0">
                  <a:alphaModFix amt="41000"/>
                  <a:extLst>
                    <a:ext uri="{96DAC541-7B7A-43D3-8B79-37D633B846F1}">
                      <asvg:svgBlip xmlns:asvg="http://schemas.microsoft.com/office/drawing/2016/SVG/main" r:embed="rId71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89" name="Freeform 89"/>
              <p:cNvSpPr/>
              <p:nvPr/>
            </p:nvSpPr>
            <p:spPr>
              <a:xfrm>
                <a:off x="811155" y="476062"/>
                <a:ext cx="367438" cy="465849"/>
              </a:xfrm>
              <a:custGeom>
                <a:avLst/>
                <a:gdLst/>
                <a:ahLst/>
                <a:cxnLst/>
                <a:rect l="l" t="t" r="r" b="b"/>
                <a:pathLst>
                  <a:path w="367438" h="465849">
                    <a:moveTo>
                      <a:pt x="0" y="0"/>
                    </a:moveTo>
                    <a:lnTo>
                      <a:pt x="367438" y="0"/>
                    </a:lnTo>
                    <a:lnTo>
                      <a:pt x="367438" y="465849"/>
                    </a:lnTo>
                    <a:lnTo>
                      <a:pt x="0" y="4658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0">
                  <a:alphaModFix amt="41000"/>
                  <a:extLst>
                    <a:ext uri="{96DAC541-7B7A-43D3-8B79-37D633B846F1}">
                      <asvg:svgBlip xmlns:asvg="http://schemas.microsoft.com/office/drawing/2016/SVG/main" r:embed="rId71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90" name="Freeform 90"/>
              <p:cNvSpPr/>
              <p:nvPr/>
            </p:nvSpPr>
            <p:spPr>
              <a:xfrm>
                <a:off x="359886" y="231867"/>
                <a:ext cx="807972" cy="490843"/>
              </a:xfrm>
              <a:custGeom>
                <a:avLst/>
                <a:gdLst/>
                <a:ahLst/>
                <a:cxnLst/>
                <a:rect l="l" t="t" r="r" b="b"/>
                <a:pathLst>
                  <a:path w="807972" h="490843">
                    <a:moveTo>
                      <a:pt x="0" y="0"/>
                    </a:moveTo>
                    <a:lnTo>
                      <a:pt x="807972" y="0"/>
                    </a:lnTo>
                    <a:lnTo>
                      <a:pt x="807972" y="490844"/>
                    </a:lnTo>
                    <a:lnTo>
                      <a:pt x="0" y="49084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2">
                  <a:alphaModFix amt="43000"/>
                  <a:extLst>
                    <a:ext uri="{96DAC541-7B7A-43D3-8B79-37D633B846F1}">
                      <asvg:svgBlip xmlns:asvg="http://schemas.microsoft.com/office/drawing/2016/SVG/main" r:embed="rId73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91" name="Freeform 91"/>
              <p:cNvSpPr/>
              <p:nvPr/>
            </p:nvSpPr>
            <p:spPr>
              <a:xfrm>
                <a:off x="529748" y="857872"/>
                <a:ext cx="229346" cy="308353"/>
              </a:xfrm>
              <a:custGeom>
                <a:avLst/>
                <a:gdLst/>
                <a:ahLst/>
                <a:cxnLst/>
                <a:rect l="l" t="t" r="r" b="b"/>
                <a:pathLst>
                  <a:path w="229346" h="308353">
                    <a:moveTo>
                      <a:pt x="0" y="0"/>
                    </a:moveTo>
                    <a:lnTo>
                      <a:pt x="229346" y="0"/>
                    </a:lnTo>
                    <a:lnTo>
                      <a:pt x="229346" y="308354"/>
                    </a:lnTo>
                    <a:lnTo>
                      <a:pt x="0" y="3083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3">
                  <a:alphaModFix amt="64000"/>
                  <a:extLst>
                    <a:ext uri="{96DAC541-7B7A-43D3-8B79-37D633B846F1}">
                      <asvg:svgBlip xmlns:asvg="http://schemas.microsoft.com/office/drawing/2016/SVG/main" r:embed="rId54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92" name="Freeform 92"/>
              <p:cNvSpPr/>
              <p:nvPr/>
            </p:nvSpPr>
            <p:spPr>
              <a:xfrm>
                <a:off x="694178" y="707630"/>
                <a:ext cx="217990" cy="212044"/>
              </a:xfrm>
              <a:custGeom>
                <a:avLst/>
                <a:gdLst/>
                <a:ahLst/>
                <a:cxnLst/>
                <a:rect l="l" t="t" r="r" b="b"/>
                <a:pathLst>
                  <a:path w="217990" h="212044">
                    <a:moveTo>
                      <a:pt x="0" y="0"/>
                    </a:moveTo>
                    <a:lnTo>
                      <a:pt x="217989" y="0"/>
                    </a:lnTo>
                    <a:lnTo>
                      <a:pt x="217989" y="212045"/>
                    </a:lnTo>
                    <a:lnTo>
                      <a:pt x="0" y="21204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5">
                  <a:alphaModFix amt="49000"/>
                  <a:extLst>
                    <a:ext uri="{96DAC541-7B7A-43D3-8B79-37D633B846F1}">
                      <asvg:svgBlip xmlns:asvg="http://schemas.microsoft.com/office/drawing/2016/SVG/main" r:embed="rId56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11" name="TextBox 111"/>
            <p:cNvSpPr txBox="1"/>
            <p:nvPr/>
          </p:nvSpPr>
          <p:spPr>
            <a:xfrm>
              <a:off x="2528697" y="5497830"/>
              <a:ext cx="1881450" cy="2171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1679"/>
                </a:lnSpc>
                <a:spcBef>
                  <a:spcPct val="0"/>
                </a:spcBef>
              </a:pPr>
              <a:r>
                <a:rPr lang="en-US" sz="1200" u="none" strike="noStrike" dirty="0" err="1">
                  <a:solidFill>
                    <a:srgbClr val="000000"/>
                  </a:solidFill>
                  <a:latin typeface="Calibri (MS)"/>
                </a:rPr>
                <a:t>Elementos</a:t>
              </a:r>
              <a:r>
                <a:rPr lang="en-US" sz="1200" u="none" strike="noStrike" dirty="0">
                  <a:solidFill>
                    <a:srgbClr val="000000"/>
                  </a:solidFill>
                  <a:latin typeface="Calibri (MS)"/>
                </a:rPr>
                <a:t> </a:t>
              </a:r>
              <a:r>
                <a:rPr lang="en-US" sz="1200" u="none" strike="noStrike" dirty="0" err="1">
                  <a:solidFill>
                    <a:srgbClr val="000000"/>
                  </a:solidFill>
                  <a:latin typeface="Calibri (MS)"/>
                </a:rPr>
                <a:t>artificiales</a:t>
              </a:r>
              <a:r>
                <a:rPr lang="en-US" sz="1200" u="none" strike="noStrike" dirty="0">
                  <a:solidFill>
                    <a:srgbClr val="000000"/>
                  </a:solidFill>
                  <a:latin typeface="Calibri (MS)"/>
                </a:rPr>
                <a:t> </a:t>
              </a:r>
            </a:p>
          </p:txBody>
        </p:sp>
        <p:sp>
          <p:nvSpPr>
            <p:cNvPr id="115" name="TextBox 115"/>
            <p:cNvSpPr txBox="1"/>
            <p:nvPr/>
          </p:nvSpPr>
          <p:spPr>
            <a:xfrm>
              <a:off x="5447595" y="5497830"/>
              <a:ext cx="4547870" cy="2171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679"/>
                </a:lnSpc>
              </a:pPr>
              <a:r>
                <a:rPr lang="en-US" sz="1200" dirty="0" err="1">
                  <a:solidFill>
                    <a:srgbClr val="000000"/>
                  </a:solidFill>
                  <a:latin typeface="Calibri (MS)"/>
                </a:rPr>
                <a:t>Corredores</a:t>
              </a:r>
              <a:r>
                <a:rPr lang="en-US" sz="1200" dirty="0">
                  <a:solidFill>
                    <a:srgbClr val="000000"/>
                  </a:solidFill>
                  <a:latin typeface="Calibri (MS)"/>
                </a:rPr>
                <a:t> </a:t>
              </a:r>
              <a:r>
                <a:rPr lang="en-US" sz="1200" dirty="0" err="1">
                  <a:solidFill>
                    <a:srgbClr val="000000"/>
                  </a:solidFill>
                  <a:latin typeface="Calibri (MS)"/>
                </a:rPr>
                <a:t>paisajísticos</a:t>
              </a:r>
              <a:r>
                <a:rPr lang="en-US" sz="1200" dirty="0">
                  <a:solidFill>
                    <a:srgbClr val="000000"/>
                  </a:solidFill>
                  <a:latin typeface="Calibri (MS)"/>
                </a:rPr>
                <a:t> </a:t>
              </a:r>
              <a:r>
                <a:rPr lang="en-US" sz="1200" dirty="0" err="1">
                  <a:solidFill>
                    <a:srgbClr val="000000"/>
                  </a:solidFill>
                  <a:latin typeface="Calibri (MS)"/>
                </a:rPr>
                <a:t>existentes</a:t>
              </a:r>
              <a:r>
                <a:rPr lang="en-US" sz="1200" dirty="0">
                  <a:solidFill>
                    <a:srgbClr val="000000"/>
                  </a:solidFill>
                  <a:latin typeface="Calibri (MS)"/>
                </a:rPr>
                <a:t> </a:t>
              </a:r>
              <a:r>
                <a:rPr lang="en-US" sz="1200" dirty="0" err="1">
                  <a:solidFill>
                    <a:srgbClr val="000000"/>
                  </a:solidFill>
                  <a:latin typeface="Calibri (MS)"/>
                </a:rPr>
                <a:t>en</a:t>
              </a:r>
              <a:r>
                <a:rPr lang="en-US" sz="1200" dirty="0">
                  <a:solidFill>
                    <a:srgbClr val="000000"/>
                  </a:solidFill>
                  <a:latin typeface="Calibri (MS)"/>
                </a:rPr>
                <a:t> Candelaria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/>
      <p:bldP spid="96" grpId="0"/>
      <p:bldP spid="103" grpId="0"/>
      <p:bldP spid="107" grpId="0"/>
      <p:bldP spid="109" grpId="0"/>
      <p:bldP spid="1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-62776" y="5682403"/>
            <a:ext cx="9821337" cy="1632797"/>
            <a:chOff x="0" y="0"/>
            <a:chExt cx="13095116" cy="2177063"/>
          </a:xfrm>
        </p:grpSpPr>
        <p:sp>
          <p:nvSpPr>
            <p:cNvPr id="12" name="Freeform 12"/>
            <p:cNvSpPr/>
            <p:nvPr/>
          </p:nvSpPr>
          <p:spPr>
            <a:xfrm>
              <a:off x="77362" y="171925"/>
              <a:ext cx="13017754" cy="1979300"/>
            </a:xfrm>
            <a:custGeom>
              <a:avLst/>
              <a:gdLst/>
              <a:ahLst/>
              <a:cxnLst/>
              <a:rect l="l" t="t" r="r" b="b"/>
              <a:pathLst>
                <a:path w="13017754" h="1979300">
                  <a:moveTo>
                    <a:pt x="0" y="0"/>
                  </a:moveTo>
                  <a:lnTo>
                    <a:pt x="13017754" y="0"/>
                  </a:lnTo>
                  <a:lnTo>
                    <a:pt x="13017754" y="1979299"/>
                  </a:lnTo>
                  <a:lnTo>
                    <a:pt x="0" y="1979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88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645" r="-28373" b="-30759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13095116" cy="2177063"/>
            </a:xfrm>
            <a:custGeom>
              <a:avLst/>
              <a:gdLst/>
              <a:ahLst/>
              <a:cxnLst/>
              <a:rect l="l" t="t" r="r" b="b"/>
              <a:pathLst>
                <a:path w="13095116" h="2177063">
                  <a:moveTo>
                    <a:pt x="0" y="0"/>
                  </a:moveTo>
                  <a:lnTo>
                    <a:pt x="13095116" y="0"/>
                  </a:lnTo>
                  <a:lnTo>
                    <a:pt x="13095116" y="2177063"/>
                  </a:lnTo>
                  <a:lnTo>
                    <a:pt x="0" y="2177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Freeform 34"/>
          <p:cNvSpPr/>
          <p:nvPr/>
        </p:nvSpPr>
        <p:spPr>
          <a:xfrm>
            <a:off x="4211019" y="5437139"/>
            <a:ext cx="1358564" cy="1341273"/>
          </a:xfrm>
          <a:custGeom>
            <a:avLst/>
            <a:gdLst/>
            <a:ahLst/>
            <a:cxnLst/>
            <a:rect l="l" t="t" r="r" b="b"/>
            <a:pathLst>
              <a:path w="1358564" h="1341273">
                <a:moveTo>
                  <a:pt x="0" y="0"/>
                </a:moveTo>
                <a:lnTo>
                  <a:pt x="1358564" y="0"/>
                </a:lnTo>
                <a:lnTo>
                  <a:pt x="1358564" y="1341273"/>
                </a:lnTo>
                <a:lnTo>
                  <a:pt x="0" y="13412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4222643" y="2599288"/>
            <a:ext cx="1358564" cy="1341273"/>
          </a:xfrm>
          <a:custGeom>
            <a:avLst/>
            <a:gdLst/>
            <a:ahLst/>
            <a:cxnLst/>
            <a:rect l="l" t="t" r="r" b="b"/>
            <a:pathLst>
              <a:path w="1358564" h="1341273">
                <a:moveTo>
                  <a:pt x="0" y="0"/>
                </a:moveTo>
                <a:lnTo>
                  <a:pt x="1358564" y="0"/>
                </a:lnTo>
                <a:lnTo>
                  <a:pt x="1358564" y="1341273"/>
                </a:lnTo>
                <a:lnTo>
                  <a:pt x="0" y="13412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4234452" y="4023347"/>
            <a:ext cx="1358564" cy="1341273"/>
          </a:xfrm>
          <a:custGeom>
            <a:avLst/>
            <a:gdLst/>
            <a:ahLst/>
            <a:cxnLst/>
            <a:rect l="l" t="t" r="r" b="b"/>
            <a:pathLst>
              <a:path w="1358564" h="1341273">
                <a:moveTo>
                  <a:pt x="0" y="0"/>
                </a:moveTo>
                <a:lnTo>
                  <a:pt x="1358563" y="0"/>
                </a:lnTo>
                <a:lnTo>
                  <a:pt x="1358563" y="1341272"/>
                </a:lnTo>
                <a:lnTo>
                  <a:pt x="0" y="13412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8" name="TextBox 58"/>
          <p:cNvSpPr txBox="1"/>
          <p:nvPr/>
        </p:nvSpPr>
        <p:spPr>
          <a:xfrm>
            <a:off x="4140244" y="5521414"/>
            <a:ext cx="1587248" cy="1196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"/>
              </a:lnSpc>
            </a:pPr>
            <a:endParaRPr dirty="0"/>
          </a:p>
          <a:p>
            <a:pPr algn="ctr">
              <a:lnSpc>
                <a:spcPts val="1050"/>
              </a:lnSpc>
            </a:pPr>
            <a:r>
              <a:rPr lang="en-US" sz="750" u="sng" dirty="0">
                <a:solidFill>
                  <a:srgbClr val="000000"/>
                </a:solidFill>
                <a:latin typeface="Calibri (MS) Bold"/>
              </a:rPr>
              <a:t>PP Renaturalización</a:t>
            </a:r>
          </a:p>
          <a:p>
            <a:pPr algn="ctr">
              <a:lnSpc>
                <a:spcPts val="910"/>
              </a:lnSpc>
            </a:pPr>
            <a:endParaRPr lang="en-US" sz="750" u="sng" dirty="0">
              <a:solidFill>
                <a:srgbClr val="000000"/>
              </a:solidFill>
              <a:latin typeface="Calibri (MS) Bold"/>
            </a:endParaRPr>
          </a:p>
          <a:p>
            <a:pPr algn="ctr">
              <a:lnSpc>
                <a:spcPts val="840"/>
              </a:lnSpc>
            </a:pPr>
            <a:r>
              <a:rPr lang="en-US" sz="600" dirty="0" err="1">
                <a:solidFill>
                  <a:srgbClr val="000000"/>
                </a:solidFill>
                <a:latin typeface="Calibri (MS) Bold"/>
              </a:rPr>
              <a:t>Rediseñar</a:t>
            </a:r>
            <a:r>
              <a:rPr lang="en-US" sz="600" dirty="0">
                <a:solidFill>
                  <a:srgbClr val="000000"/>
                </a:solidFill>
                <a:latin typeface="Calibri (MS) Bold"/>
              </a:rPr>
              <a:t> ZV. </a:t>
            </a:r>
          </a:p>
          <a:p>
            <a:pPr algn="ctr">
              <a:lnSpc>
                <a:spcPts val="840"/>
              </a:lnSpc>
            </a:pPr>
            <a:r>
              <a:rPr lang="en-US" sz="600" dirty="0" err="1">
                <a:solidFill>
                  <a:srgbClr val="000000"/>
                </a:solidFill>
                <a:latin typeface="Calibri (MS) Bold"/>
              </a:rPr>
              <a:t>Vegetar</a:t>
            </a:r>
            <a:r>
              <a:rPr lang="en-US" sz="600" dirty="0">
                <a:solidFill>
                  <a:srgbClr val="000000"/>
                </a:solidFill>
                <a:latin typeface="Calibri (MS) Bold"/>
              </a:rPr>
              <a:t> los </a:t>
            </a:r>
            <a:r>
              <a:rPr lang="en-US" sz="600" dirty="0" err="1">
                <a:solidFill>
                  <a:srgbClr val="000000"/>
                </a:solidFill>
                <a:latin typeface="Calibri (MS) Bold"/>
              </a:rPr>
              <a:t>corredores</a:t>
            </a:r>
            <a:r>
              <a:rPr lang="en-US" sz="600" dirty="0">
                <a:solidFill>
                  <a:srgbClr val="000000"/>
                </a:solidFill>
                <a:latin typeface="Calibri (MS) Bold"/>
              </a:rPr>
              <a:t> </a:t>
            </a:r>
          </a:p>
          <a:p>
            <a:pPr algn="ctr">
              <a:lnSpc>
                <a:spcPts val="840"/>
              </a:lnSpc>
            </a:pPr>
            <a:r>
              <a:rPr lang="en-US" sz="600" dirty="0" err="1">
                <a:solidFill>
                  <a:srgbClr val="000000"/>
                </a:solidFill>
                <a:latin typeface="Calibri (MS) Bold"/>
              </a:rPr>
              <a:t>urbanos</a:t>
            </a:r>
            <a:r>
              <a:rPr lang="en-US" sz="6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" dirty="0" err="1">
                <a:solidFill>
                  <a:srgbClr val="000000"/>
                </a:solidFill>
                <a:latin typeface="Calibri (MS) Bold"/>
              </a:rPr>
              <a:t>confort</a:t>
            </a:r>
            <a:endParaRPr lang="en-US" sz="600" dirty="0">
              <a:solidFill>
                <a:srgbClr val="000000"/>
              </a:solidFill>
              <a:latin typeface="Calibri (MS) Bold"/>
            </a:endParaRPr>
          </a:p>
          <a:p>
            <a:pPr algn="ctr">
              <a:lnSpc>
                <a:spcPts val="840"/>
              </a:lnSpc>
            </a:pPr>
            <a:r>
              <a:rPr lang="en-US" sz="600" dirty="0" err="1">
                <a:solidFill>
                  <a:srgbClr val="000000"/>
                </a:solidFill>
                <a:latin typeface="Calibri (MS) Bold"/>
              </a:rPr>
              <a:t>Potenciar</a:t>
            </a:r>
            <a:r>
              <a:rPr lang="en-US" sz="600" dirty="0">
                <a:solidFill>
                  <a:srgbClr val="000000"/>
                </a:solidFill>
                <a:latin typeface="Calibri (MS) Bold"/>
              </a:rPr>
              <a:t> los cruces de </a:t>
            </a:r>
            <a:r>
              <a:rPr lang="en-US" sz="600" dirty="0" err="1">
                <a:solidFill>
                  <a:srgbClr val="000000"/>
                </a:solidFill>
                <a:latin typeface="Calibri (MS) Bold"/>
              </a:rPr>
              <a:t>barranco</a:t>
            </a:r>
            <a:r>
              <a:rPr lang="en-US" sz="600" dirty="0">
                <a:solidFill>
                  <a:srgbClr val="000000"/>
                </a:solidFill>
                <a:latin typeface="Calibri (MS) Bold"/>
              </a:rPr>
              <a:t>. </a:t>
            </a:r>
          </a:p>
          <a:p>
            <a:pPr algn="ctr">
              <a:lnSpc>
                <a:spcPts val="840"/>
              </a:lnSpc>
            </a:pPr>
            <a:r>
              <a:rPr lang="en-US" sz="600" dirty="0" err="1">
                <a:solidFill>
                  <a:srgbClr val="000000"/>
                </a:solidFill>
                <a:latin typeface="Calibri (MS) Bold"/>
              </a:rPr>
              <a:t>Recuperar</a:t>
            </a:r>
            <a:r>
              <a:rPr lang="en-US" sz="6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" dirty="0" err="1">
                <a:solidFill>
                  <a:srgbClr val="000000"/>
                </a:solidFill>
                <a:latin typeface="Calibri (MS) Bold"/>
              </a:rPr>
              <a:t>Barrancos</a:t>
            </a:r>
            <a:r>
              <a:rPr lang="en-US" sz="600" dirty="0">
                <a:solidFill>
                  <a:srgbClr val="000000"/>
                </a:solidFill>
                <a:latin typeface="Calibri (MS) Bold"/>
              </a:rPr>
              <a:t>.</a:t>
            </a:r>
          </a:p>
          <a:p>
            <a:pPr algn="ctr">
              <a:lnSpc>
                <a:spcPts val="840"/>
              </a:lnSpc>
            </a:pPr>
            <a:r>
              <a:rPr lang="en-US" sz="600" dirty="0" err="1">
                <a:solidFill>
                  <a:srgbClr val="000000"/>
                </a:solidFill>
                <a:latin typeface="Calibri (MS) Bold"/>
              </a:rPr>
              <a:t>Potenciar</a:t>
            </a:r>
            <a:r>
              <a:rPr lang="en-US" sz="600" dirty="0">
                <a:solidFill>
                  <a:srgbClr val="000000"/>
                </a:solidFill>
                <a:latin typeface="Calibri (MS) Bold"/>
              </a:rPr>
              <a:t> la </a:t>
            </a:r>
            <a:r>
              <a:rPr lang="en-US" sz="600" dirty="0" err="1">
                <a:solidFill>
                  <a:srgbClr val="000000"/>
                </a:solidFill>
                <a:latin typeface="Calibri (MS) Bold"/>
              </a:rPr>
              <a:t>avenida</a:t>
            </a:r>
            <a:r>
              <a:rPr lang="en-US" sz="600" dirty="0">
                <a:solidFill>
                  <a:srgbClr val="000000"/>
                </a:solidFill>
                <a:latin typeface="Calibri (MS) Bold"/>
              </a:rPr>
              <a:t> y rambla </a:t>
            </a:r>
          </a:p>
          <a:p>
            <a:pPr algn="ctr">
              <a:lnSpc>
                <a:spcPts val="840"/>
              </a:lnSpc>
            </a:pPr>
            <a:r>
              <a:rPr lang="en-US" sz="600" dirty="0" err="1">
                <a:solidFill>
                  <a:srgbClr val="000000"/>
                </a:solidFill>
                <a:latin typeface="Calibri (MS) Bold"/>
              </a:rPr>
              <a:t>Sumidero</a:t>
            </a:r>
            <a:r>
              <a:rPr lang="en-US" sz="600" dirty="0">
                <a:solidFill>
                  <a:srgbClr val="000000"/>
                </a:solidFill>
                <a:latin typeface="Calibri (MS) Bold"/>
              </a:rPr>
              <a:t> de </a:t>
            </a:r>
            <a:r>
              <a:rPr lang="en-US" sz="600" dirty="0" err="1">
                <a:solidFill>
                  <a:srgbClr val="000000"/>
                </a:solidFill>
                <a:latin typeface="Calibri (MS) Bold"/>
              </a:rPr>
              <a:t>carbono</a:t>
            </a:r>
            <a:r>
              <a:rPr lang="en-US" sz="600" dirty="0">
                <a:solidFill>
                  <a:srgbClr val="000000"/>
                </a:solidFill>
                <a:latin typeface="Calibri (MS) Bold"/>
              </a:rPr>
              <a:t> </a:t>
            </a:r>
          </a:p>
          <a:p>
            <a:pPr algn="ctr">
              <a:lnSpc>
                <a:spcPts val="809"/>
              </a:lnSpc>
              <a:spcBef>
                <a:spcPct val="0"/>
              </a:spcBef>
            </a:pPr>
            <a:endParaRPr lang="en-US" sz="600" dirty="0">
              <a:solidFill>
                <a:srgbClr val="000000"/>
              </a:solidFill>
              <a:latin typeface="Calibri (MS) Bold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0" y="94823"/>
            <a:ext cx="9753600" cy="930118"/>
            <a:chOff x="0" y="0"/>
            <a:chExt cx="13004800" cy="12401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854117"/>
            </a:xfrm>
            <a:custGeom>
              <a:avLst/>
              <a:gdLst/>
              <a:ahLst/>
              <a:cxnLst/>
              <a:rect l="l" t="t" r="r" b="b"/>
              <a:pathLst>
                <a:path w="13004800" h="854117">
                  <a:moveTo>
                    <a:pt x="0" y="0"/>
                  </a:moveTo>
                  <a:lnTo>
                    <a:pt x="13004800" y="0"/>
                  </a:lnTo>
                  <a:lnTo>
                    <a:pt x="13004800" y="854117"/>
                  </a:lnTo>
                  <a:lnTo>
                    <a:pt x="0" y="854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42583" y="106477"/>
              <a:ext cx="1532616" cy="513595"/>
            </a:xfrm>
            <a:custGeom>
              <a:avLst/>
              <a:gdLst/>
              <a:ahLst/>
              <a:cxnLst/>
              <a:rect l="l" t="t" r="r" b="b"/>
              <a:pathLst>
                <a:path w="1532616" h="513595">
                  <a:moveTo>
                    <a:pt x="0" y="0"/>
                  </a:moveTo>
                  <a:lnTo>
                    <a:pt x="1532616" y="0"/>
                  </a:lnTo>
                  <a:lnTo>
                    <a:pt x="1532616" y="513595"/>
                  </a:lnTo>
                  <a:lnTo>
                    <a:pt x="0" y="513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130629" y="166136"/>
              <a:ext cx="2930239" cy="1074020"/>
            </a:xfrm>
            <a:custGeom>
              <a:avLst/>
              <a:gdLst/>
              <a:ahLst/>
              <a:cxnLst/>
              <a:rect l="l" t="t" r="r" b="b"/>
              <a:pathLst>
                <a:path w="2930239" h="1074020">
                  <a:moveTo>
                    <a:pt x="0" y="0"/>
                  </a:moveTo>
                  <a:lnTo>
                    <a:pt x="2930239" y="0"/>
                  </a:lnTo>
                  <a:lnTo>
                    <a:pt x="2930239" y="1074021"/>
                  </a:lnTo>
                  <a:lnTo>
                    <a:pt x="0" y="1074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756300" y="71581"/>
              <a:ext cx="3320735" cy="548491"/>
            </a:xfrm>
            <a:custGeom>
              <a:avLst/>
              <a:gdLst/>
              <a:ahLst/>
              <a:cxnLst/>
              <a:rect l="l" t="t" r="r" b="b"/>
              <a:pathLst>
                <a:path w="3320735" h="548491">
                  <a:moveTo>
                    <a:pt x="0" y="0"/>
                  </a:moveTo>
                  <a:lnTo>
                    <a:pt x="3320735" y="0"/>
                  </a:lnTo>
                  <a:lnTo>
                    <a:pt x="3320735" y="548491"/>
                  </a:lnTo>
                  <a:lnTo>
                    <a:pt x="0" y="548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5709655" y="1514623"/>
            <a:ext cx="1927772" cy="1903236"/>
            <a:chOff x="0" y="0"/>
            <a:chExt cx="2570362" cy="2537649"/>
          </a:xfrm>
        </p:grpSpPr>
        <p:sp>
          <p:nvSpPr>
            <p:cNvPr id="8" name="Freeform 8"/>
            <p:cNvSpPr/>
            <p:nvPr/>
          </p:nvSpPr>
          <p:spPr>
            <a:xfrm>
              <a:off x="167353" y="70186"/>
              <a:ext cx="2313250" cy="2397277"/>
            </a:xfrm>
            <a:custGeom>
              <a:avLst/>
              <a:gdLst/>
              <a:ahLst/>
              <a:cxnLst/>
              <a:rect l="l" t="t" r="r" b="b"/>
              <a:pathLst>
                <a:path w="2313250" h="2397277">
                  <a:moveTo>
                    <a:pt x="0" y="0"/>
                  </a:moveTo>
                  <a:lnTo>
                    <a:pt x="2313251" y="0"/>
                  </a:lnTo>
                  <a:lnTo>
                    <a:pt x="2313251" y="2397277"/>
                  </a:lnTo>
                  <a:lnTo>
                    <a:pt x="0" y="2397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2570362" cy="2537649"/>
            </a:xfrm>
            <a:custGeom>
              <a:avLst/>
              <a:gdLst/>
              <a:ahLst/>
              <a:cxnLst/>
              <a:rect l="l" t="t" r="r" b="b"/>
              <a:pathLst>
                <a:path w="2570362" h="2537649">
                  <a:moveTo>
                    <a:pt x="0" y="0"/>
                  </a:moveTo>
                  <a:lnTo>
                    <a:pt x="2570362" y="0"/>
                  </a:lnTo>
                  <a:lnTo>
                    <a:pt x="2570362" y="2537649"/>
                  </a:lnTo>
                  <a:lnTo>
                    <a:pt x="0" y="2537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7984166" y="1590611"/>
            <a:ext cx="1473485" cy="1454732"/>
          </a:xfrm>
          <a:custGeom>
            <a:avLst/>
            <a:gdLst/>
            <a:ahLst/>
            <a:cxnLst/>
            <a:rect l="l" t="t" r="r" b="b"/>
            <a:pathLst>
              <a:path w="1473485" h="1454732">
                <a:moveTo>
                  <a:pt x="0" y="0"/>
                </a:moveTo>
                <a:lnTo>
                  <a:pt x="1473486" y="0"/>
                </a:lnTo>
                <a:lnTo>
                  <a:pt x="1473486" y="1454732"/>
                </a:lnTo>
                <a:lnTo>
                  <a:pt x="0" y="14547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6851869" y="4136180"/>
            <a:ext cx="3763089" cy="1854177"/>
          </a:xfrm>
          <a:custGeom>
            <a:avLst/>
            <a:gdLst/>
            <a:ahLst/>
            <a:cxnLst/>
            <a:rect l="l" t="t" r="r" b="b"/>
            <a:pathLst>
              <a:path w="3763089" h="1854177">
                <a:moveTo>
                  <a:pt x="0" y="0"/>
                </a:moveTo>
                <a:lnTo>
                  <a:pt x="3763089" y="0"/>
                </a:lnTo>
                <a:lnTo>
                  <a:pt x="3763089" y="1854177"/>
                </a:lnTo>
                <a:lnTo>
                  <a:pt x="0" y="185417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80000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5690503" y="3279449"/>
            <a:ext cx="2142601" cy="2156987"/>
            <a:chOff x="0" y="0"/>
            <a:chExt cx="2856801" cy="2875983"/>
          </a:xfrm>
        </p:grpSpPr>
        <p:sp>
          <p:nvSpPr>
            <p:cNvPr id="16" name="Freeform 16"/>
            <p:cNvSpPr/>
            <p:nvPr/>
          </p:nvSpPr>
          <p:spPr>
            <a:xfrm>
              <a:off x="190597" y="70739"/>
              <a:ext cx="2666205" cy="2805244"/>
            </a:xfrm>
            <a:custGeom>
              <a:avLst/>
              <a:gdLst/>
              <a:ahLst/>
              <a:cxnLst/>
              <a:rect l="l" t="t" r="r" b="b"/>
              <a:pathLst>
                <a:path w="2666205" h="2805244">
                  <a:moveTo>
                    <a:pt x="0" y="0"/>
                  </a:moveTo>
                  <a:lnTo>
                    <a:pt x="2666204" y="0"/>
                  </a:lnTo>
                  <a:lnTo>
                    <a:pt x="2666204" y="2805244"/>
                  </a:lnTo>
                  <a:lnTo>
                    <a:pt x="0" y="280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2629979" cy="2596507"/>
            </a:xfrm>
            <a:custGeom>
              <a:avLst/>
              <a:gdLst/>
              <a:ahLst/>
              <a:cxnLst/>
              <a:rect l="l" t="t" r="r" b="b"/>
              <a:pathLst>
                <a:path w="2629979" h="2596507">
                  <a:moveTo>
                    <a:pt x="0" y="0"/>
                  </a:moveTo>
                  <a:lnTo>
                    <a:pt x="2629979" y="0"/>
                  </a:lnTo>
                  <a:lnTo>
                    <a:pt x="2629979" y="2596507"/>
                  </a:lnTo>
                  <a:lnTo>
                    <a:pt x="0" y="2596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7942684" y="4529201"/>
            <a:ext cx="1556449" cy="857464"/>
            <a:chOff x="0" y="0"/>
            <a:chExt cx="2075265" cy="1143285"/>
          </a:xfrm>
        </p:grpSpPr>
        <p:sp>
          <p:nvSpPr>
            <p:cNvPr id="19" name="Freeform 19"/>
            <p:cNvSpPr/>
            <p:nvPr/>
          </p:nvSpPr>
          <p:spPr>
            <a:xfrm>
              <a:off x="901160" y="0"/>
              <a:ext cx="1174105" cy="1143285"/>
            </a:xfrm>
            <a:custGeom>
              <a:avLst/>
              <a:gdLst/>
              <a:ahLst/>
              <a:cxnLst/>
              <a:rect l="l" t="t" r="r" b="b"/>
              <a:pathLst>
                <a:path w="1174105" h="1143285">
                  <a:moveTo>
                    <a:pt x="0" y="0"/>
                  </a:moveTo>
                  <a:lnTo>
                    <a:pt x="1174105" y="0"/>
                  </a:lnTo>
                  <a:lnTo>
                    <a:pt x="1174105" y="1143285"/>
                  </a:lnTo>
                  <a:lnTo>
                    <a:pt x="0" y="1143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5400000">
              <a:off x="57464" y="394286"/>
              <a:ext cx="500683" cy="559422"/>
            </a:xfrm>
            <a:custGeom>
              <a:avLst/>
              <a:gdLst/>
              <a:ahLst/>
              <a:cxnLst/>
              <a:rect l="l" t="t" r="r" b="b"/>
              <a:pathLst>
                <a:path w="500683" h="559422">
                  <a:moveTo>
                    <a:pt x="0" y="0"/>
                  </a:moveTo>
                  <a:lnTo>
                    <a:pt x="500683" y="0"/>
                  </a:lnTo>
                  <a:lnTo>
                    <a:pt x="500683" y="559422"/>
                  </a:lnTo>
                  <a:lnTo>
                    <a:pt x="0" y="5594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459450"/>
              <a:ext cx="137812" cy="168320"/>
            </a:xfrm>
            <a:custGeom>
              <a:avLst/>
              <a:gdLst/>
              <a:ahLst/>
              <a:cxnLst/>
              <a:rect l="l" t="t" r="r" b="b"/>
              <a:pathLst>
                <a:path w="137812" h="168320">
                  <a:moveTo>
                    <a:pt x="0" y="0"/>
                  </a:moveTo>
                  <a:lnTo>
                    <a:pt x="137812" y="0"/>
                  </a:lnTo>
                  <a:lnTo>
                    <a:pt x="137812" y="168320"/>
                  </a:lnTo>
                  <a:lnTo>
                    <a:pt x="0" y="168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alphaModFix amt="84000"/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75571" y="344457"/>
              <a:ext cx="188301" cy="229986"/>
            </a:xfrm>
            <a:custGeom>
              <a:avLst/>
              <a:gdLst/>
              <a:ahLst/>
              <a:cxnLst/>
              <a:rect l="l" t="t" r="r" b="b"/>
              <a:pathLst>
                <a:path w="188301" h="229986">
                  <a:moveTo>
                    <a:pt x="0" y="0"/>
                  </a:moveTo>
                  <a:lnTo>
                    <a:pt x="188301" y="0"/>
                  </a:lnTo>
                  <a:lnTo>
                    <a:pt x="188301" y="229986"/>
                  </a:lnTo>
                  <a:lnTo>
                    <a:pt x="0" y="229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alphaModFix amt="84000"/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82121" y="214174"/>
              <a:ext cx="251370" cy="307017"/>
            </a:xfrm>
            <a:custGeom>
              <a:avLst/>
              <a:gdLst/>
              <a:ahLst/>
              <a:cxnLst/>
              <a:rect l="l" t="t" r="r" b="b"/>
              <a:pathLst>
                <a:path w="251370" h="307017">
                  <a:moveTo>
                    <a:pt x="0" y="0"/>
                  </a:moveTo>
                  <a:lnTo>
                    <a:pt x="251370" y="0"/>
                  </a:lnTo>
                  <a:lnTo>
                    <a:pt x="251370" y="307017"/>
                  </a:lnTo>
                  <a:lnTo>
                    <a:pt x="0" y="307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alphaModFix amt="84000"/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337389" y="77764"/>
              <a:ext cx="298857" cy="365016"/>
            </a:xfrm>
            <a:custGeom>
              <a:avLst/>
              <a:gdLst/>
              <a:ahLst/>
              <a:cxnLst/>
              <a:rect l="l" t="t" r="r" b="b"/>
              <a:pathLst>
                <a:path w="298857" h="365016">
                  <a:moveTo>
                    <a:pt x="0" y="0"/>
                  </a:moveTo>
                  <a:lnTo>
                    <a:pt x="298857" y="0"/>
                  </a:lnTo>
                  <a:lnTo>
                    <a:pt x="298857" y="365016"/>
                  </a:lnTo>
                  <a:lnTo>
                    <a:pt x="0" y="365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alphaModFix amt="84000"/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571927" y="513429"/>
              <a:ext cx="230313" cy="251333"/>
            </a:xfrm>
            <a:custGeom>
              <a:avLst/>
              <a:gdLst/>
              <a:ahLst/>
              <a:cxnLst/>
              <a:rect l="l" t="t" r="r" b="b"/>
              <a:pathLst>
                <a:path w="230313" h="251333">
                  <a:moveTo>
                    <a:pt x="0" y="0"/>
                  </a:moveTo>
                  <a:lnTo>
                    <a:pt x="230313" y="0"/>
                  </a:lnTo>
                  <a:lnTo>
                    <a:pt x="230313" y="251333"/>
                  </a:lnTo>
                  <a:lnTo>
                    <a:pt x="0" y="251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80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5546536" y="5005913"/>
            <a:ext cx="2450135" cy="2370023"/>
            <a:chOff x="0" y="0"/>
            <a:chExt cx="3266847" cy="3160030"/>
          </a:xfrm>
        </p:grpSpPr>
        <p:sp>
          <p:nvSpPr>
            <p:cNvPr id="27" name="Freeform 27"/>
            <p:cNvSpPr/>
            <p:nvPr/>
          </p:nvSpPr>
          <p:spPr>
            <a:xfrm>
              <a:off x="0" y="117779"/>
              <a:ext cx="3266847" cy="3042251"/>
            </a:xfrm>
            <a:custGeom>
              <a:avLst/>
              <a:gdLst/>
              <a:ahLst/>
              <a:cxnLst/>
              <a:rect l="l" t="t" r="r" b="b"/>
              <a:pathLst>
                <a:path w="3266847" h="3042251">
                  <a:moveTo>
                    <a:pt x="0" y="0"/>
                  </a:moveTo>
                  <a:lnTo>
                    <a:pt x="3266847" y="0"/>
                  </a:lnTo>
                  <a:lnTo>
                    <a:pt x="3266847" y="3042251"/>
                  </a:lnTo>
                  <a:lnTo>
                    <a:pt x="0" y="3042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64323" y="0"/>
              <a:ext cx="2693300" cy="2659022"/>
            </a:xfrm>
            <a:custGeom>
              <a:avLst/>
              <a:gdLst/>
              <a:ahLst/>
              <a:cxnLst/>
              <a:rect l="l" t="t" r="r" b="b"/>
              <a:pathLst>
                <a:path w="2693300" h="2659022">
                  <a:moveTo>
                    <a:pt x="0" y="0"/>
                  </a:moveTo>
                  <a:lnTo>
                    <a:pt x="2693301" y="0"/>
                  </a:lnTo>
                  <a:lnTo>
                    <a:pt x="2693301" y="2659022"/>
                  </a:lnTo>
                  <a:lnTo>
                    <a:pt x="0" y="2659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Freeform 29"/>
          <p:cNvSpPr/>
          <p:nvPr/>
        </p:nvSpPr>
        <p:spPr>
          <a:xfrm>
            <a:off x="2904943" y="2599288"/>
            <a:ext cx="1358564" cy="1341273"/>
          </a:xfrm>
          <a:custGeom>
            <a:avLst/>
            <a:gdLst/>
            <a:ahLst/>
            <a:cxnLst/>
            <a:rect l="l" t="t" r="r" b="b"/>
            <a:pathLst>
              <a:path w="1358564" h="1341273">
                <a:moveTo>
                  <a:pt x="0" y="0"/>
                </a:moveTo>
                <a:lnTo>
                  <a:pt x="1358564" y="0"/>
                </a:lnTo>
                <a:lnTo>
                  <a:pt x="1358564" y="1341273"/>
                </a:lnTo>
                <a:lnTo>
                  <a:pt x="0" y="13412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2916751" y="4006899"/>
            <a:ext cx="1358564" cy="1341273"/>
          </a:xfrm>
          <a:custGeom>
            <a:avLst/>
            <a:gdLst/>
            <a:ahLst/>
            <a:cxnLst/>
            <a:rect l="l" t="t" r="r" b="b"/>
            <a:pathLst>
              <a:path w="1358564" h="1341273">
                <a:moveTo>
                  <a:pt x="0" y="0"/>
                </a:moveTo>
                <a:lnTo>
                  <a:pt x="1358564" y="0"/>
                </a:lnTo>
                <a:lnTo>
                  <a:pt x="1358564" y="1341273"/>
                </a:lnTo>
                <a:lnTo>
                  <a:pt x="0" y="13412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2904943" y="5436228"/>
            <a:ext cx="1358564" cy="1341273"/>
          </a:xfrm>
          <a:custGeom>
            <a:avLst/>
            <a:gdLst/>
            <a:ahLst/>
            <a:cxnLst/>
            <a:rect l="l" t="t" r="r" b="b"/>
            <a:pathLst>
              <a:path w="1358564" h="1341273">
                <a:moveTo>
                  <a:pt x="0" y="0"/>
                </a:moveTo>
                <a:lnTo>
                  <a:pt x="1358564" y="0"/>
                </a:lnTo>
                <a:lnTo>
                  <a:pt x="1358564" y="1341273"/>
                </a:lnTo>
                <a:lnTo>
                  <a:pt x="0" y="13412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5" name="Group 35"/>
          <p:cNvGrpSpPr/>
          <p:nvPr/>
        </p:nvGrpSpPr>
        <p:grpSpPr>
          <a:xfrm>
            <a:off x="7942684" y="3621533"/>
            <a:ext cx="1581459" cy="483806"/>
            <a:chOff x="0" y="0"/>
            <a:chExt cx="2108612" cy="64507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81717" cy="645075"/>
            </a:xfrm>
            <a:custGeom>
              <a:avLst/>
              <a:gdLst/>
              <a:ahLst/>
              <a:cxnLst/>
              <a:rect l="l" t="t" r="r" b="b"/>
              <a:pathLst>
                <a:path w="681717" h="645075">
                  <a:moveTo>
                    <a:pt x="0" y="0"/>
                  </a:moveTo>
                  <a:lnTo>
                    <a:pt x="681717" y="0"/>
                  </a:lnTo>
                  <a:lnTo>
                    <a:pt x="681717" y="645075"/>
                  </a:lnTo>
                  <a:lnTo>
                    <a:pt x="0" y="645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698326" y="178559"/>
              <a:ext cx="393930" cy="393930"/>
            </a:xfrm>
            <a:custGeom>
              <a:avLst/>
              <a:gdLst/>
              <a:ahLst/>
              <a:cxnLst/>
              <a:rect l="l" t="t" r="r" b="b"/>
              <a:pathLst>
                <a:path w="393930" h="393930">
                  <a:moveTo>
                    <a:pt x="0" y="0"/>
                  </a:moveTo>
                  <a:lnTo>
                    <a:pt x="393930" y="0"/>
                  </a:lnTo>
                  <a:lnTo>
                    <a:pt x="393930" y="393931"/>
                  </a:lnTo>
                  <a:lnTo>
                    <a:pt x="0" y="393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AutoShape 38"/>
            <p:cNvSpPr/>
            <p:nvPr/>
          </p:nvSpPr>
          <p:spPr>
            <a:xfrm flipV="1">
              <a:off x="621668" y="191252"/>
              <a:ext cx="293280" cy="211618"/>
            </a:xfrm>
            <a:prstGeom prst="line">
              <a:avLst/>
            </a:prstGeom>
            <a:ln w="9546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9" name="AutoShape 39"/>
            <p:cNvSpPr/>
            <p:nvPr/>
          </p:nvSpPr>
          <p:spPr>
            <a:xfrm>
              <a:off x="667643" y="402871"/>
              <a:ext cx="322119" cy="124493"/>
            </a:xfrm>
            <a:prstGeom prst="line">
              <a:avLst/>
            </a:prstGeom>
            <a:ln w="9546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0" name="AutoShape 40"/>
            <p:cNvSpPr/>
            <p:nvPr/>
          </p:nvSpPr>
          <p:spPr>
            <a:xfrm flipV="1">
              <a:off x="621767" y="137829"/>
              <a:ext cx="290960" cy="262134"/>
            </a:xfrm>
            <a:prstGeom prst="line">
              <a:avLst/>
            </a:prstGeom>
            <a:ln w="9546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1" name="AutoShape 41"/>
            <p:cNvSpPr/>
            <p:nvPr/>
          </p:nvSpPr>
          <p:spPr>
            <a:xfrm>
              <a:off x="665090" y="405051"/>
              <a:ext cx="327223" cy="180468"/>
            </a:xfrm>
            <a:prstGeom prst="line">
              <a:avLst/>
            </a:prstGeom>
            <a:ln w="9546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2" name="Freeform 42"/>
            <p:cNvSpPr/>
            <p:nvPr/>
          </p:nvSpPr>
          <p:spPr>
            <a:xfrm>
              <a:off x="1055956" y="25551"/>
              <a:ext cx="507235" cy="619523"/>
            </a:xfrm>
            <a:custGeom>
              <a:avLst/>
              <a:gdLst/>
              <a:ahLst/>
              <a:cxnLst/>
              <a:rect l="l" t="t" r="r" b="b"/>
              <a:pathLst>
                <a:path w="507235" h="619523">
                  <a:moveTo>
                    <a:pt x="0" y="0"/>
                  </a:moveTo>
                  <a:lnTo>
                    <a:pt x="507235" y="0"/>
                  </a:lnTo>
                  <a:lnTo>
                    <a:pt x="507235" y="619524"/>
                  </a:lnTo>
                  <a:lnTo>
                    <a:pt x="0" y="619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alphaModFix amt="84000"/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1312334" y="23892"/>
              <a:ext cx="507235" cy="619523"/>
            </a:xfrm>
            <a:custGeom>
              <a:avLst/>
              <a:gdLst/>
              <a:ahLst/>
              <a:cxnLst/>
              <a:rect l="l" t="t" r="r" b="b"/>
              <a:pathLst>
                <a:path w="507235" h="619523">
                  <a:moveTo>
                    <a:pt x="0" y="0"/>
                  </a:moveTo>
                  <a:lnTo>
                    <a:pt x="507235" y="0"/>
                  </a:lnTo>
                  <a:lnTo>
                    <a:pt x="507235" y="619523"/>
                  </a:lnTo>
                  <a:lnTo>
                    <a:pt x="0" y="619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alphaModFix amt="84000"/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>
              <a:off x="1601377" y="23892"/>
              <a:ext cx="507235" cy="619523"/>
            </a:xfrm>
            <a:custGeom>
              <a:avLst/>
              <a:gdLst/>
              <a:ahLst/>
              <a:cxnLst/>
              <a:rect l="l" t="t" r="r" b="b"/>
              <a:pathLst>
                <a:path w="507235" h="619523">
                  <a:moveTo>
                    <a:pt x="0" y="0"/>
                  </a:moveTo>
                  <a:lnTo>
                    <a:pt x="507235" y="0"/>
                  </a:lnTo>
                  <a:lnTo>
                    <a:pt x="507235" y="619523"/>
                  </a:lnTo>
                  <a:lnTo>
                    <a:pt x="0" y="619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alphaModFix amt="84000"/>
              </a:blip>
              <a:stretch>
                <a:fillRect/>
              </a:stretch>
            </a:blipFill>
          </p:spPr>
        </p:sp>
      </p:grpSp>
      <p:grpSp>
        <p:nvGrpSpPr>
          <p:cNvPr id="45" name="Group 45"/>
          <p:cNvGrpSpPr/>
          <p:nvPr/>
        </p:nvGrpSpPr>
        <p:grpSpPr>
          <a:xfrm>
            <a:off x="8063934" y="5671092"/>
            <a:ext cx="1406223" cy="971152"/>
            <a:chOff x="0" y="0"/>
            <a:chExt cx="1874964" cy="1294869"/>
          </a:xfrm>
        </p:grpSpPr>
        <p:sp>
          <p:nvSpPr>
            <p:cNvPr id="46" name="Freeform 46"/>
            <p:cNvSpPr/>
            <p:nvPr/>
          </p:nvSpPr>
          <p:spPr>
            <a:xfrm>
              <a:off x="750446" y="84099"/>
              <a:ext cx="924145" cy="490637"/>
            </a:xfrm>
            <a:custGeom>
              <a:avLst/>
              <a:gdLst/>
              <a:ahLst/>
              <a:cxnLst/>
              <a:rect l="l" t="t" r="r" b="b"/>
              <a:pathLst>
                <a:path w="924145" h="490637">
                  <a:moveTo>
                    <a:pt x="0" y="0"/>
                  </a:moveTo>
                  <a:lnTo>
                    <a:pt x="924145" y="0"/>
                  </a:lnTo>
                  <a:lnTo>
                    <a:pt x="924145" y="490637"/>
                  </a:lnTo>
                  <a:lnTo>
                    <a:pt x="0" y="490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>
              <a:off x="214755" y="635359"/>
              <a:ext cx="543196" cy="659510"/>
            </a:xfrm>
            <a:custGeom>
              <a:avLst/>
              <a:gdLst/>
              <a:ahLst/>
              <a:cxnLst/>
              <a:rect l="l" t="t" r="r" b="b"/>
              <a:pathLst>
                <a:path w="543196" h="659510">
                  <a:moveTo>
                    <a:pt x="0" y="0"/>
                  </a:moveTo>
                  <a:lnTo>
                    <a:pt x="543196" y="0"/>
                  </a:lnTo>
                  <a:lnTo>
                    <a:pt x="543196" y="659510"/>
                  </a:lnTo>
                  <a:lnTo>
                    <a:pt x="0" y="6595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>
              <a:off x="281264" y="0"/>
              <a:ext cx="1009498" cy="1012028"/>
            </a:xfrm>
            <a:custGeom>
              <a:avLst/>
              <a:gdLst/>
              <a:ahLst/>
              <a:cxnLst/>
              <a:rect l="l" t="t" r="r" b="b"/>
              <a:pathLst>
                <a:path w="1009498" h="1012028">
                  <a:moveTo>
                    <a:pt x="0" y="0"/>
                  </a:moveTo>
                  <a:lnTo>
                    <a:pt x="1009498" y="0"/>
                  </a:lnTo>
                  <a:lnTo>
                    <a:pt x="1009498" y="1012028"/>
                  </a:lnTo>
                  <a:lnTo>
                    <a:pt x="0" y="1012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>
                <a:extLs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>
              <a:off x="0" y="91711"/>
              <a:ext cx="665665" cy="353408"/>
            </a:xfrm>
            <a:custGeom>
              <a:avLst/>
              <a:gdLst/>
              <a:ahLst/>
              <a:cxnLst/>
              <a:rect l="l" t="t" r="r" b="b"/>
              <a:pathLst>
                <a:path w="665665" h="353408">
                  <a:moveTo>
                    <a:pt x="0" y="0"/>
                  </a:moveTo>
                  <a:lnTo>
                    <a:pt x="665665" y="0"/>
                  </a:lnTo>
                  <a:lnTo>
                    <a:pt x="665665" y="353408"/>
                  </a:lnTo>
                  <a:lnTo>
                    <a:pt x="0" y="353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alphaModFix amt="56000"/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>
              <a:off x="1209298" y="675213"/>
              <a:ext cx="665665" cy="353408"/>
            </a:xfrm>
            <a:custGeom>
              <a:avLst/>
              <a:gdLst/>
              <a:ahLst/>
              <a:cxnLst/>
              <a:rect l="l" t="t" r="r" b="b"/>
              <a:pathLst>
                <a:path w="665665" h="353408">
                  <a:moveTo>
                    <a:pt x="0" y="0"/>
                  </a:moveTo>
                  <a:lnTo>
                    <a:pt x="665666" y="0"/>
                  </a:lnTo>
                  <a:lnTo>
                    <a:pt x="665666" y="353407"/>
                  </a:lnTo>
                  <a:lnTo>
                    <a:pt x="0" y="353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alphaModFix amt="56000"/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1" name="Freeform 51"/>
          <p:cNvSpPr/>
          <p:nvPr/>
        </p:nvSpPr>
        <p:spPr>
          <a:xfrm>
            <a:off x="166110" y="2245723"/>
            <a:ext cx="2541718" cy="4749452"/>
          </a:xfrm>
          <a:custGeom>
            <a:avLst/>
            <a:gdLst/>
            <a:ahLst/>
            <a:cxnLst/>
            <a:rect l="l" t="t" r="r" b="b"/>
            <a:pathLst>
              <a:path w="2541718" h="4749452">
                <a:moveTo>
                  <a:pt x="0" y="0"/>
                </a:moveTo>
                <a:lnTo>
                  <a:pt x="2541718" y="0"/>
                </a:lnTo>
                <a:lnTo>
                  <a:pt x="2541718" y="4749452"/>
                </a:lnTo>
                <a:lnTo>
                  <a:pt x="0" y="4749452"/>
                </a:lnTo>
                <a:lnTo>
                  <a:pt x="0" y="0"/>
                </a:lnTo>
                <a:close/>
              </a:path>
            </a:pathLst>
          </a:custGeom>
          <a:blipFill>
            <a:blip r:embed="rId37"/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 rot="-5400000">
            <a:off x="-1288524" y="3186390"/>
            <a:ext cx="5450985" cy="2685849"/>
          </a:xfrm>
          <a:custGeom>
            <a:avLst/>
            <a:gdLst/>
            <a:ahLst/>
            <a:cxnLst/>
            <a:rect l="l" t="t" r="r" b="b"/>
            <a:pathLst>
              <a:path w="5450985" h="2685849">
                <a:moveTo>
                  <a:pt x="0" y="0"/>
                </a:moveTo>
                <a:lnTo>
                  <a:pt x="5450985" y="0"/>
                </a:lnTo>
                <a:lnTo>
                  <a:pt x="5450985" y="2685849"/>
                </a:lnTo>
                <a:lnTo>
                  <a:pt x="0" y="2685849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53" name="TextBox 53"/>
          <p:cNvSpPr txBox="1"/>
          <p:nvPr/>
        </p:nvSpPr>
        <p:spPr>
          <a:xfrm>
            <a:off x="2933707" y="2768220"/>
            <a:ext cx="1329799" cy="857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9"/>
              </a:lnSpc>
              <a:spcBef>
                <a:spcPct val="0"/>
              </a:spcBef>
            </a:pPr>
            <a:endParaRPr dirty="0"/>
          </a:p>
          <a:p>
            <a:pPr marL="0" lvl="0" indent="0" algn="ctr">
              <a:lnSpc>
                <a:spcPts val="1050"/>
              </a:lnSpc>
              <a:spcBef>
                <a:spcPct val="0"/>
              </a:spcBef>
            </a:pPr>
            <a:r>
              <a:rPr lang="en-US" sz="750" u="sng" strike="noStrike" dirty="0">
                <a:solidFill>
                  <a:srgbClr val="000000"/>
                </a:solidFill>
                <a:latin typeface="Calibri (MS) Bold"/>
              </a:rPr>
              <a:t>IV Actual</a:t>
            </a:r>
          </a:p>
          <a:p>
            <a:pPr marL="0" lvl="0" indent="0" algn="ctr">
              <a:lnSpc>
                <a:spcPts val="809"/>
              </a:lnSpc>
              <a:spcBef>
                <a:spcPct val="0"/>
              </a:spcBef>
            </a:pPr>
            <a:endParaRPr lang="en-US" sz="750" u="sng" strike="noStrike" dirty="0">
              <a:solidFill>
                <a:srgbClr val="000000"/>
              </a:solidFill>
              <a:latin typeface="Calibri (MS) Bold"/>
            </a:endParaRPr>
          </a:p>
          <a:p>
            <a:pPr marL="0" lvl="0" indent="0" algn="ctr">
              <a:lnSpc>
                <a:spcPts val="840"/>
              </a:lnSpc>
              <a:spcBef>
                <a:spcPct val="0"/>
              </a:spcBef>
            </a:pPr>
            <a:r>
              <a:rPr lang="en-US" sz="600" strike="noStrike" dirty="0" err="1">
                <a:solidFill>
                  <a:srgbClr val="000000"/>
                </a:solidFill>
                <a:latin typeface="Calibri (MS) Bold"/>
              </a:rPr>
              <a:t>Núcleos</a:t>
            </a:r>
            <a:r>
              <a:rPr lang="en-US" sz="600" strike="noStrike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" strike="noStrike" dirty="0" err="1">
                <a:solidFill>
                  <a:srgbClr val="000000"/>
                </a:solidFill>
                <a:latin typeface="Calibri (MS) Bold"/>
              </a:rPr>
              <a:t>tradicionales</a:t>
            </a:r>
            <a:r>
              <a:rPr lang="en-US" sz="600" strike="noStrike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" strike="noStrike" dirty="0" err="1">
                <a:solidFill>
                  <a:srgbClr val="000000"/>
                </a:solidFill>
                <a:latin typeface="Calibri (MS) Bold"/>
              </a:rPr>
              <a:t>compactos</a:t>
            </a:r>
            <a:endParaRPr lang="en-US" sz="600" strike="noStrike" dirty="0">
              <a:solidFill>
                <a:srgbClr val="000000"/>
              </a:solidFill>
              <a:latin typeface="Calibri (MS) Bold"/>
            </a:endParaRPr>
          </a:p>
          <a:p>
            <a:pPr marL="0" lvl="0" indent="0" algn="ctr">
              <a:lnSpc>
                <a:spcPts val="840"/>
              </a:lnSpc>
              <a:spcBef>
                <a:spcPct val="0"/>
              </a:spcBef>
            </a:pPr>
            <a:r>
              <a:rPr lang="en-US" sz="600" strike="noStrike" dirty="0" err="1">
                <a:solidFill>
                  <a:srgbClr val="000000"/>
                </a:solidFill>
                <a:latin typeface="Calibri (MS) Bold"/>
              </a:rPr>
              <a:t>Malla</a:t>
            </a:r>
            <a:r>
              <a:rPr lang="en-US" sz="600" strike="noStrike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" strike="noStrike" dirty="0" err="1">
                <a:solidFill>
                  <a:srgbClr val="000000"/>
                </a:solidFill>
                <a:latin typeface="Calibri (MS) Bold"/>
              </a:rPr>
              <a:t>Intersticial</a:t>
            </a:r>
            <a:r>
              <a:rPr lang="en-US" sz="600" strike="noStrike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" strike="noStrike" dirty="0" err="1">
                <a:solidFill>
                  <a:srgbClr val="000000"/>
                </a:solidFill>
                <a:latin typeface="Calibri (MS) Bold"/>
              </a:rPr>
              <a:t>difusa</a:t>
            </a:r>
            <a:r>
              <a:rPr lang="en-US" sz="600" strike="noStrike" dirty="0">
                <a:solidFill>
                  <a:srgbClr val="000000"/>
                </a:solidFill>
                <a:latin typeface="Calibri (MS) Bold"/>
              </a:rPr>
              <a:t>. </a:t>
            </a:r>
          </a:p>
          <a:p>
            <a:pPr marL="0" lvl="0" indent="0" algn="ctr">
              <a:lnSpc>
                <a:spcPts val="840"/>
              </a:lnSpc>
              <a:spcBef>
                <a:spcPct val="0"/>
              </a:spcBef>
            </a:pPr>
            <a:r>
              <a:rPr lang="en-US" sz="600" strike="noStrike" dirty="0">
                <a:solidFill>
                  <a:srgbClr val="000000"/>
                </a:solidFill>
                <a:latin typeface="Calibri (MS) Bold"/>
              </a:rPr>
              <a:t>ZV </a:t>
            </a:r>
            <a:r>
              <a:rPr lang="en-US" sz="600" strike="noStrike" dirty="0" err="1">
                <a:solidFill>
                  <a:srgbClr val="000000"/>
                </a:solidFill>
                <a:latin typeface="Calibri (MS) Bold"/>
              </a:rPr>
              <a:t>encorsetadas</a:t>
            </a:r>
            <a:r>
              <a:rPr lang="en-US" sz="600" strike="noStrike" dirty="0">
                <a:solidFill>
                  <a:srgbClr val="000000"/>
                </a:solidFill>
                <a:latin typeface="Calibri (MS) Bold"/>
              </a:rPr>
              <a:t>. </a:t>
            </a:r>
          </a:p>
          <a:p>
            <a:pPr marL="0" lvl="0" indent="0" algn="ctr">
              <a:lnSpc>
                <a:spcPts val="840"/>
              </a:lnSpc>
              <a:spcBef>
                <a:spcPct val="0"/>
              </a:spcBef>
            </a:pPr>
            <a:r>
              <a:rPr lang="en-US" sz="600" strike="noStrike" dirty="0">
                <a:solidFill>
                  <a:srgbClr val="000000"/>
                </a:solidFill>
                <a:latin typeface="Calibri (MS) Bold"/>
              </a:rPr>
              <a:t>Falta </a:t>
            </a:r>
            <a:r>
              <a:rPr lang="en-US" sz="600" strike="noStrike" dirty="0" err="1">
                <a:solidFill>
                  <a:srgbClr val="000000"/>
                </a:solidFill>
                <a:latin typeface="Calibri (MS) Bold"/>
              </a:rPr>
              <a:t>conexión</a:t>
            </a:r>
            <a:r>
              <a:rPr lang="en-US" sz="600" strike="noStrike" dirty="0">
                <a:solidFill>
                  <a:srgbClr val="000000"/>
                </a:solidFill>
                <a:latin typeface="Calibri (MS) Bold"/>
              </a:rPr>
              <a:t> IV N-R</a:t>
            </a:r>
          </a:p>
          <a:p>
            <a:pPr marL="0" lvl="0" indent="0" algn="ctr">
              <a:lnSpc>
                <a:spcPts val="840"/>
              </a:lnSpc>
              <a:spcBef>
                <a:spcPct val="0"/>
              </a:spcBef>
            </a:pPr>
            <a:r>
              <a:rPr lang="en-US" sz="600" strike="noStrike" dirty="0" err="1">
                <a:solidFill>
                  <a:srgbClr val="000000"/>
                </a:solidFill>
                <a:latin typeface="Calibri (MS) Bold"/>
              </a:rPr>
              <a:t>Escasas</a:t>
            </a:r>
            <a:r>
              <a:rPr lang="en-US" sz="600" strike="noStrike" dirty="0">
                <a:solidFill>
                  <a:srgbClr val="000000"/>
                </a:solidFill>
                <a:latin typeface="Calibri (MS) Bold"/>
              </a:rPr>
              <a:t> ZV y </a:t>
            </a:r>
            <a:r>
              <a:rPr lang="en-US" sz="600" strike="noStrike" dirty="0" err="1">
                <a:solidFill>
                  <a:srgbClr val="000000"/>
                </a:solidFill>
                <a:latin typeface="Calibri (MS) Bold"/>
              </a:rPr>
              <a:t>selladas</a:t>
            </a:r>
            <a:r>
              <a:rPr lang="en-US" sz="600" strike="noStrike" dirty="0">
                <a:solidFill>
                  <a:srgbClr val="000000"/>
                </a:solidFill>
                <a:latin typeface="Calibri (MS) Bold"/>
              </a:rPr>
              <a:t>.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4155381" y="2781771"/>
            <a:ext cx="1587248" cy="857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9"/>
              </a:lnSpc>
              <a:spcBef>
                <a:spcPct val="0"/>
              </a:spcBef>
            </a:pPr>
            <a:endParaRPr dirty="0"/>
          </a:p>
          <a:p>
            <a:pPr marL="0" lvl="0" indent="0" algn="ctr">
              <a:lnSpc>
                <a:spcPts val="1050"/>
              </a:lnSpc>
              <a:spcBef>
                <a:spcPct val="0"/>
              </a:spcBef>
            </a:pPr>
            <a:r>
              <a:rPr lang="en-US" sz="750" u="sng" strike="noStrike" dirty="0">
                <a:solidFill>
                  <a:srgbClr val="000000"/>
                </a:solidFill>
                <a:latin typeface="Calibri (MS) Bold"/>
              </a:rPr>
              <a:t>PP Renaturalización</a:t>
            </a:r>
          </a:p>
          <a:p>
            <a:pPr marL="0" lvl="0" indent="0" algn="ctr">
              <a:lnSpc>
                <a:spcPts val="809"/>
              </a:lnSpc>
              <a:spcBef>
                <a:spcPct val="0"/>
              </a:spcBef>
            </a:pPr>
            <a:endParaRPr lang="en-US" sz="750" u="sng" strike="noStrike" dirty="0">
              <a:solidFill>
                <a:srgbClr val="000000"/>
              </a:solidFill>
              <a:latin typeface="Calibri (MS) Bold"/>
            </a:endParaRPr>
          </a:p>
          <a:p>
            <a:pPr marL="0" lvl="0" indent="0" algn="ctr">
              <a:lnSpc>
                <a:spcPts val="840"/>
              </a:lnSpc>
              <a:spcBef>
                <a:spcPct val="0"/>
              </a:spcBef>
            </a:pPr>
            <a:r>
              <a:rPr lang="en-US" sz="600" strike="noStrike" dirty="0" err="1">
                <a:solidFill>
                  <a:srgbClr val="000000"/>
                </a:solidFill>
                <a:latin typeface="Calibri (MS) Bold"/>
              </a:rPr>
              <a:t>Corredores</a:t>
            </a:r>
            <a:r>
              <a:rPr lang="en-US" sz="600" strike="noStrike" dirty="0">
                <a:solidFill>
                  <a:srgbClr val="000000"/>
                </a:solidFill>
                <a:latin typeface="Calibri (MS) Bold"/>
              </a:rPr>
              <a:t> Urbanos. </a:t>
            </a:r>
          </a:p>
          <a:p>
            <a:pPr marL="0" lvl="0" indent="0" algn="ctr">
              <a:lnSpc>
                <a:spcPts val="840"/>
              </a:lnSpc>
              <a:spcBef>
                <a:spcPct val="0"/>
              </a:spcBef>
            </a:pPr>
            <a:r>
              <a:rPr lang="en-US" sz="600" strike="noStrike" dirty="0" err="1">
                <a:solidFill>
                  <a:srgbClr val="000000"/>
                </a:solidFill>
                <a:latin typeface="Calibri (MS) Bold"/>
              </a:rPr>
              <a:t>Recuperar</a:t>
            </a:r>
            <a:r>
              <a:rPr lang="en-US" sz="600" strike="noStrike" dirty="0">
                <a:solidFill>
                  <a:srgbClr val="000000"/>
                </a:solidFill>
                <a:latin typeface="Calibri (MS) Bold"/>
              </a:rPr>
              <a:t> los SRPA. </a:t>
            </a:r>
          </a:p>
          <a:p>
            <a:pPr marL="0" lvl="0" indent="0" algn="ctr">
              <a:lnSpc>
                <a:spcPts val="840"/>
              </a:lnSpc>
              <a:spcBef>
                <a:spcPct val="0"/>
              </a:spcBef>
            </a:pPr>
            <a:r>
              <a:rPr lang="en-US" sz="600" strike="noStrike" dirty="0" err="1">
                <a:solidFill>
                  <a:srgbClr val="000000"/>
                </a:solidFill>
                <a:latin typeface="Calibri (MS) Bold"/>
              </a:rPr>
              <a:t>Recuperar</a:t>
            </a:r>
            <a:r>
              <a:rPr lang="en-US" sz="600" strike="noStrike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" strike="noStrike" dirty="0" err="1">
                <a:solidFill>
                  <a:srgbClr val="000000"/>
                </a:solidFill>
                <a:latin typeface="Calibri (MS) Bold"/>
              </a:rPr>
              <a:t>Barrancos</a:t>
            </a:r>
            <a:r>
              <a:rPr lang="en-US" sz="600" strike="noStrike" dirty="0">
                <a:solidFill>
                  <a:srgbClr val="000000"/>
                </a:solidFill>
                <a:latin typeface="Calibri (MS) Bold"/>
              </a:rPr>
              <a:t>  </a:t>
            </a:r>
          </a:p>
          <a:p>
            <a:pPr marL="0" lvl="0" indent="0" algn="ctr">
              <a:lnSpc>
                <a:spcPts val="840"/>
              </a:lnSpc>
              <a:spcBef>
                <a:spcPct val="0"/>
              </a:spcBef>
            </a:pPr>
            <a:r>
              <a:rPr lang="en-US" sz="600" strike="noStrike" dirty="0" err="1">
                <a:solidFill>
                  <a:srgbClr val="000000"/>
                </a:solidFill>
                <a:latin typeface="Calibri (MS) Bold"/>
              </a:rPr>
              <a:t>Rediseñar</a:t>
            </a:r>
            <a:r>
              <a:rPr lang="en-US" sz="600" strike="noStrike" dirty="0">
                <a:solidFill>
                  <a:srgbClr val="000000"/>
                </a:solidFill>
                <a:latin typeface="Calibri (MS) Bold"/>
              </a:rPr>
              <a:t> las ZV.</a:t>
            </a:r>
          </a:p>
          <a:p>
            <a:pPr marL="0" lvl="0" indent="0" algn="ctr">
              <a:lnSpc>
                <a:spcPts val="840"/>
              </a:lnSpc>
              <a:spcBef>
                <a:spcPct val="0"/>
              </a:spcBef>
            </a:pPr>
            <a:r>
              <a:rPr lang="en-US" sz="600" strike="noStrike" dirty="0">
                <a:solidFill>
                  <a:srgbClr val="000000"/>
                </a:solidFill>
                <a:latin typeface="Calibri (MS) Bold"/>
              </a:rPr>
              <a:t>Bioeconomía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2928156" y="4173077"/>
            <a:ext cx="1329799" cy="857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9"/>
              </a:lnSpc>
              <a:spcBef>
                <a:spcPct val="0"/>
              </a:spcBef>
            </a:pPr>
            <a:endParaRPr dirty="0"/>
          </a:p>
          <a:p>
            <a:pPr marL="0" lvl="0" indent="0" algn="ctr">
              <a:lnSpc>
                <a:spcPts val="1050"/>
              </a:lnSpc>
              <a:spcBef>
                <a:spcPct val="0"/>
              </a:spcBef>
            </a:pPr>
            <a:r>
              <a:rPr lang="en-US" sz="750" u="sng" strike="noStrike" dirty="0">
                <a:solidFill>
                  <a:srgbClr val="000000"/>
                </a:solidFill>
                <a:latin typeface="Calibri (MS) Bold"/>
              </a:rPr>
              <a:t>IV Actual</a:t>
            </a:r>
          </a:p>
          <a:p>
            <a:pPr marL="0" lvl="0" indent="0" algn="ctr">
              <a:lnSpc>
                <a:spcPts val="809"/>
              </a:lnSpc>
              <a:spcBef>
                <a:spcPct val="0"/>
              </a:spcBef>
            </a:pPr>
            <a:endParaRPr lang="en-US" sz="750" u="sng" strike="noStrike" dirty="0">
              <a:solidFill>
                <a:srgbClr val="000000"/>
              </a:solidFill>
              <a:latin typeface="Calibri (MS) Bold"/>
            </a:endParaRPr>
          </a:p>
          <a:p>
            <a:pPr marL="0" lvl="0" indent="0" algn="ctr">
              <a:lnSpc>
                <a:spcPts val="840"/>
              </a:lnSpc>
              <a:spcBef>
                <a:spcPct val="0"/>
              </a:spcBef>
            </a:pPr>
            <a:r>
              <a:rPr lang="en-US" sz="600" strike="noStrike" dirty="0">
                <a:solidFill>
                  <a:srgbClr val="000000"/>
                </a:solidFill>
                <a:latin typeface="Calibri (MS) Bold"/>
              </a:rPr>
              <a:t>Baja </a:t>
            </a:r>
            <a:r>
              <a:rPr lang="en-US" sz="600" strike="noStrike" dirty="0" err="1">
                <a:solidFill>
                  <a:srgbClr val="000000"/>
                </a:solidFill>
                <a:latin typeface="Calibri (MS) Bold"/>
              </a:rPr>
              <a:t>densidad</a:t>
            </a:r>
            <a:endParaRPr lang="en-US" sz="600" strike="noStrike" dirty="0">
              <a:solidFill>
                <a:srgbClr val="000000"/>
              </a:solidFill>
              <a:latin typeface="Calibri (MS) Bold"/>
            </a:endParaRPr>
          </a:p>
          <a:p>
            <a:pPr marL="0" lvl="0" indent="0" algn="ctr">
              <a:lnSpc>
                <a:spcPts val="840"/>
              </a:lnSpc>
              <a:spcBef>
                <a:spcPct val="0"/>
              </a:spcBef>
            </a:pPr>
            <a:r>
              <a:rPr lang="en-US" sz="600" strike="noStrike" dirty="0" err="1">
                <a:solidFill>
                  <a:srgbClr val="000000"/>
                </a:solidFill>
                <a:latin typeface="Calibri (MS) Bold"/>
              </a:rPr>
              <a:t>Suelos</a:t>
            </a:r>
            <a:r>
              <a:rPr lang="en-US" sz="600" strike="noStrike" dirty="0">
                <a:solidFill>
                  <a:srgbClr val="000000"/>
                </a:solidFill>
                <a:latin typeface="Calibri (MS) Bold"/>
              </a:rPr>
              <a:t> sin </a:t>
            </a:r>
            <a:r>
              <a:rPr lang="en-US" sz="600" strike="noStrike" dirty="0" err="1">
                <a:solidFill>
                  <a:srgbClr val="000000"/>
                </a:solidFill>
                <a:latin typeface="Calibri (MS) Bold"/>
              </a:rPr>
              <a:t>desarrollar</a:t>
            </a:r>
            <a:r>
              <a:rPr lang="en-US" sz="600" strike="noStrike" dirty="0">
                <a:solidFill>
                  <a:srgbClr val="000000"/>
                </a:solidFill>
                <a:latin typeface="Calibri (MS) Bold"/>
              </a:rPr>
              <a:t>. </a:t>
            </a:r>
          </a:p>
          <a:p>
            <a:pPr marL="0" lvl="0" indent="0" algn="ctr">
              <a:lnSpc>
                <a:spcPts val="840"/>
              </a:lnSpc>
              <a:spcBef>
                <a:spcPct val="0"/>
              </a:spcBef>
            </a:pPr>
            <a:r>
              <a:rPr lang="en-US" sz="600" strike="noStrike" dirty="0" err="1">
                <a:solidFill>
                  <a:srgbClr val="000000"/>
                </a:solidFill>
                <a:latin typeface="Calibri (MS) Bold"/>
              </a:rPr>
              <a:t>Escasa</a:t>
            </a:r>
            <a:r>
              <a:rPr lang="en-US" sz="600" strike="noStrike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" strike="noStrike" dirty="0" err="1">
                <a:solidFill>
                  <a:srgbClr val="000000"/>
                </a:solidFill>
                <a:latin typeface="Calibri (MS) Bold"/>
              </a:rPr>
              <a:t>vegetación</a:t>
            </a:r>
            <a:endParaRPr lang="en-US" sz="600" strike="noStrike" dirty="0">
              <a:solidFill>
                <a:srgbClr val="000000"/>
              </a:solidFill>
              <a:latin typeface="Calibri (MS) Bold"/>
            </a:endParaRPr>
          </a:p>
          <a:p>
            <a:pPr marL="0" lvl="0" indent="0" algn="ctr">
              <a:lnSpc>
                <a:spcPts val="840"/>
              </a:lnSpc>
              <a:spcBef>
                <a:spcPct val="0"/>
              </a:spcBef>
            </a:pPr>
            <a:r>
              <a:rPr lang="en-US" sz="600" strike="noStrike" dirty="0" err="1">
                <a:solidFill>
                  <a:srgbClr val="000000"/>
                </a:solidFill>
                <a:latin typeface="Calibri (MS) Bold"/>
              </a:rPr>
              <a:t>Barrancos</a:t>
            </a:r>
            <a:r>
              <a:rPr lang="en-US" sz="600" strike="noStrike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" strike="noStrike" dirty="0" err="1">
                <a:solidFill>
                  <a:srgbClr val="000000"/>
                </a:solidFill>
                <a:latin typeface="Calibri (MS) Bold"/>
              </a:rPr>
              <a:t>degradados</a:t>
            </a:r>
            <a:r>
              <a:rPr lang="en-US" sz="600" strike="noStrike" dirty="0">
                <a:solidFill>
                  <a:srgbClr val="000000"/>
                </a:solidFill>
                <a:latin typeface="Calibri (MS) Bold"/>
              </a:rPr>
              <a:t>. </a:t>
            </a:r>
          </a:p>
          <a:p>
            <a:pPr marL="0" lvl="0" indent="0" algn="ctr">
              <a:lnSpc>
                <a:spcPts val="840"/>
              </a:lnSpc>
              <a:spcBef>
                <a:spcPct val="0"/>
              </a:spcBef>
            </a:pPr>
            <a:endParaRPr lang="en-US" sz="600" strike="noStrike" dirty="0">
              <a:solidFill>
                <a:srgbClr val="000000"/>
              </a:solidFill>
              <a:latin typeface="Calibri (MS) Bold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4140244" y="4196372"/>
            <a:ext cx="1587248" cy="857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9"/>
              </a:lnSpc>
              <a:spcBef>
                <a:spcPct val="0"/>
              </a:spcBef>
            </a:pPr>
            <a:endParaRPr/>
          </a:p>
          <a:p>
            <a:pPr marL="0" lvl="0" indent="0" algn="ctr">
              <a:lnSpc>
                <a:spcPts val="1050"/>
              </a:lnSpc>
              <a:spcBef>
                <a:spcPct val="0"/>
              </a:spcBef>
            </a:pPr>
            <a:r>
              <a:rPr lang="en-US" sz="750" u="sng" strike="noStrike">
                <a:solidFill>
                  <a:srgbClr val="000000"/>
                </a:solidFill>
                <a:latin typeface="Calibri (MS) Bold"/>
              </a:rPr>
              <a:t>PP Renaturalización</a:t>
            </a:r>
          </a:p>
          <a:p>
            <a:pPr marL="0" lvl="0" indent="0" algn="ctr">
              <a:lnSpc>
                <a:spcPts val="809"/>
              </a:lnSpc>
              <a:spcBef>
                <a:spcPct val="0"/>
              </a:spcBef>
            </a:pPr>
            <a:endParaRPr lang="en-US" sz="750" u="sng" strike="noStrike">
              <a:solidFill>
                <a:srgbClr val="000000"/>
              </a:solidFill>
              <a:latin typeface="Calibri (MS) Bold"/>
            </a:endParaRPr>
          </a:p>
          <a:p>
            <a:pPr marL="0" lvl="0" indent="0" algn="ctr">
              <a:lnSpc>
                <a:spcPts val="840"/>
              </a:lnSpc>
              <a:spcBef>
                <a:spcPct val="0"/>
              </a:spcBef>
            </a:pPr>
            <a:r>
              <a:rPr lang="en-US" sz="600" strike="noStrike">
                <a:solidFill>
                  <a:srgbClr val="000000"/>
                </a:solidFill>
                <a:latin typeface="Calibri (MS) Bold"/>
              </a:rPr>
              <a:t>Esponjamientos</a:t>
            </a:r>
          </a:p>
          <a:p>
            <a:pPr marL="0" lvl="0" indent="0" algn="ctr">
              <a:lnSpc>
                <a:spcPts val="840"/>
              </a:lnSpc>
              <a:spcBef>
                <a:spcPct val="0"/>
              </a:spcBef>
            </a:pPr>
            <a:r>
              <a:rPr lang="en-US" sz="600" strike="noStrike">
                <a:solidFill>
                  <a:srgbClr val="000000"/>
                </a:solidFill>
                <a:latin typeface="Calibri (MS) Bold"/>
              </a:rPr>
              <a:t>Corredores Urbanos. </a:t>
            </a:r>
          </a:p>
          <a:p>
            <a:pPr marL="0" lvl="0" indent="0" algn="ctr">
              <a:lnSpc>
                <a:spcPts val="840"/>
              </a:lnSpc>
              <a:spcBef>
                <a:spcPct val="0"/>
              </a:spcBef>
            </a:pPr>
            <a:r>
              <a:rPr lang="en-US" sz="600" strike="noStrike">
                <a:solidFill>
                  <a:srgbClr val="000000"/>
                </a:solidFill>
                <a:latin typeface="Calibri (MS) Bold"/>
              </a:rPr>
              <a:t>Recuperar Barrancos  </a:t>
            </a:r>
          </a:p>
          <a:p>
            <a:pPr marL="0" lvl="0" indent="0" algn="ctr">
              <a:lnSpc>
                <a:spcPts val="840"/>
              </a:lnSpc>
              <a:spcBef>
                <a:spcPct val="0"/>
              </a:spcBef>
            </a:pPr>
            <a:r>
              <a:rPr lang="en-US" sz="600" strike="noStrike">
                <a:solidFill>
                  <a:srgbClr val="000000"/>
                </a:solidFill>
                <a:latin typeface="Calibri (MS) Bold"/>
              </a:rPr>
              <a:t>Rediseñar las ZV.</a:t>
            </a:r>
          </a:p>
          <a:p>
            <a:pPr marL="0" lvl="0" indent="0" algn="ctr">
              <a:lnSpc>
                <a:spcPts val="840"/>
              </a:lnSpc>
              <a:spcBef>
                <a:spcPct val="0"/>
              </a:spcBef>
            </a:pPr>
            <a:r>
              <a:rPr lang="en-US" sz="600" strike="noStrike">
                <a:solidFill>
                  <a:srgbClr val="000000"/>
                </a:solidFill>
                <a:latin typeface="Calibri (MS) Bold"/>
              </a:rPr>
              <a:t>Huertos urbanos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2945515" y="5499764"/>
            <a:ext cx="1329799" cy="1158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"/>
              </a:lnSpc>
            </a:pPr>
            <a:endParaRPr/>
          </a:p>
          <a:p>
            <a:pPr algn="ctr">
              <a:lnSpc>
                <a:spcPts val="1049"/>
              </a:lnSpc>
            </a:pPr>
            <a:r>
              <a:rPr lang="en-US" sz="749" u="sng">
                <a:solidFill>
                  <a:srgbClr val="000000"/>
                </a:solidFill>
                <a:latin typeface="Calibri (MS) Bold"/>
              </a:rPr>
              <a:t>IV Actual</a:t>
            </a:r>
          </a:p>
          <a:p>
            <a:pPr algn="ctr">
              <a:lnSpc>
                <a:spcPts val="910"/>
              </a:lnSpc>
            </a:pPr>
            <a:endParaRPr lang="en-US" sz="749" u="sng">
              <a:solidFill>
                <a:srgbClr val="000000"/>
              </a:solidFill>
              <a:latin typeface="Calibri (MS) Bold"/>
            </a:endParaRPr>
          </a:p>
          <a:p>
            <a:pPr algn="ctr">
              <a:lnSpc>
                <a:spcPts val="812"/>
              </a:lnSpc>
            </a:pPr>
            <a:r>
              <a:rPr lang="en-US" sz="580">
                <a:solidFill>
                  <a:srgbClr val="3F434C"/>
                </a:solidFill>
                <a:latin typeface="Calibri (MS) Bold Italics"/>
              </a:rPr>
              <a:t>Compacidad edificatoria.</a:t>
            </a:r>
          </a:p>
          <a:p>
            <a:pPr algn="ctr">
              <a:lnSpc>
                <a:spcPts val="812"/>
              </a:lnSpc>
            </a:pPr>
            <a:r>
              <a:rPr lang="en-US" sz="580">
                <a:solidFill>
                  <a:srgbClr val="000000"/>
                </a:solidFill>
                <a:latin typeface="Calibri (MS) Bold"/>
              </a:rPr>
              <a:t>Isla de calor</a:t>
            </a:r>
          </a:p>
          <a:p>
            <a:pPr algn="ctr">
              <a:lnSpc>
                <a:spcPts val="812"/>
              </a:lnSpc>
            </a:pPr>
            <a:r>
              <a:rPr lang="en-US" sz="580">
                <a:solidFill>
                  <a:srgbClr val="000000"/>
                </a:solidFill>
                <a:latin typeface="Calibri (MS) Bold"/>
              </a:rPr>
              <a:t>Movilidad dependiente vehículo</a:t>
            </a:r>
          </a:p>
          <a:p>
            <a:pPr algn="ctr">
              <a:lnSpc>
                <a:spcPts val="812"/>
              </a:lnSpc>
            </a:pPr>
            <a:r>
              <a:rPr lang="en-US" sz="580">
                <a:solidFill>
                  <a:srgbClr val="000000"/>
                </a:solidFill>
                <a:latin typeface="Calibri (MS) Bold"/>
              </a:rPr>
              <a:t>Falta de confort </a:t>
            </a:r>
          </a:p>
          <a:p>
            <a:pPr algn="ctr">
              <a:lnSpc>
                <a:spcPts val="812"/>
              </a:lnSpc>
            </a:pPr>
            <a:r>
              <a:rPr lang="en-US" sz="580">
                <a:solidFill>
                  <a:srgbClr val="000000"/>
                </a:solidFill>
                <a:latin typeface="Calibri (MS) Bold"/>
              </a:rPr>
              <a:t>Escasa vegetación</a:t>
            </a:r>
          </a:p>
          <a:p>
            <a:pPr algn="ctr">
              <a:lnSpc>
                <a:spcPts val="812"/>
              </a:lnSpc>
            </a:pPr>
            <a:r>
              <a:rPr lang="en-US" sz="580">
                <a:solidFill>
                  <a:srgbClr val="000000"/>
                </a:solidFill>
                <a:latin typeface="Calibri (MS) Bold"/>
              </a:rPr>
              <a:t>Excesivo sellado</a:t>
            </a:r>
          </a:p>
          <a:p>
            <a:pPr algn="ctr">
              <a:lnSpc>
                <a:spcPts val="812"/>
              </a:lnSpc>
            </a:pPr>
            <a:r>
              <a:rPr lang="en-US" sz="580">
                <a:solidFill>
                  <a:srgbClr val="000000"/>
                </a:solidFill>
                <a:latin typeface="Calibri (MS) Bold"/>
              </a:rPr>
              <a:t>Barrancos sellados </a:t>
            </a:r>
          </a:p>
          <a:p>
            <a:pPr algn="ctr">
              <a:lnSpc>
                <a:spcPts val="812"/>
              </a:lnSpc>
              <a:spcBef>
                <a:spcPct val="0"/>
              </a:spcBef>
            </a:pPr>
            <a:r>
              <a:rPr lang="en-US" sz="580">
                <a:solidFill>
                  <a:srgbClr val="000000"/>
                </a:solidFill>
                <a:latin typeface="Calibri (MS) Bold"/>
              </a:rPr>
              <a:t>Riesgos por inundación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3076572" y="1900435"/>
            <a:ext cx="2290183" cy="580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305128"/>
                </a:solidFill>
                <a:latin typeface="Calibri (MS) Bold"/>
              </a:rPr>
              <a:t>IV ESTADO ACTUAL</a:t>
            </a:r>
          </a:p>
          <a:p>
            <a:pPr marL="0" lvl="0" indent="0" algn="ct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305128"/>
                </a:solidFill>
                <a:latin typeface="Calibri (MS) Bold"/>
              </a:rPr>
              <a:t>IV PP. RENATURALIZACIÓN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8202183" y="1929010"/>
            <a:ext cx="1129723" cy="82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20"/>
              </a:lnSpc>
            </a:pPr>
            <a:r>
              <a:rPr lang="en-US" sz="800">
                <a:solidFill>
                  <a:srgbClr val="000000"/>
                </a:solidFill>
                <a:latin typeface="Calibri (MS) Bold"/>
              </a:rPr>
              <a:t>Un estudio liderado por ISGlobal analiza la relación entre la salud mental y la regla de los espacios verdes 3-30-300 en Barcelona.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589218" y="4366490"/>
            <a:ext cx="2118610" cy="283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4"/>
              </a:lnSpc>
            </a:pPr>
            <a:endParaRPr/>
          </a:p>
          <a:p>
            <a:pPr>
              <a:lnSpc>
                <a:spcPts val="1164"/>
              </a:lnSpc>
              <a:spcBef>
                <a:spcPct val="0"/>
              </a:spcBef>
            </a:pPr>
            <a:r>
              <a:rPr lang="en-US" sz="831" u="sng">
                <a:solidFill>
                  <a:srgbClr val="000000"/>
                </a:solidFill>
                <a:latin typeface="Open Sans Extra Bold"/>
              </a:rPr>
              <a:t>Núcleos franja TF28 y Autopista 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059257" y="5499472"/>
            <a:ext cx="870958" cy="283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4"/>
              </a:lnSpc>
            </a:pPr>
            <a:endParaRPr/>
          </a:p>
          <a:p>
            <a:pPr>
              <a:lnSpc>
                <a:spcPts val="1164"/>
              </a:lnSpc>
              <a:spcBef>
                <a:spcPct val="0"/>
              </a:spcBef>
            </a:pPr>
            <a:r>
              <a:rPr lang="en-US" sz="831" u="sng">
                <a:solidFill>
                  <a:srgbClr val="000000"/>
                </a:solidFill>
                <a:latin typeface="Open Sans Extra Bold"/>
              </a:rPr>
              <a:t>Núcleos Costa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897787" y="3286171"/>
            <a:ext cx="1193899" cy="283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4"/>
              </a:lnSpc>
            </a:pPr>
            <a:endParaRPr/>
          </a:p>
          <a:p>
            <a:pPr>
              <a:lnSpc>
                <a:spcPts val="1164"/>
              </a:lnSpc>
              <a:spcBef>
                <a:spcPct val="0"/>
              </a:spcBef>
            </a:pPr>
            <a:r>
              <a:rPr lang="en-US" sz="831" u="sng">
                <a:solidFill>
                  <a:srgbClr val="000000"/>
                </a:solidFill>
                <a:latin typeface="Open Sans Extra Bold"/>
              </a:rPr>
              <a:t>Núcleo Medianía Alta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7984166" y="3016768"/>
            <a:ext cx="1399720" cy="122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"/>
              </a:lnSpc>
            </a:pPr>
            <a:r>
              <a:rPr lang="en-US" sz="650" u="sng">
                <a:solidFill>
                  <a:srgbClr val="000000"/>
                </a:solidFill>
                <a:latin typeface="Arimo Bold"/>
              </a:rPr>
              <a:t>¿En qué consiste la regla 3-30-300?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7920673" y="3389285"/>
            <a:ext cx="1107556" cy="122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40371" lvl="1" indent="-70185">
              <a:lnSpc>
                <a:spcPts val="910"/>
              </a:lnSpc>
              <a:buFont typeface="Arial"/>
              <a:buChar char="•"/>
            </a:pPr>
            <a:r>
              <a:rPr lang="en-US" sz="650">
                <a:solidFill>
                  <a:srgbClr val="000000"/>
                </a:solidFill>
                <a:latin typeface="Arimo Bold"/>
              </a:rPr>
              <a:t>El "3" (árboles)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7954162" y="4379522"/>
            <a:ext cx="1107556" cy="122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40371" lvl="1" indent="-70185">
              <a:lnSpc>
                <a:spcPts val="910"/>
              </a:lnSpc>
              <a:buFont typeface="Arial"/>
              <a:buChar char="•"/>
            </a:pPr>
            <a:r>
              <a:rPr lang="en-US" sz="650">
                <a:solidFill>
                  <a:srgbClr val="000000"/>
                </a:solidFill>
                <a:latin typeface="Arimo Bold"/>
              </a:rPr>
              <a:t>El "30 %" 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7959351" y="5521414"/>
            <a:ext cx="1107556" cy="122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40371" lvl="1" indent="-70185">
              <a:lnSpc>
                <a:spcPts val="910"/>
              </a:lnSpc>
              <a:buFont typeface="Arial"/>
              <a:buChar char="•"/>
            </a:pPr>
            <a:r>
              <a:rPr lang="en-US" sz="650">
                <a:solidFill>
                  <a:srgbClr val="000000"/>
                </a:solidFill>
                <a:latin typeface="Arimo Bold"/>
              </a:rPr>
              <a:t>El "300m" 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349413" y="1900435"/>
            <a:ext cx="2175111" cy="580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 dirty="0">
                <a:solidFill>
                  <a:srgbClr val="305128"/>
                </a:solidFill>
                <a:latin typeface="Calibri (MS) Bold"/>
              </a:rPr>
              <a:t>CONFIGURACIÓN DEL S.U. DE CANDELARIA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7672533" y="1344866"/>
            <a:ext cx="2175111" cy="217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305128"/>
                </a:solidFill>
                <a:latin typeface="Calibri (MS)"/>
              </a:rPr>
              <a:t>A TENER EN CUENTA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8202183" y="6949514"/>
            <a:ext cx="1436084" cy="127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14"/>
              </a:lnSpc>
            </a:pPr>
            <a:r>
              <a:rPr lang="en-US" sz="600">
                <a:solidFill>
                  <a:srgbClr val="050505"/>
                </a:solidFill>
                <a:latin typeface="Glacial Indifference"/>
              </a:rPr>
              <a:t>Fuente: www. isglobal.org</a:t>
            </a:r>
          </a:p>
        </p:txBody>
      </p:sp>
      <p:grpSp>
        <p:nvGrpSpPr>
          <p:cNvPr id="71" name="Group 71"/>
          <p:cNvGrpSpPr/>
          <p:nvPr/>
        </p:nvGrpSpPr>
        <p:grpSpPr>
          <a:xfrm>
            <a:off x="469706" y="905970"/>
            <a:ext cx="670634" cy="663492"/>
            <a:chOff x="0" y="0"/>
            <a:chExt cx="894178" cy="884656"/>
          </a:xfrm>
        </p:grpSpPr>
        <p:sp>
          <p:nvSpPr>
            <p:cNvPr id="72" name="Freeform 72"/>
            <p:cNvSpPr/>
            <p:nvPr/>
          </p:nvSpPr>
          <p:spPr>
            <a:xfrm>
              <a:off x="15956" y="0"/>
              <a:ext cx="878222" cy="884656"/>
            </a:xfrm>
            <a:custGeom>
              <a:avLst/>
              <a:gdLst/>
              <a:ahLst/>
              <a:cxnLst/>
              <a:rect l="l" t="t" r="r" b="b"/>
              <a:pathLst>
                <a:path w="878222" h="884656">
                  <a:moveTo>
                    <a:pt x="0" y="0"/>
                  </a:moveTo>
                  <a:lnTo>
                    <a:pt x="878222" y="0"/>
                  </a:lnTo>
                  <a:lnTo>
                    <a:pt x="878222" y="884656"/>
                  </a:lnTo>
                  <a:lnTo>
                    <a:pt x="0" y="884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alphaModFix amt="70000"/>
                <a:extLst>
                  <a:ext uri="{96DAC541-7B7A-43D3-8B79-37D633B846F1}">
                    <asvg:svgBlip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3" name="Freeform 73"/>
            <p:cNvSpPr/>
            <p:nvPr/>
          </p:nvSpPr>
          <p:spPr>
            <a:xfrm>
              <a:off x="0" y="6281"/>
              <a:ext cx="875081" cy="878375"/>
            </a:xfrm>
            <a:custGeom>
              <a:avLst/>
              <a:gdLst/>
              <a:ahLst/>
              <a:cxnLst/>
              <a:rect l="l" t="t" r="r" b="b"/>
              <a:pathLst>
                <a:path w="875081" h="878375">
                  <a:moveTo>
                    <a:pt x="0" y="0"/>
                  </a:moveTo>
                  <a:lnTo>
                    <a:pt x="875081" y="0"/>
                  </a:lnTo>
                  <a:lnTo>
                    <a:pt x="875081" y="878375"/>
                  </a:lnTo>
                  <a:lnTo>
                    <a:pt x="0" y="878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>
                <a:extLst>
                  <a:ext uri="{96DAC541-7B7A-43D3-8B79-37D633B846F1}">
                    <asvg:svgBlip xmlns:asvg="http://schemas.microsoft.com/office/drawing/2016/SVG/main" r:embed="rId4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4" name="TextBox 74"/>
          <p:cNvSpPr txBox="1"/>
          <p:nvPr/>
        </p:nvSpPr>
        <p:spPr>
          <a:xfrm>
            <a:off x="357150" y="1003871"/>
            <a:ext cx="7141252" cy="379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29"/>
              </a:lnSpc>
              <a:spcBef>
                <a:spcPct val="0"/>
              </a:spcBef>
            </a:pPr>
            <a:r>
              <a:rPr lang="en-US" sz="1950">
                <a:solidFill>
                  <a:srgbClr val="305128"/>
                </a:solidFill>
                <a:latin typeface="Calibri (MS) Bold"/>
              </a:rPr>
              <a:t>ESTRATEGIAS CONCEPTUALES EN LOS NÚCLEOS DE CANDELARIA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3" grpId="0"/>
      <p:bldP spid="54" grpId="0"/>
      <p:bldP spid="55" grpId="0"/>
      <p:bldP spid="56" grpId="0"/>
      <p:bldP spid="57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o 30">
            <a:extLst>
              <a:ext uri="{FF2B5EF4-FFF2-40B4-BE49-F238E27FC236}">
                <a16:creationId xmlns:a16="http://schemas.microsoft.com/office/drawing/2014/main" id="{6F392913-CAE9-4861-92F3-4A1008D948F5}"/>
              </a:ext>
            </a:extLst>
          </p:cNvPr>
          <p:cNvGrpSpPr/>
          <p:nvPr/>
        </p:nvGrpSpPr>
        <p:grpSpPr>
          <a:xfrm>
            <a:off x="3860040" y="914861"/>
            <a:ext cx="5143930" cy="2565887"/>
            <a:chOff x="3860040" y="914861"/>
            <a:chExt cx="5143930" cy="2565887"/>
          </a:xfrm>
        </p:grpSpPr>
        <p:sp>
          <p:nvSpPr>
            <p:cNvPr id="10" name="Freeform 10"/>
            <p:cNvSpPr/>
            <p:nvPr/>
          </p:nvSpPr>
          <p:spPr>
            <a:xfrm>
              <a:off x="3860040" y="914861"/>
              <a:ext cx="5143930" cy="2565887"/>
            </a:xfrm>
            <a:custGeom>
              <a:avLst/>
              <a:gdLst/>
              <a:ahLst/>
              <a:cxnLst/>
              <a:rect l="l" t="t" r="r" b="b"/>
              <a:pathLst>
                <a:path w="5143930" h="2565887">
                  <a:moveTo>
                    <a:pt x="0" y="0"/>
                  </a:moveTo>
                  <a:lnTo>
                    <a:pt x="5143930" y="0"/>
                  </a:lnTo>
                  <a:lnTo>
                    <a:pt x="5143930" y="2565887"/>
                  </a:lnTo>
                  <a:lnTo>
                    <a:pt x="0" y="2565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90119" t="-252953" r="-309759" b="-210467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6597895" y="2550208"/>
              <a:ext cx="380212" cy="381644"/>
            </a:xfrm>
            <a:custGeom>
              <a:avLst/>
              <a:gdLst/>
              <a:ahLst/>
              <a:cxnLst/>
              <a:rect l="l" t="t" r="r" b="b"/>
              <a:pathLst>
                <a:path w="380212" h="381644">
                  <a:moveTo>
                    <a:pt x="0" y="0"/>
                  </a:moveTo>
                  <a:lnTo>
                    <a:pt x="380212" y="0"/>
                  </a:lnTo>
                  <a:lnTo>
                    <a:pt x="380212" y="381644"/>
                  </a:lnTo>
                  <a:lnTo>
                    <a:pt x="0" y="381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8266562" y="2162527"/>
              <a:ext cx="356146" cy="357486"/>
            </a:xfrm>
            <a:custGeom>
              <a:avLst/>
              <a:gdLst/>
              <a:ahLst/>
              <a:cxnLst/>
              <a:rect l="l" t="t" r="r" b="b"/>
              <a:pathLst>
                <a:path w="356146" h="357486">
                  <a:moveTo>
                    <a:pt x="0" y="0"/>
                  </a:moveTo>
                  <a:lnTo>
                    <a:pt x="356146" y="0"/>
                  </a:lnTo>
                  <a:lnTo>
                    <a:pt x="356146" y="357487"/>
                  </a:lnTo>
                  <a:lnTo>
                    <a:pt x="0" y="357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8572777" y="1382525"/>
              <a:ext cx="351082" cy="352403"/>
            </a:xfrm>
            <a:custGeom>
              <a:avLst/>
              <a:gdLst/>
              <a:ahLst/>
              <a:cxnLst/>
              <a:rect l="l" t="t" r="r" b="b"/>
              <a:pathLst>
                <a:path w="351082" h="352403">
                  <a:moveTo>
                    <a:pt x="0" y="0"/>
                  </a:moveTo>
                  <a:lnTo>
                    <a:pt x="351082" y="0"/>
                  </a:lnTo>
                  <a:lnTo>
                    <a:pt x="351082" y="352404"/>
                  </a:lnTo>
                  <a:lnTo>
                    <a:pt x="0" y="3524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3513517" y="1024941"/>
            <a:ext cx="5836977" cy="2808821"/>
            <a:chOff x="0" y="0"/>
            <a:chExt cx="1285009" cy="61836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85009" cy="540645"/>
            </a:xfrm>
            <a:custGeom>
              <a:avLst/>
              <a:gdLst/>
              <a:ahLst/>
              <a:cxnLst/>
              <a:rect l="l" t="t" r="r" b="b"/>
              <a:pathLst>
                <a:path w="1285009" h="540645">
                  <a:moveTo>
                    <a:pt x="75602" y="0"/>
                  </a:moveTo>
                  <a:lnTo>
                    <a:pt x="1209407" y="0"/>
                  </a:lnTo>
                  <a:cubicBezTo>
                    <a:pt x="1229458" y="0"/>
                    <a:pt x="1248688" y="7965"/>
                    <a:pt x="1262866" y="22143"/>
                  </a:cubicBezTo>
                  <a:cubicBezTo>
                    <a:pt x="1277044" y="36322"/>
                    <a:pt x="1285009" y="55551"/>
                    <a:pt x="1285009" y="75602"/>
                  </a:cubicBezTo>
                  <a:lnTo>
                    <a:pt x="1285009" y="465043"/>
                  </a:lnTo>
                  <a:cubicBezTo>
                    <a:pt x="1285009" y="485094"/>
                    <a:pt x="1277044" y="504324"/>
                    <a:pt x="1262866" y="518502"/>
                  </a:cubicBezTo>
                  <a:cubicBezTo>
                    <a:pt x="1248688" y="532680"/>
                    <a:pt x="1229458" y="540645"/>
                    <a:pt x="1209407" y="540645"/>
                  </a:cubicBezTo>
                  <a:lnTo>
                    <a:pt x="75602" y="540645"/>
                  </a:lnTo>
                  <a:cubicBezTo>
                    <a:pt x="55551" y="540645"/>
                    <a:pt x="36322" y="532680"/>
                    <a:pt x="22143" y="518502"/>
                  </a:cubicBezTo>
                  <a:cubicBezTo>
                    <a:pt x="7965" y="504324"/>
                    <a:pt x="0" y="485094"/>
                    <a:pt x="0" y="465043"/>
                  </a:cubicBezTo>
                  <a:lnTo>
                    <a:pt x="0" y="75602"/>
                  </a:lnTo>
                  <a:cubicBezTo>
                    <a:pt x="0" y="55551"/>
                    <a:pt x="7965" y="36322"/>
                    <a:pt x="22143" y="22143"/>
                  </a:cubicBezTo>
                  <a:cubicBezTo>
                    <a:pt x="36322" y="7965"/>
                    <a:pt x="55551" y="0"/>
                    <a:pt x="7560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6E914D"/>
              </a:solidFill>
              <a:prstDash val="sysDot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39616"/>
              <a:ext cx="1285009" cy="578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94823"/>
            <a:ext cx="9753600" cy="930118"/>
            <a:chOff x="0" y="0"/>
            <a:chExt cx="13004800" cy="12401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854117"/>
            </a:xfrm>
            <a:custGeom>
              <a:avLst/>
              <a:gdLst/>
              <a:ahLst/>
              <a:cxnLst/>
              <a:rect l="l" t="t" r="r" b="b"/>
              <a:pathLst>
                <a:path w="13004800" h="854117">
                  <a:moveTo>
                    <a:pt x="0" y="0"/>
                  </a:moveTo>
                  <a:lnTo>
                    <a:pt x="13004800" y="0"/>
                  </a:lnTo>
                  <a:lnTo>
                    <a:pt x="13004800" y="854117"/>
                  </a:lnTo>
                  <a:lnTo>
                    <a:pt x="0" y="854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42583" y="106477"/>
              <a:ext cx="1532616" cy="513595"/>
            </a:xfrm>
            <a:custGeom>
              <a:avLst/>
              <a:gdLst/>
              <a:ahLst/>
              <a:cxnLst/>
              <a:rect l="l" t="t" r="r" b="b"/>
              <a:pathLst>
                <a:path w="1532616" h="513595">
                  <a:moveTo>
                    <a:pt x="0" y="0"/>
                  </a:moveTo>
                  <a:lnTo>
                    <a:pt x="1532616" y="0"/>
                  </a:lnTo>
                  <a:lnTo>
                    <a:pt x="1532616" y="513595"/>
                  </a:lnTo>
                  <a:lnTo>
                    <a:pt x="0" y="513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130629" y="166136"/>
              <a:ext cx="2930239" cy="1074020"/>
            </a:xfrm>
            <a:custGeom>
              <a:avLst/>
              <a:gdLst/>
              <a:ahLst/>
              <a:cxnLst/>
              <a:rect l="l" t="t" r="r" b="b"/>
              <a:pathLst>
                <a:path w="2930239" h="1074020">
                  <a:moveTo>
                    <a:pt x="0" y="0"/>
                  </a:moveTo>
                  <a:lnTo>
                    <a:pt x="2930239" y="0"/>
                  </a:lnTo>
                  <a:lnTo>
                    <a:pt x="2930239" y="1074021"/>
                  </a:lnTo>
                  <a:lnTo>
                    <a:pt x="0" y="1074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756300" y="71581"/>
              <a:ext cx="3320735" cy="548491"/>
            </a:xfrm>
            <a:custGeom>
              <a:avLst/>
              <a:gdLst/>
              <a:ahLst/>
              <a:cxnLst/>
              <a:rect l="l" t="t" r="r" b="b"/>
              <a:pathLst>
                <a:path w="3320735" h="548491">
                  <a:moveTo>
                    <a:pt x="0" y="0"/>
                  </a:moveTo>
                  <a:lnTo>
                    <a:pt x="3320735" y="0"/>
                  </a:lnTo>
                  <a:lnTo>
                    <a:pt x="3320735" y="548491"/>
                  </a:lnTo>
                  <a:lnTo>
                    <a:pt x="0" y="548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-4754" y="5811346"/>
            <a:ext cx="9763315" cy="1484475"/>
          </a:xfrm>
          <a:custGeom>
            <a:avLst/>
            <a:gdLst/>
            <a:ahLst/>
            <a:cxnLst/>
            <a:rect l="l" t="t" r="r" b="b"/>
            <a:pathLst>
              <a:path w="9763315" h="1484475">
                <a:moveTo>
                  <a:pt x="0" y="0"/>
                </a:moveTo>
                <a:lnTo>
                  <a:pt x="9763315" y="0"/>
                </a:lnTo>
                <a:lnTo>
                  <a:pt x="9763315" y="1484475"/>
                </a:lnTo>
                <a:lnTo>
                  <a:pt x="0" y="14844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61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645" r="-28373" b="-30759"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-67737" y="5682403"/>
            <a:ext cx="9821337" cy="1632797"/>
          </a:xfrm>
          <a:custGeom>
            <a:avLst/>
            <a:gdLst/>
            <a:ahLst/>
            <a:cxnLst/>
            <a:rect l="l" t="t" r="r" b="b"/>
            <a:pathLst>
              <a:path w="9821337" h="1632797">
                <a:moveTo>
                  <a:pt x="0" y="0"/>
                </a:moveTo>
                <a:lnTo>
                  <a:pt x="9821337" y="0"/>
                </a:lnTo>
                <a:lnTo>
                  <a:pt x="9821337" y="1632797"/>
                </a:lnTo>
                <a:lnTo>
                  <a:pt x="0" y="163279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76000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6113" y="1024941"/>
            <a:ext cx="2840769" cy="2632659"/>
          </a:xfrm>
          <a:custGeom>
            <a:avLst/>
            <a:gdLst/>
            <a:ahLst/>
            <a:cxnLst/>
            <a:rect l="l" t="t" r="r" b="b"/>
            <a:pathLst>
              <a:path w="2840769" h="2632659">
                <a:moveTo>
                  <a:pt x="0" y="0"/>
                </a:moveTo>
                <a:lnTo>
                  <a:pt x="2840770" y="0"/>
                </a:lnTo>
                <a:lnTo>
                  <a:pt x="2840770" y="2632659"/>
                </a:lnTo>
                <a:lnTo>
                  <a:pt x="0" y="26326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5480" t="-44292" r="-332548" b="-182113"/>
            </a:stretch>
          </a:blipFill>
        </p:spPr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3FCD71B4-AD47-4DAC-A9CE-ED9BE8918E05}"/>
              </a:ext>
            </a:extLst>
          </p:cNvPr>
          <p:cNvGrpSpPr/>
          <p:nvPr/>
        </p:nvGrpSpPr>
        <p:grpSpPr>
          <a:xfrm>
            <a:off x="5378220" y="4360760"/>
            <a:ext cx="1219675" cy="1224266"/>
            <a:chOff x="5378220" y="4186776"/>
            <a:chExt cx="1219675" cy="1224266"/>
          </a:xfrm>
        </p:grpSpPr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5446723" y="4249870"/>
              <a:ext cx="1098078" cy="1098078"/>
              <a:chOff x="0" y="0"/>
              <a:chExt cx="13716000" cy="13716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-338714" y="-10990"/>
                <a:ext cx="14393428" cy="13737980"/>
              </a:xfrm>
              <a:custGeom>
                <a:avLst/>
                <a:gdLst/>
                <a:ahLst/>
                <a:cxnLst/>
                <a:rect l="l" t="t" r="r" b="b"/>
                <a:pathLst>
                  <a:path w="14393428" h="13737980">
                    <a:moveTo>
                      <a:pt x="7196714" y="10990"/>
                    </a:moveTo>
                    <a:cubicBezTo>
                      <a:pt x="4739280" y="0"/>
                      <a:pt x="2463801" y="1304719"/>
                      <a:pt x="1231901" y="3431106"/>
                    </a:cubicBezTo>
                    <a:cubicBezTo>
                      <a:pt x="0" y="5557493"/>
                      <a:pt x="0" y="8180487"/>
                      <a:pt x="1231901" y="10306874"/>
                    </a:cubicBezTo>
                    <a:cubicBezTo>
                      <a:pt x="2463801" y="12433261"/>
                      <a:pt x="4739280" y="13737980"/>
                      <a:pt x="7196714" y="13726990"/>
                    </a:cubicBezTo>
                    <a:cubicBezTo>
                      <a:pt x="9654148" y="13737980"/>
                      <a:pt x="11929627" y="12433261"/>
                      <a:pt x="13161527" y="10306874"/>
                    </a:cubicBezTo>
                    <a:cubicBezTo>
                      <a:pt x="14393428" y="8180487"/>
                      <a:pt x="14393428" y="5557493"/>
                      <a:pt x="13161527" y="3431106"/>
                    </a:cubicBezTo>
                    <a:cubicBezTo>
                      <a:pt x="11929627" y="1304719"/>
                      <a:pt x="9654148" y="0"/>
                      <a:pt x="7196714" y="10990"/>
                    </a:cubicBezTo>
                    <a:close/>
                  </a:path>
                </a:pathLst>
              </a:custGeom>
              <a:blipFill>
                <a:blip r:embed="rId18"/>
                <a:stretch>
                  <a:fillRect l="-41120" t="-27528" r="-79903" b="-14543"/>
                </a:stretch>
              </a:blipFill>
            </p:spPr>
          </p:sp>
        </p:grpSp>
        <p:sp>
          <p:nvSpPr>
            <p:cNvPr id="16" name="Freeform 16"/>
            <p:cNvSpPr/>
            <p:nvPr/>
          </p:nvSpPr>
          <p:spPr>
            <a:xfrm>
              <a:off x="5378220" y="4186776"/>
              <a:ext cx="1219675" cy="1224266"/>
            </a:xfrm>
            <a:custGeom>
              <a:avLst/>
              <a:gdLst/>
              <a:ahLst/>
              <a:cxnLst/>
              <a:rect l="l" t="t" r="r" b="b"/>
              <a:pathLst>
                <a:path w="1219675" h="1224266">
                  <a:moveTo>
                    <a:pt x="0" y="0"/>
                  </a:moveTo>
                  <a:lnTo>
                    <a:pt x="1219675" y="0"/>
                  </a:lnTo>
                  <a:lnTo>
                    <a:pt x="1219675" y="1224266"/>
                  </a:lnTo>
                  <a:lnTo>
                    <a:pt x="0" y="1224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B88C7A91-7919-46F0-830F-B6E679388BDB}"/>
              </a:ext>
            </a:extLst>
          </p:cNvPr>
          <p:cNvGrpSpPr/>
          <p:nvPr/>
        </p:nvGrpSpPr>
        <p:grpSpPr>
          <a:xfrm>
            <a:off x="8070020" y="4360760"/>
            <a:ext cx="1219675" cy="1224266"/>
            <a:chOff x="8070020" y="4186776"/>
            <a:chExt cx="1219675" cy="1224266"/>
          </a:xfrm>
        </p:grpSpPr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8140344" y="4249870"/>
              <a:ext cx="1098078" cy="1098078"/>
              <a:chOff x="0" y="0"/>
              <a:chExt cx="13716000" cy="13716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-338714" y="-10990"/>
                <a:ext cx="14393428" cy="13737980"/>
              </a:xfrm>
              <a:custGeom>
                <a:avLst/>
                <a:gdLst/>
                <a:ahLst/>
                <a:cxnLst/>
                <a:rect l="l" t="t" r="r" b="b"/>
                <a:pathLst>
                  <a:path w="14393428" h="13737980">
                    <a:moveTo>
                      <a:pt x="7196714" y="10990"/>
                    </a:moveTo>
                    <a:cubicBezTo>
                      <a:pt x="4739280" y="0"/>
                      <a:pt x="2463801" y="1304719"/>
                      <a:pt x="1231901" y="3431106"/>
                    </a:cubicBezTo>
                    <a:cubicBezTo>
                      <a:pt x="0" y="5557493"/>
                      <a:pt x="0" y="8180487"/>
                      <a:pt x="1231901" y="10306874"/>
                    </a:cubicBezTo>
                    <a:cubicBezTo>
                      <a:pt x="2463801" y="12433261"/>
                      <a:pt x="4739280" y="13737980"/>
                      <a:pt x="7196714" y="13726990"/>
                    </a:cubicBezTo>
                    <a:cubicBezTo>
                      <a:pt x="9654148" y="13737980"/>
                      <a:pt x="11929627" y="12433261"/>
                      <a:pt x="13161527" y="10306874"/>
                    </a:cubicBezTo>
                    <a:cubicBezTo>
                      <a:pt x="14393428" y="8180487"/>
                      <a:pt x="14393428" y="5557493"/>
                      <a:pt x="13161527" y="3431106"/>
                    </a:cubicBezTo>
                    <a:cubicBezTo>
                      <a:pt x="11929627" y="1304719"/>
                      <a:pt x="9654148" y="0"/>
                      <a:pt x="7196714" y="10990"/>
                    </a:cubicBezTo>
                    <a:close/>
                  </a:path>
                </a:pathLst>
              </a:custGeom>
              <a:blipFill>
                <a:blip r:embed="rId19"/>
                <a:stretch>
                  <a:fillRect l="-25191" t="-25439" r="-117011" b="-11341"/>
                </a:stretch>
              </a:blipFill>
            </p:spPr>
          </p:sp>
        </p:grpSp>
        <p:sp>
          <p:nvSpPr>
            <p:cNvPr id="19" name="Freeform 19"/>
            <p:cNvSpPr/>
            <p:nvPr/>
          </p:nvSpPr>
          <p:spPr>
            <a:xfrm>
              <a:off x="8070020" y="4186776"/>
              <a:ext cx="1219675" cy="1224266"/>
            </a:xfrm>
            <a:custGeom>
              <a:avLst/>
              <a:gdLst/>
              <a:ahLst/>
              <a:cxnLst/>
              <a:rect l="l" t="t" r="r" b="b"/>
              <a:pathLst>
                <a:path w="1219675" h="1224266">
                  <a:moveTo>
                    <a:pt x="0" y="0"/>
                  </a:moveTo>
                  <a:lnTo>
                    <a:pt x="1219675" y="0"/>
                  </a:lnTo>
                  <a:lnTo>
                    <a:pt x="1219675" y="1224266"/>
                  </a:lnTo>
                  <a:lnTo>
                    <a:pt x="0" y="1224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E478D9C8-E2C5-4A39-9F29-3E8B670BE289}"/>
              </a:ext>
            </a:extLst>
          </p:cNvPr>
          <p:cNvGrpSpPr/>
          <p:nvPr/>
        </p:nvGrpSpPr>
        <p:grpSpPr>
          <a:xfrm>
            <a:off x="6724120" y="4360760"/>
            <a:ext cx="1219675" cy="1224266"/>
            <a:chOff x="6724120" y="4186776"/>
            <a:chExt cx="1219675" cy="1224266"/>
          </a:xfrm>
        </p:grpSpPr>
        <p:grpSp>
          <p:nvGrpSpPr>
            <p:cNvPr id="20" name="Group 20"/>
            <p:cNvGrpSpPr>
              <a:grpSpLocks noChangeAspect="1"/>
            </p:cNvGrpSpPr>
            <p:nvPr/>
          </p:nvGrpSpPr>
          <p:grpSpPr>
            <a:xfrm>
              <a:off x="6766721" y="4249870"/>
              <a:ext cx="1098078" cy="1098078"/>
              <a:chOff x="0" y="0"/>
              <a:chExt cx="13716000" cy="13716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-338714" y="-10990"/>
                <a:ext cx="14393428" cy="13737980"/>
              </a:xfrm>
              <a:custGeom>
                <a:avLst/>
                <a:gdLst/>
                <a:ahLst/>
                <a:cxnLst/>
                <a:rect l="l" t="t" r="r" b="b"/>
                <a:pathLst>
                  <a:path w="14393428" h="13737980">
                    <a:moveTo>
                      <a:pt x="7196714" y="10990"/>
                    </a:moveTo>
                    <a:cubicBezTo>
                      <a:pt x="4739280" y="0"/>
                      <a:pt x="2463801" y="1304719"/>
                      <a:pt x="1231901" y="3431106"/>
                    </a:cubicBezTo>
                    <a:cubicBezTo>
                      <a:pt x="0" y="5557493"/>
                      <a:pt x="0" y="8180487"/>
                      <a:pt x="1231901" y="10306874"/>
                    </a:cubicBezTo>
                    <a:cubicBezTo>
                      <a:pt x="2463801" y="12433261"/>
                      <a:pt x="4739280" y="13737980"/>
                      <a:pt x="7196714" y="13726990"/>
                    </a:cubicBezTo>
                    <a:cubicBezTo>
                      <a:pt x="9654148" y="13737980"/>
                      <a:pt x="11929627" y="12433261"/>
                      <a:pt x="13161527" y="10306874"/>
                    </a:cubicBezTo>
                    <a:cubicBezTo>
                      <a:pt x="14393428" y="8180487"/>
                      <a:pt x="14393428" y="5557493"/>
                      <a:pt x="13161527" y="3431106"/>
                    </a:cubicBezTo>
                    <a:cubicBezTo>
                      <a:pt x="11929627" y="1304719"/>
                      <a:pt x="9654148" y="0"/>
                      <a:pt x="7196714" y="10990"/>
                    </a:cubicBezTo>
                    <a:close/>
                  </a:path>
                </a:pathLst>
              </a:custGeom>
              <a:blipFill>
                <a:blip r:embed="rId20"/>
                <a:stretch>
                  <a:fillRect l="-38018" t="-24063" r="-103689" b="-29953"/>
                </a:stretch>
              </a:blipFill>
            </p:spPr>
          </p:sp>
        </p:grpSp>
        <p:sp>
          <p:nvSpPr>
            <p:cNvPr id="22" name="Freeform 22"/>
            <p:cNvSpPr/>
            <p:nvPr/>
          </p:nvSpPr>
          <p:spPr>
            <a:xfrm>
              <a:off x="6724120" y="4186776"/>
              <a:ext cx="1219675" cy="1224266"/>
            </a:xfrm>
            <a:custGeom>
              <a:avLst/>
              <a:gdLst/>
              <a:ahLst/>
              <a:cxnLst/>
              <a:rect l="l" t="t" r="r" b="b"/>
              <a:pathLst>
                <a:path w="1219675" h="1224266">
                  <a:moveTo>
                    <a:pt x="0" y="0"/>
                  </a:moveTo>
                  <a:lnTo>
                    <a:pt x="1219675" y="0"/>
                  </a:lnTo>
                  <a:lnTo>
                    <a:pt x="1219675" y="1224266"/>
                  </a:lnTo>
                  <a:lnTo>
                    <a:pt x="0" y="1224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5266253" y="3812199"/>
            <a:ext cx="3962643" cy="324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6"/>
              </a:lnSpc>
            </a:pPr>
            <a:r>
              <a:rPr lang="en-US" sz="1711" dirty="0">
                <a:solidFill>
                  <a:srgbClr val="000000"/>
                </a:solidFill>
                <a:latin typeface="Calibri (MS) Bold"/>
              </a:rPr>
              <a:t>TERRITORIO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32"/>
          <p:cNvSpPr/>
          <p:nvPr/>
        </p:nvSpPr>
        <p:spPr>
          <a:xfrm>
            <a:off x="663249" y="2076739"/>
            <a:ext cx="2487753" cy="2454612"/>
          </a:xfrm>
          <a:custGeom>
            <a:avLst/>
            <a:gdLst/>
            <a:ahLst/>
            <a:cxnLst/>
            <a:rect l="l" t="t" r="r" b="b"/>
            <a:pathLst>
              <a:path w="2487753" h="2454612">
                <a:moveTo>
                  <a:pt x="0" y="0"/>
                </a:moveTo>
                <a:lnTo>
                  <a:pt x="2487753" y="0"/>
                </a:lnTo>
                <a:lnTo>
                  <a:pt x="2487753" y="2454613"/>
                </a:lnTo>
                <a:lnTo>
                  <a:pt x="0" y="24546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457010" y="1854588"/>
            <a:ext cx="2866253" cy="2829774"/>
          </a:xfrm>
          <a:custGeom>
            <a:avLst/>
            <a:gdLst/>
            <a:ahLst/>
            <a:cxnLst/>
            <a:rect l="l" t="t" r="r" b="b"/>
            <a:pathLst>
              <a:path w="2866253" h="2829774">
                <a:moveTo>
                  <a:pt x="0" y="0"/>
                </a:moveTo>
                <a:lnTo>
                  <a:pt x="2866253" y="0"/>
                </a:lnTo>
                <a:lnTo>
                  <a:pt x="2866253" y="2829774"/>
                </a:lnTo>
                <a:lnTo>
                  <a:pt x="0" y="28297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2"/>
          <p:cNvGrpSpPr/>
          <p:nvPr/>
        </p:nvGrpSpPr>
        <p:grpSpPr>
          <a:xfrm>
            <a:off x="0" y="94823"/>
            <a:ext cx="9753600" cy="930118"/>
            <a:chOff x="0" y="0"/>
            <a:chExt cx="13004800" cy="12401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854117"/>
            </a:xfrm>
            <a:custGeom>
              <a:avLst/>
              <a:gdLst/>
              <a:ahLst/>
              <a:cxnLst/>
              <a:rect l="l" t="t" r="r" b="b"/>
              <a:pathLst>
                <a:path w="13004800" h="854117">
                  <a:moveTo>
                    <a:pt x="0" y="0"/>
                  </a:moveTo>
                  <a:lnTo>
                    <a:pt x="13004800" y="0"/>
                  </a:lnTo>
                  <a:lnTo>
                    <a:pt x="13004800" y="854117"/>
                  </a:lnTo>
                  <a:lnTo>
                    <a:pt x="0" y="854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42583" y="106477"/>
              <a:ext cx="1532616" cy="513595"/>
            </a:xfrm>
            <a:custGeom>
              <a:avLst/>
              <a:gdLst/>
              <a:ahLst/>
              <a:cxnLst/>
              <a:rect l="l" t="t" r="r" b="b"/>
              <a:pathLst>
                <a:path w="1532616" h="513595">
                  <a:moveTo>
                    <a:pt x="0" y="0"/>
                  </a:moveTo>
                  <a:lnTo>
                    <a:pt x="1532616" y="0"/>
                  </a:lnTo>
                  <a:lnTo>
                    <a:pt x="1532616" y="513595"/>
                  </a:lnTo>
                  <a:lnTo>
                    <a:pt x="0" y="513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130629" y="166136"/>
              <a:ext cx="2930239" cy="1074020"/>
            </a:xfrm>
            <a:custGeom>
              <a:avLst/>
              <a:gdLst/>
              <a:ahLst/>
              <a:cxnLst/>
              <a:rect l="l" t="t" r="r" b="b"/>
              <a:pathLst>
                <a:path w="2930239" h="1074020">
                  <a:moveTo>
                    <a:pt x="0" y="0"/>
                  </a:moveTo>
                  <a:lnTo>
                    <a:pt x="2930239" y="0"/>
                  </a:lnTo>
                  <a:lnTo>
                    <a:pt x="2930239" y="1074021"/>
                  </a:lnTo>
                  <a:lnTo>
                    <a:pt x="0" y="1074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756300" y="71581"/>
              <a:ext cx="3320735" cy="548491"/>
            </a:xfrm>
            <a:custGeom>
              <a:avLst/>
              <a:gdLst/>
              <a:ahLst/>
              <a:cxnLst/>
              <a:rect l="l" t="t" r="r" b="b"/>
              <a:pathLst>
                <a:path w="3320735" h="548491">
                  <a:moveTo>
                    <a:pt x="0" y="0"/>
                  </a:moveTo>
                  <a:lnTo>
                    <a:pt x="3320735" y="0"/>
                  </a:lnTo>
                  <a:lnTo>
                    <a:pt x="3320735" y="548491"/>
                  </a:lnTo>
                  <a:lnTo>
                    <a:pt x="0" y="548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-62776" y="5682403"/>
            <a:ext cx="9821337" cy="1632797"/>
            <a:chOff x="0" y="0"/>
            <a:chExt cx="13095116" cy="2177063"/>
          </a:xfrm>
        </p:grpSpPr>
        <p:sp>
          <p:nvSpPr>
            <p:cNvPr id="8" name="Freeform 8"/>
            <p:cNvSpPr/>
            <p:nvPr/>
          </p:nvSpPr>
          <p:spPr>
            <a:xfrm>
              <a:off x="77362" y="171925"/>
              <a:ext cx="13017754" cy="1979300"/>
            </a:xfrm>
            <a:custGeom>
              <a:avLst/>
              <a:gdLst/>
              <a:ahLst/>
              <a:cxnLst/>
              <a:rect l="l" t="t" r="r" b="b"/>
              <a:pathLst>
                <a:path w="13017754" h="1979300">
                  <a:moveTo>
                    <a:pt x="0" y="0"/>
                  </a:moveTo>
                  <a:lnTo>
                    <a:pt x="13017754" y="0"/>
                  </a:lnTo>
                  <a:lnTo>
                    <a:pt x="13017754" y="1979299"/>
                  </a:lnTo>
                  <a:lnTo>
                    <a:pt x="0" y="1979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488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-645" r="-28373" b="-30759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3095116" cy="2177063"/>
            </a:xfrm>
            <a:custGeom>
              <a:avLst/>
              <a:gdLst/>
              <a:ahLst/>
              <a:cxnLst/>
              <a:rect l="l" t="t" r="r" b="b"/>
              <a:pathLst>
                <a:path w="13095116" h="2177063">
                  <a:moveTo>
                    <a:pt x="0" y="0"/>
                  </a:moveTo>
                  <a:lnTo>
                    <a:pt x="13095116" y="0"/>
                  </a:lnTo>
                  <a:lnTo>
                    <a:pt x="13095116" y="2177063"/>
                  </a:lnTo>
                  <a:lnTo>
                    <a:pt x="0" y="2177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8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6926830" y="2529728"/>
            <a:ext cx="1962321" cy="1931770"/>
          </a:xfrm>
          <a:custGeom>
            <a:avLst/>
            <a:gdLst/>
            <a:ahLst/>
            <a:cxnLst/>
            <a:rect l="l" t="t" r="r" b="b"/>
            <a:pathLst>
              <a:path w="1962321" h="1931770">
                <a:moveTo>
                  <a:pt x="0" y="0"/>
                </a:moveTo>
                <a:lnTo>
                  <a:pt x="1962321" y="0"/>
                </a:lnTo>
                <a:lnTo>
                  <a:pt x="1962321" y="1931770"/>
                </a:lnTo>
                <a:lnTo>
                  <a:pt x="0" y="193177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776768" y="2334055"/>
            <a:ext cx="2249647" cy="2221015"/>
          </a:xfrm>
          <a:custGeom>
            <a:avLst/>
            <a:gdLst/>
            <a:ahLst/>
            <a:cxnLst/>
            <a:rect l="l" t="t" r="r" b="b"/>
            <a:pathLst>
              <a:path w="2249647" h="2221015">
                <a:moveTo>
                  <a:pt x="0" y="0"/>
                </a:moveTo>
                <a:lnTo>
                  <a:pt x="2249647" y="0"/>
                </a:lnTo>
                <a:lnTo>
                  <a:pt x="2249647" y="2221015"/>
                </a:lnTo>
                <a:lnTo>
                  <a:pt x="0" y="2221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780985" y="5217083"/>
            <a:ext cx="1131603" cy="1113986"/>
          </a:xfrm>
          <a:custGeom>
            <a:avLst/>
            <a:gdLst/>
            <a:ahLst/>
            <a:cxnLst/>
            <a:rect l="l" t="t" r="r" b="b"/>
            <a:pathLst>
              <a:path w="1131603" h="1113986">
                <a:moveTo>
                  <a:pt x="0" y="0"/>
                </a:moveTo>
                <a:lnTo>
                  <a:pt x="1131604" y="0"/>
                </a:lnTo>
                <a:lnTo>
                  <a:pt x="1131604" y="1113985"/>
                </a:lnTo>
                <a:lnTo>
                  <a:pt x="0" y="111398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702231" y="5104877"/>
            <a:ext cx="1289112" cy="1272705"/>
          </a:xfrm>
          <a:custGeom>
            <a:avLst/>
            <a:gdLst/>
            <a:ahLst/>
            <a:cxnLst/>
            <a:rect l="l" t="t" r="r" b="b"/>
            <a:pathLst>
              <a:path w="1289112" h="1272705">
                <a:moveTo>
                  <a:pt x="0" y="0"/>
                </a:moveTo>
                <a:lnTo>
                  <a:pt x="1289112" y="0"/>
                </a:lnTo>
                <a:lnTo>
                  <a:pt x="1289112" y="1272705"/>
                </a:lnTo>
                <a:lnTo>
                  <a:pt x="0" y="12727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997642" y="5258257"/>
            <a:ext cx="1112411" cy="1095092"/>
          </a:xfrm>
          <a:custGeom>
            <a:avLst/>
            <a:gdLst/>
            <a:ahLst/>
            <a:cxnLst/>
            <a:rect l="l" t="t" r="r" b="b"/>
            <a:pathLst>
              <a:path w="1112411" h="1095092">
                <a:moveTo>
                  <a:pt x="0" y="0"/>
                </a:moveTo>
                <a:lnTo>
                  <a:pt x="1112411" y="0"/>
                </a:lnTo>
                <a:lnTo>
                  <a:pt x="1112411" y="1095091"/>
                </a:lnTo>
                <a:lnTo>
                  <a:pt x="0" y="109509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902437" y="5137723"/>
            <a:ext cx="1289112" cy="1272705"/>
          </a:xfrm>
          <a:custGeom>
            <a:avLst/>
            <a:gdLst/>
            <a:ahLst/>
            <a:cxnLst/>
            <a:rect l="l" t="t" r="r" b="b"/>
            <a:pathLst>
              <a:path w="1289112" h="1272705">
                <a:moveTo>
                  <a:pt x="0" y="0"/>
                </a:moveTo>
                <a:lnTo>
                  <a:pt x="1289112" y="0"/>
                </a:lnTo>
                <a:lnTo>
                  <a:pt x="1289112" y="1272705"/>
                </a:lnTo>
                <a:lnTo>
                  <a:pt x="0" y="12727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010755" y="2063323"/>
            <a:ext cx="2278205" cy="21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80"/>
              </a:lnSpc>
              <a:spcBef>
                <a:spcPct val="0"/>
              </a:spcBef>
            </a:pPr>
            <a:r>
              <a:rPr lang="en-US" sz="1200" u="none" strike="noStrike">
                <a:solidFill>
                  <a:srgbClr val="305128"/>
                </a:solidFill>
                <a:latin typeface="Calibri (MS) Bold"/>
              </a:rPr>
              <a:t>Estrategia Ámbito Candelaria Costa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39679" y="4821220"/>
            <a:ext cx="943708" cy="186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99"/>
              </a:lnSpc>
              <a:spcBef>
                <a:spcPct val="0"/>
              </a:spcBef>
            </a:pPr>
            <a:r>
              <a:rPr lang="en-US" sz="999" u="none" strike="noStrike">
                <a:solidFill>
                  <a:srgbClr val="305128"/>
                </a:solidFill>
                <a:latin typeface="Calibri (MS) Bold"/>
              </a:rPr>
              <a:t>Elementos de IV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045826" y="4817392"/>
            <a:ext cx="1145723" cy="186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99"/>
              </a:lnSpc>
              <a:spcBef>
                <a:spcPct val="0"/>
              </a:spcBef>
            </a:pPr>
            <a:r>
              <a:rPr lang="en-US" sz="999" u="none" strike="noStrike">
                <a:solidFill>
                  <a:srgbClr val="305128"/>
                </a:solidFill>
                <a:latin typeface="Calibri (MS) Bold"/>
              </a:rPr>
              <a:t>Movilidad sostenible </a:t>
            </a:r>
          </a:p>
        </p:txBody>
      </p:sp>
      <p:sp>
        <p:nvSpPr>
          <p:cNvPr id="19" name="Freeform 19"/>
          <p:cNvSpPr/>
          <p:nvPr/>
        </p:nvSpPr>
        <p:spPr>
          <a:xfrm>
            <a:off x="4418378" y="2471566"/>
            <a:ext cx="1888661" cy="1941362"/>
          </a:xfrm>
          <a:custGeom>
            <a:avLst/>
            <a:gdLst/>
            <a:ahLst/>
            <a:cxnLst/>
            <a:rect l="l" t="t" r="r" b="b"/>
            <a:pathLst>
              <a:path w="1888661" h="1941362">
                <a:moveTo>
                  <a:pt x="0" y="0"/>
                </a:moveTo>
                <a:lnTo>
                  <a:pt x="1888662" y="0"/>
                </a:lnTo>
                <a:lnTo>
                  <a:pt x="1888662" y="1941363"/>
                </a:lnTo>
                <a:lnTo>
                  <a:pt x="0" y="194136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224524" y="2347798"/>
            <a:ext cx="2183755" cy="2155962"/>
          </a:xfrm>
          <a:custGeom>
            <a:avLst/>
            <a:gdLst/>
            <a:ahLst/>
            <a:cxnLst/>
            <a:rect l="l" t="t" r="r" b="b"/>
            <a:pathLst>
              <a:path w="2183755" h="2155962">
                <a:moveTo>
                  <a:pt x="0" y="0"/>
                </a:moveTo>
                <a:lnTo>
                  <a:pt x="2183756" y="0"/>
                </a:lnTo>
                <a:lnTo>
                  <a:pt x="2183756" y="2155962"/>
                </a:lnTo>
                <a:lnTo>
                  <a:pt x="0" y="21559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321328" y="5240817"/>
            <a:ext cx="1052002" cy="1081357"/>
          </a:xfrm>
          <a:custGeom>
            <a:avLst/>
            <a:gdLst/>
            <a:ahLst/>
            <a:cxnLst/>
            <a:rect l="l" t="t" r="r" b="b"/>
            <a:pathLst>
              <a:path w="1052002" h="1081357">
                <a:moveTo>
                  <a:pt x="0" y="0"/>
                </a:moveTo>
                <a:lnTo>
                  <a:pt x="1052002" y="0"/>
                </a:lnTo>
                <a:lnTo>
                  <a:pt x="1052002" y="1081357"/>
                </a:lnTo>
                <a:lnTo>
                  <a:pt x="0" y="108135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203598" y="5110269"/>
            <a:ext cx="1251354" cy="1235428"/>
          </a:xfrm>
          <a:custGeom>
            <a:avLst/>
            <a:gdLst/>
            <a:ahLst/>
            <a:cxnLst/>
            <a:rect l="l" t="t" r="r" b="b"/>
            <a:pathLst>
              <a:path w="1251354" h="1235428">
                <a:moveTo>
                  <a:pt x="0" y="0"/>
                </a:moveTo>
                <a:lnTo>
                  <a:pt x="1251354" y="0"/>
                </a:lnTo>
                <a:lnTo>
                  <a:pt x="1251354" y="1235428"/>
                </a:lnTo>
                <a:lnTo>
                  <a:pt x="0" y="12354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141585" y="5190205"/>
            <a:ext cx="1088063" cy="1118425"/>
          </a:xfrm>
          <a:custGeom>
            <a:avLst/>
            <a:gdLst/>
            <a:ahLst/>
            <a:cxnLst/>
            <a:rect l="l" t="t" r="r" b="b"/>
            <a:pathLst>
              <a:path w="1088063" h="1118425">
                <a:moveTo>
                  <a:pt x="0" y="0"/>
                </a:moveTo>
                <a:lnTo>
                  <a:pt x="1088063" y="0"/>
                </a:lnTo>
                <a:lnTo>
                  <a:pt x="1088063" y="1118425"/>
                </a:lnTo>
                <a:lnTo>
                  <a:pt x="0" y="111842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4044468" y="5110269"/>
            <a:ext cx="1251354" cy="1235428"/>
          </a:xfrm>
          <a:custGeom>
            <a:avLst/>
            <a:gdLst/>
            <a:ahLst/>
            <a:cxnLst/>
            <a:rect l="l" t="t" r="r" b="b"/>
            <a:pathLst>
              <a:path w="1251354" h="1235428">
                <a:moveTo>
                  <a:pt x="0" y="0"/>
                </a:moveTo>
                <a:lnTo>
                  <a:pt x="1251354" y="0"/>
                </a:lnTo>
                <a:lnTo>
                  <a:pt x="1251354" y="1235428"/>
                </a:lnTo>
                <a:lnTo>
                  <a:pt x="0" y="12354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4189713" y="2063323"/>
            <a:ext cx="2333129" cy="217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 u="none" strike="noStrike">
                <a:solidFill>
                  <a:srgbClr val="305128"/>
                </a:solidFill>
                <a:latin typeface="Calibri (MS) Bold"/>
              </a:rPr>
              <a:t>Estrategia Ámbito TF28-Autopista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233232" y="4818368"/>
            <a:ext cx="997428" cy="18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99"/>
              </a:lnSpc>
              <a:spcBef>
                <a:spcPct val="0"/>
              </a:spcBef>
            </a:pPr>
            <a:r>
              <a:rPr lang="en-US" sz="999" u="none" strike="noStrike">
                <a:solidFill>
                  <a:srgbClr val="305128"/>
                </a:solidFill>
                <a:latin typeface="Calibri (MS) Bold"/>
              </a:rPr>
              <a:t>Elementos de IV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399787" y="4817370"/>
            <a:ext cx="1197669" cy="18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99"/>
              </a:lnSpc>
              <a:spcBef>
                <a:spcPct val="0"/>
              </a:spcBef>
            </a:pPr>
            <a:r>
              <a:rPr lang="en-US" sz="999" u="none" strike="noStrike">
                <a:solidFill>
                  <a:srgbClr val="305128"/>
                </a:solidFill>
                <a:latin typeface="Calibri (MS) Bold"/>
              </a:rPr>
              <a:t>Movilidad sostenible </a:t>
            </a:r>
          </a:p>
        </p:txBody>
      </p:sp>
      <p:sp>
        <p:nvSpPr>
          <p:cNvPr id="28" name="Freeform 28"/>
          <p:cNvSpPr/>
          <p:nvPr/>
        </p:nvSpPr>
        <p:spPr>
          <a:xfrm>
            <a:off x="2034882" y="5225032"/>
            <a:ext cx="1382864" cy="1375450"/>
          </a:xfrm>
          <a:custGeom>
            <a:avLst/>
            <a:gdLst/>
            <a:ahLst/>
            <a:cxnLst/>
            <a:rect l="l" t="t" r="r" b="b"/>
            <a:pathLst>
              <a:path w="1382864" h="1375450">
                <a:moveTo>
                  <a:pt x="0" y="0"/>
                </a:moveTo>
                <a:lnTo>
                  <a:pt x="1382864" y="0"/>
                </a:lnTo>
                <a:lnTo>
                  <a:pt x="1382864" y="1375450"/>
                </a:lnTo>
                <a:lnTo>
                  <a:pt x="0" y="137545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907126" y="5067051"/>
            <a:ext cx="1642445" cy="1621541"/>
          </a:xfrm>
          <a:custGeom>
            <a:avLst/>
            <a:gdLst/>
            <a:ahLst/>
            <a:cxnLst/>
            <a:rect l="l" t="t" r="r" b="b"/>
            <a:pathLst>
              <a:path w="1642445" h="1621541">
                <a:moveTo>
                  <a:pt x="0" y="0"/>
                </a:moveTo>
                <a:lnTo>
                  <a:pt x="1642445" y="0"/>
                </a:lnTo>
                <a:lnTo>
                  <a:pt x="1642445" y="1621541"/>
                </a:lnTo>
                <a:lnTo>
                  <a:pt x="0" y="16215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541286" y="5178772"/>
            <a:ext cx="1389748" cy="1373602"/>
          </a:xfrm>
          <a:custGeom>
            <a:avLst/>
            <a:gdLst/>
            <a:ahLst/>
            <a:cxnLst/>
            <a:rect l="l" t="t" r="r" b="b"/>
            <a:pathLst>
              <a:path w="1389748" h="1373602">
                <a:moveTo>
                  <a:pt x="0" y="0"/>
                </a:moveTo>
                <a:lnTo>
                  <a:pt x="1389748" y="0"/>
                </a:lnTo>
                <a:lnTo>
                  <a:pt x="1389748" y="1373602"/>
                </a:lnTo>
                <a:lnTo>
                  <a:pt x="0" y="1373602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392437" y="5025201"/>
            <a:ext cx="1642445" cy="1621541"/>
          </a:xfrm>
          <a:custGeom>
            <a:avLst/>
            <a:gdLst/>
            <a:ahLst/>
            <a:cxnLst/>
            <a:rect l="l" t="t" r="r" b="b"/>
            <a:pathLst>
              <a:path w="1642445" h="1621541">
                <a:moveTo>
                  <a:pt x="0" y="0"/>
                </a:moveTo>
                <a:lnTo>
                  <a:pt x="1642445" y="0"/>
                </a:lnTo>
                <a:lnTo>
                  <a:pt x="1642445" y="1621541"/>
                </a:lnTo>
                <a:lnTo>
                  <a:pt x="0" y="16215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494685" y="1578987"/>
            <a:ext cx="2872698" cy="297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 dirty="0" err="1">
                <a:solidFill>
                  <a:srgbClr val="305128"/>
                </a:solidFill>
                <a:latin typeface="Calibri (MS) Bold"/>
              </a:rPr>
              <a:t>Estrategia</a:t>
            </a:r>
            <a:r>
              <a:rPr lang="en-US" sz="1599" u="none" strike="noStrike" dirty="0">
                <a:solidFill>
                  <a:srgbClr val="305128"/>
                </a:solidFill>
                <a:latin typeface="Calibri (MS) Bold"/>
              </a:rPr>
              <a:t> </a:t>
            </a:r>
            <a:r>
              <a:rPr lang="en-US" sz="1599" u="none" strike="noStrike" dirty="0" err="1">
                <a:solidFill>
                  <a:srgbClr val="305128"/>
                </a:solidFill>
                <a:latin typeface="Calibri (MS) Bold"/>
              </a:rPr>
              <a:t>Ámbito</a:t>
            </a:r>
            <a:r>
              <a:rPr lang="en-US" sz="1599" u="none" strike="noStrike" dirty="0">
                <a:solidFill>
                  <a:srgbClr val="305128"/>
                </a:solidFill>
                <a:latin typeface="Calibri (MS) Bold"/>
              </a:rPr>
              <a:t> </a:t>
            </a:r>
            <a:r>
              <a:rPr lang="en-US" sz="1599" u="none" strike="noStrike" dirty="0" err="1">
                <a:solidFill>
                  <a:srgbClr val="305128"/>
                </a:solidFill>
                <a:latin typeface="Calibri (MS) Bold"/>
              </a:rPr>
              <a:t>Medianía</a:t>
            </a:r>
            <a:r>
              <a:rPr lang="en-US" sz="1599" u="none" strike="noStrike" dirty="0">
                <a:solidFill>
                  <a:srgbClr val="305128"/>
                </a:solidFill>
                <a:latin typeface="Calibri (MS) Bold"/>
              </a:rPr>
              <a:t> Alta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29128" y="4787333"/>
            <a:ext cx="1159914" cy="215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199" u="none" strike="noStrike">
                <a:solidFill>
                  <a:srgbClr val="305128"/>
                </a:solidFill>
                <a:latin typeface="Calibri (MS) Bold"/>
              </a:rPr>
              <a:t>Elementos de IV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091053" y="4787333"/>
            <a:ext cx="1524941" cy="215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199" u="none" strike="noStrike">
                <a:solidFill>
                  <a:srgbClr val="305128"/>
                </a:solidFill>
                <a:latin typeface="Calibri (MS) Bold"/>
              </a:rPr>
              <a:t>Movilidad sostenible 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469706" y="905970"/>
            <a:ext cx="670634" cy="663492"/>
            <a:chOff x="0" y="0"/>
            <a:chExt cx="894178" cy="884656"/>
          </a:xfrm>
        </p:grpSpPr>
        <p:sp>
          <p:nvSpPr>
            <p:cNvPr id="38" name="Freeform 38"/>
            <p:cNvSpPr/>
            <p:nvPr/>
          </p:nvSpPr>
          <p:spPr>
            <a:xfrm>
              <a:off x="15956" y="0"/>
              <a:ext cx="878222" cy="884656"/>
            </a:xfrm>
            <a:custGeom>
              <a:avLst/>
              <a:gdLst/>
              <a:ahLst/>
              <a:cxnLst/>
              <a:rect l="l" t="t" r="r" b="b"/>
              <a:pathLst>
                <a:path w="878222" h="884656">
                  <a:moveTo>
                    <a:pt x="0" y="0"/>
                  </a:moveTo>
                  <a:lnTo>
                    <a:pt x="878222" y="0"/>
                  </a:lnTo>
                  <a:lnTo>
                    <a:pt x="878222" y="884656"/>
                  </a:lnTo>
                  <a:lnTo>
                    <a:pt x="0" y="884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70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0" y="6281"/>
              <a:ext cx="875081" cy="878375"/>
            </a:xfrm>
            <a:custGeom>
              <a:avLst/>
              <a:gdLst/>
              <a:ahLst/>
              <a:cxnLst/>
              <a:rect l="l" t="t" r="r" b="b"/>
              <a:pathLst>
                <a:path w="875081" h="878375">
                  <a:moveTo>
                    <a:pt x="0" y="0"/>
                  </a:moveTo>
                  <a:lnTo>
                    <a:pt x="875081" y="0"/>
                  </a:lnTo>
                  <a:lnTo>
                    <a:pt x="875081" y="878375"/>
                  </a:lnTo>
                  <a:lnTo>
                    <a:pt x="0" y="878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0" name="TextBox 40"/>
          <p:cNvSpPr txBox="1"/>
          <p:nvPr/>
        </p:nvSpPr>
        <p:spPr>
          <a:xfrm>
            <a:off x="577395" y="1003871"/>
            <a:ext cx="6423835" cy="379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29"/>
              </a:lnSpc>
              <a:spcBef>
                <a:spcPct val="0"/>
              </a:spcBef>
            </a:pPr>
            <a:r>
              <a:rPr lang="en-US" sz="1950">
                <a:solidFill>
                  <a:srgbClr val="305128"/>
                </a:solidFill>
                <a:latin typeface="Calibri (MS) Bold"/>
              </a:rPr>
              <a:t>ESTRATEGIAS EN LA MEDIANÍA ALTA (SISTEMA RURURBANO)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5" grpId="0"/>
      <p:bldP spid="26" grpId="0"/>
      <p:bldP spid="27" grpId="0"/>
      <p:bldP spid="34" grpId="0"/>
      <p:bldP spid="35" grpId="0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823"/>
            <a:ext cx="9753600" cy="930118"/>
            <a:chOff x="0" y="0"/>
            <a:chExt cx="13004800" cy="12401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854117"/>
            </a:xfrm>
            <a:custGeom>
              <a:avLst/>
              <a:gdLst/>
              <a:ahLst/>
              <a:cxnLst/>
              <a:rect l="l" t="t" r="r" b="b"/>
              <a:pathLst>
                <a:path w="13004800" h="854117">
                  <a:moveTo>
                    <a:pt x="0" y="0"/>
                  </a:moveTo>
                  <a:lnTo>
                    <a:pt x="13004800" y="0"/>
                  </a:lnTo>
                  <a:lnTo>
                    <a:pt x="13004800" y="854117"/>
                  </a:lnTo>
                  <a:lnTo>
                    <a:pt x="0" y="854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42583" y="106477"/>
              <a:ext cx="1532616" cy="513595"/>
            </a:xfrm>
            <a:custGeom>
              <a:avLst/>
              <a:gdLst/>
              <a:ahLst/>
              <a:cxnLst/>
              <a:rect l="l" t="t" r="r" b="b"/>
              <a:pathLst>
                <a:path w="1532616" h="513595">
                  <a:moveTo>
                    <a:pt x="0" y="0"/>
                  </a:moveTo>
                  <a:lnTo>
                    <a:pt x="1532616" y="0"/>
                  </a:lnTo>
                  <a:lnTo>
                    <a:pt x="1532616" y="513595"/>
                  </a:lnTo>
                  <a:lnTo>
                    <a:pt x="0" y="513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130629" y="166136"/>
              <a:ext cx="2930239" cy="1074020"/>
            </a:xfrm>
            <a:custGeom>
              <a:avLst/>
              <a:gdLst/>
              <a:ahLst/>
              <a:cxnLst/>
              <a:rect l="l" t="t" r="r" b="b"/>
              <a:pathLst>
                <a:path w="2930239" h="1074020">
                  <a:moveTo>
                    <a:pt x="0" y="0"/>
                  </a:moveTo>
                  <a:lnTo>
                    <a:pt x="2930239" y="0"/>
                  </a:lnTo>
                  <a:lnTo>
                    <a:pt x="2930239" y="1074021"/>
                  </a:lnTo>
                  <a:lnTo>
                    <a:pt x="0" y="1074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756300" y="71581"/>
              <a:ext cx="3320735" cy="548491"/>
            </a:xfrm>
            <a:custGeom>
              <a:avLst/>
              <a:gdLst/>
              <a:ahLst/>
              <a:cxnLst/>
              <a:rect l="l" t="t" r="r" b="b"/>
              <a:pathLst>
                <a:path w="3320735" h="548491">
                  <a:moveTo>
                    <a:pt x="0" y="0"/>
                  </a:moveTo>
                  <a:lnTo>
                    <a:pt x="3320735" y="0"/>
                  </a:lnTo>
                  <a:lnTo>
                    <a:pt x="3320735" y="548491"/>
                  </a:lnTo>
                  <a:lnTo>
                    <a:pt x="0" y="548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-62776" y="5682403"/>
            <a:ext cx="9821337" cy="1632797"/>
            <a:chOff x="0" y="0"/>
            <a:chExt cx="13095116" cy="2177063"/>
          </a:xfrm>
        </p:grpSpPr>
        <p:sp>
          <p:nvSpPr>
            <p:cNvPr id="8" name="Freeform 8"/>
            <p:cNvSpPr/>
            <p:nvPr/>
          </p:nvSpPr>
          <p:spPr>
            <a:xfrm>
              <a:off x="77362" y="171925"/>
              <a:ext cx="13017754" cy="1979300"/>
            </a:xfrm>
            <a:custGeom>
              <a:avLst/>
              <a:gdLst/>
              <a:ahLst/>
              <a:cxnLst/>
              <a:rect l="l" t="t" r="r" b="b"/>
              <a:pathLst>
                <a:path w="13017754" h="1979300">
                  <a:moveTo>
                    <a:pt x="0" y="0"/>
                  </a:moveTo>
                  <a:lnTo>
                    <a:pt x="13017754" y="0"/>
                  </a:lnTo>
                  <a:lnTo>
                    <a:pt x="13017754" y="1979299"/>
                  </a:lnTo>
                  <a:lnTo>
                    <a:pt x="0" y="1979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488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645" r="-28373" b="-30759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3095116" cy="2177063"/>
            </a:xfrm>
            <a:custGeom>
              <a:avLst/>
              <a:gdLst/>
              <a:ahLst/>
              <a:cxnLst/>
              <a:rect l="l" t="t" r="r" b="b"/>
              <a:pathLst>
                <a:path w="13095116" h="2177063">
                  <a:moveTo>
                    <a:pt x="0" y="0"/>
                  </a:moveTo>
                  <a:lnTo>
                    <a:pt x="13095116" y="0"/>
                  </a:lnTo>
                  <a:lnTo>
                    <a:pt x="13095116" y="2177063"/>
                  </a:lnTo>
                  <a:lnTo>
                    <a:pt x="0" y="2177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28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-874" y="1649677"/>
            <a:ext cx="9759435" cy="5294740"/>
            <a:chOff x="0" y="0"/>
            <a:chExt cx="3614606" cy="196101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14605" cy="1961015"/>
            </a:xfrm>
            <a:custGeom>
              <a:avLst/>
              <a:gdLst/>
              <a:ahLst/>
              <a:cxnLst/>
              <a:rect l="l" t="t" r="r" b="b"/>
              <a:pathLst>
                <a:path w="3614605" h="1961015">
                  <a:moveTo>
                    <a:pt x="0" y="0"/>
                  </a:moveTo>
                  <a:lnTo>
                    <a:pt x="3614605" y="0"/>
                  </a:lnTo>
                  <a:lnTo>
                    <a:pt x="3614605" y="1961015"/>
                  </a:lnTo>
                  <a:lnTo>
                    <a:pt x="0" y="196101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614606" cy="19991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31879" y="1386891"/>
            <a:ext cx="9573764" cy="5672455"/>
          </a:xfrm>
          <a:custGeom>
            <a:avLst/>
            <a:gdLst/>
            <a:ahLst/>
            <a:cxnLst/>
            <a:rect l="l" t="t" r="r" b="b"/>
            <a:pathLst>
              <a:path w="9573764" h="5672455">
                <a:moveTo>
                  <a:pt x="0" y="0"/>
                </a:moveTo>
                <a:lnTo>
                  <a:pt x="9573764" y="0"/>
                </a:lnTo>
                <a:lnTo>
                  <a:pt x="9573764" y="5672455"/>
                </a:lnTo>
                <a:lnTo>
                  <a:pt x="0" y="56724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48922" y="5005429"/>
            <a:ext cx="4515591" cy="1938988"/>
            <a:chOff x="0" y="0"/>
            <a:chExt cx="1684158" cy="7231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84158" cy="723175"/>
            </a:xfrm>
            <a:custGeom>
              <a:avLst/>
              <a:gdLst/>
              <a:ahLst/>
              <a:cxnLst/>
              <a:rect l="l" t="t" r="r" b="b"/>
              <a:pathLst>
                <a:path w="1684158" h="723175">
                  <a:moveTo>
                    <a:pt x="0" y="0"/>
                  </a:moveTo>
                  <a:lnTo>
                    <a:pt x="1684158" y="0"/>
                  </a:lnTo>
                  <a:lnTo>
                    <a:pt x="1684158" y="723175"/>
                  </a:lnTo>
                  <a:lnTo>
                    <a:pt x="0" y="72317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1684158" cy="751750"/>
            </a:xfrm>
            <a:prstGeom prst="rect">
              <a:avLst/>
            </a:prstGeom>
          </p:spPr>
          <p:txBody>
            <a:bodyPr lIns="35873" tIns="35873" rIns="35873" bIns="35873" rtlCol="0" anchor="ctr"/>
            <a:lstStyle/>
            <a:p>
              <a:pPr algn="ctr">
                <a:lnSpc>
                  <a:spcPts val="1878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9101" y="1801272"/>
            <a:ext cx="3627643" cy="3130169"/>
            <a:chOff x="0" y="0"/>
            <a:chExt cx="1352985" cy="116744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352985" cy="1167444"/>
            </a:xfrm>
            <a:custGeom>
              <a:avLst/>
              <a:gdLst/>
              <a:ahLst/>
              <a:cxnLst/>
              <a:rect l="l" t="t" r="r" b="b"/>
              <a:pathLst>
                <a:path w="1352985" h="1167444">
                  <a:moveTo>
                    <a:pt x="0" y="0"/>
                  </a:moveTo>
                  <a:lnTo>
                    <a:pt x="1352985" y="0"/>
                  </a:lnTo>
                  <a:lnTo>
                    <a:pt x="1352985" y="1167444"/>
                  </a:lnTo>
                  <a:lnTo>
                    <a:pt x="0" y="116744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1352985" cy="1196019"/>
            </a:xfrm>
            <a:prstGeom prst="rect">
              <a:avLst/>
            </a:prstGeom>
          </p:spPr>
          <p:txBody>
            <a:bodyPr lIns="35873" tIns="35873" rIns="35873" bIns="35873" rtlCol="0" anchor="ctr"/>
            <a:lstStyle/>
            <a:p>
              <a:pPr algn="ctr">
                <a:lnSpc>
                  <a:spcPts val="1878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-47957" y="1386891"/>
            <a:ext cx="3551084" cy="3544550"/>
          </a:xfrm>
          <a:custGeom>
            <a:avLst/>
            <a:gdLst/>
            <a:ahLst/>
            <a:cxnLst/>
            <a:rect l="l" t="t" r="r" b="b"/>
            <a:pathLst>
              <a:path w="3551084" h="3544550">
                <a:moveTo>
                  <a:pt x="0" y="0"/>
                </a:moveTo>
                <a:lnTo>
                  <a:pt x="3551084" y="0"/>
                </a:lnTo>
                <a:lnTo>
                  <a:pt x="3551084" y="3544549"/>
                </a:lnTo>
                <a:lnTo>
                  <a:pt x="0" y="354454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169601" b="-60033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874" y="5005429"/>
            <a:ext cx="4426294" cy="1938988"/>
          </a:xfrm>
          <a:custGeom>
            <a:avLst/>
            <a:gdLst/>
            <a:ahLst/>
            <a:cxnLst/>
            <a:rect l="l" t="t" r="r" b="b"/>
            <a:pathLst>
              <a:path w="4426294" h="1938988">
                <a:moveTo>
                  <a:pt x="0" y="0"/>
                </a:moveTo>
                <a:lnTo>
                  <a:pt x="4426294" y="0"/>
                </a:lnTo>
                <a:lnTo>
                  <a:pt x="4426294" y="1938988"/>
                </a:lnTo>
                <a:lnTo>
                  <a:pt x="0" y="19389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86996" r="-116292" b="-5550"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48922" y="1801272"/>
            <a:ext cx="2819887" cy="160273"/>
            <a:chOff x="0" y="0"/>
            <a:chExt cx="1051720" cy="5977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51720" cy="59776"/>
            </a:xfrm>
            <a:custGeom>
              <a:avLst/>
              <a:gdLst/>
              <a:ahLst/>
              <a:cxnLst/>
              <a:rect l="l" t="t" r="r" b="b"/>
              <a:pathLst>
                <a:path w="1051720" h="59776">
                  <a:moveTo>
                    <a:pt x="0" y="0"/>
                  </a:moveTo>
                  <a:lnTo>
                    <a:pt x="1051720" y="0"/>
                  </a:lnTo>
                  <a:lnTo>
                    <a:pt x="1051720" y="59776"/>
                  </a:lnTo>
                  <a:lnTo>
                    <a:pt x="0" y="5977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1051720" cy="88351"/>
            </a:xfrm>
            <a:prstGeom prst="rect">
              <a:avLst/>
            </a:prstGeom>
          </p:spPr>
          <p:txBody>
            <a:bodyPr lIns="35873" tIns="35873" rIns="35873" bIns="35873" rtlCol="0" anchor="ctr"/>
            <a:lstStyle/>
            <a:p>
              <a:pPr algn="ctr">
                <a:lnSpc>
                  <a:spcPts val="1878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9101" y="4970588"/>
            <a:ext cx="1704565" cy="228908"/>
            <a:chOff x="0" y="0"/>
            <a:chExt cx="635743" cy="8537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743" cy="85375"/>
            </a:xfrm>
            <a:custGeom>
              <a:avLst/>
              <a:gdLst/>
              <a:ahLst/>
              <a:cxnLst/>
              <a:rect l="l" t="t" r="r" b="b"/>
              <a:pathLst>
                <a:path w="635743" h="85375">
                  <a:moveTo>
                    <a:pt x="0" y="0"/>
                  </a:moveTo>
                  <a:lnTo>
                    <a:pt x="635743" y="0"/>
                  </a:lnTo>
                  <a:lnTo>
                    <a:pt x="635743" y="85375"/>
                  </a:lnTo>
                  <a:lnTo>
                    <a:pt x="0" y="8537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635743" cy="113950"/>
            </a:xfrm>
            <a:prstGeom prst="rect">
              <a:avLst/>
            </a:prstGeom>
          </p:spPr>
          <p:txBody>
            <a:bodyPr lIns="35873" tIns="35873" rIns="35873" bIns="35873" rtlCol="0" anchor="ctr"/>
            <a:lstStyle/>
            <a:p>
              <a:pPr algn="ctr">
                <a:lnSpc>
                  <a:spcPts val="1878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5788595" y="1746620"/>
            <a:ext cx="3151247" cy="209409"/>
            <a:chOff x="0" y="0"/>
            <a:chExt cx="1175305" cy="7810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175305" cy="78102"/>
            </a:xfrm>
            <a:custGeom>
              <a:avLst/>
              <a:gdLst/>
              <a:ahLst/>
              <a:cxnLst/>
              <a:rect l="l" t="t" r="r" b="b"/>
              <a:pathLst>
                <a:path w="1175305" h="78102">
                  <a:moveTo>
                    <a:pt x="0" y="0"/>
                  </a:moveTo>
                  <a:lnTo>
                    <a:pt x="1175305" y="0"/>
                  </a:lnTo>
                  <a:lnTo>
                    <a:pt x="1175305" y="78102"/>
                  </a:lnTo>
                  <a:lnTo>
                    <a:pt x="0" y="7810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1175305" cy="106677"/>
            </a:xfrm>
            <a:prstGeom prst="rect">
              <a:avLst/>
            </a:prstGeom>
          </p:spPr>
          <p:txBody>
            <a:bodyPr lIns="35873" tIns="35873" rIns="35873" bIns="35873" rtlCol="0" anchor="ctr"/>
            <a:lstStyle/>
            <a:p>
              <a:pPr algn="ctr">
                <a:lnSpc>
                  <a:spcPts val="1878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6690059" y="2991678"/>
            <a:ext cx="1264375" cy="167487"/>
            <a:chOff x="0" y="0"/>
            <a:chExt cx="471568" cy="62467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71568" cy="62467"/>
            </a:xfrm>
            <a:custGeom>
              <a:avLst/>
              <a:gdLst/>
              <a:ahLst/>
              <a:cxnLst/>
              <a:rect l="l" t="t" r="r" b="b"/>
              <a:pathLst>
                <a:path w="471568" h="62467">
                  <a:moveTo>
                    <a:pt x="0" y="0"/>
                  </a:moveTo>
                  <a:lnTo>
                    <a:pt x="471568" y="0"/>
                  </a:lnTo>
                  <a:lnTo>
                    <a:pt x="471568" y="62467"/>
                  </a:lnTo>
                  <a:lnTo>
                    <a:pt x="0" y="62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471568" cy="91042"/>
            </a:xfrm>
            <a:prstGeom prst="rect">
              <a:avLst/>
            </a:prstGeom>
          </p:spPr>
          <p:txBody>
            <a:bodyPr lIns="35873" tIns="35873" rIns="35873" bIns="35873" rtlCol="0" anchor="ctr"/>
            <a:lstStyle/>
            <a:p>
              <a:pPr algn="ctr">
                <a:lnSpc>
                  <a:spcPts val="1878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6683333" y="4165882"/>
            <a:ext cx="1264375" cy="167487"/>
            <a:chOff x="0" y="0"/>
            <a:chExt cx="471568" cy="62467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71568" cy="62467"/>
            </a:xfrm>
            <a:custGeom>
              <a:avLst/>
              <a:gdLst/>
              <a:ahLst/>
              <a:cxnLst/>
              <a:rect l="l" t="t" r="r" b="b"/>
              <a:pathLst>
                <a:path w="471568" h="62467">
                  <a:moveTo>
                    <a:pt x="0" y="0"/>
                  </a:moveTo>
                  <a:lnTo>
                    <a:pt x="471568" y="0"/>
                  </a:lnTo>
                  <a:lnTo>
                    <a:pt x="471568" y="62467"/>
                  </a:lnTo>
                  <a:lnTo>
                    <a:pt x="0" y="62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28575"/>
              <a:ext cx="471568" cy="91042"/>
            </a:xfrm>
            <a:prstGeom prst="rect">
              <a:avLst/>
            </a:prstGeom>
          </p:spPr>
          <p:txBody>
            <a:bodyPr lIns="35873" tIns="35873" rIns="35873" bIns="35873" rtlCol="0" anchor="ctr"/>
            <a:lstStyle/>
            <a:p>
              <a:pPr algn="ctr">
                <a:lnSpc>
                  <a:spcPts val="1878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-21052" y="1727570"/>
            <a:ext cx="3699310" cy="168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13445" lvl="1" indent="-106723" algn="ctr">
              <a:lnSpc>
                <a:spcPts val="1384"/>
              </a:lnSpc>
              <a:spcBef>
                <a:spcPct val="0"/>
              </a:spcBef>
              <a:buFont typeface="Arial"/>
              <a:buChar char="•"/>
            </a:pPr>
            <a:r>
              <a:rPr lang="en-US" sz="988" dirty="0" err="1">
                <a:solidFill>
                  <a:srgbClr val="000000"/>
                </a:solidFill>
                <a:latin typeface="Open Sans Extra Bold"/>
              </a:rPr>
              <a:t>Potenciar</a:t>
            </a:r>
            <a:r>
              <a:rPr lang="en-US" sz="988" dirty="0">
                <a:solidFill>
                  <a:srgbClr val="000000"/>
                </a:solidFill>
                <a:latin typeface="Open Sans Extra Bold"/>
              </a:rPr>
              <a:t> los cruces de </a:t>
            </a:r>
            <a:r>
              <a:rPr lang="en-US" sz="988" dirty="0" err="1">
                <a:solidFill>
                  <a:srgbClr val="000000"/>
                </a:solidFill>
                <a:latin typeface="Open Sans Extra Bold"/>
              </a:rPr>
              <a:t>barrancos</a:t>
            </a:r>
            <a:r>
              <a:rPr lang="en-US" sz="988" dirty="0">
                <a:solidFill>
                  <a:srgbClr val="000000"/>
                </a:solidFill>
                <a:latin typeface="Open Sans Extra Bold"/>
              </a:rPr>
              <a:t> con </a:t>
            </a:r>
            <a:r>
              <a:rPr lang="en-US" sz="988" dirty="0" err="1">
                <a:solidFill>
                  <a:srgbClr val="000000"/>
                </a:solidFill>
                <a:latin typeface="Open Sans Extra Bold"/>
              </a:rPr>
              <a:t>sistema</a:t>
            </a:r>
            <a:r>
              <a:rPr lang="en-US" sz="988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988" dirty="0" err="1">
                <a:solidFill>
                  <a:srgbClr val="000000"/>
                </a:solidFill>
                <a:latin typeface="Open Sans Extra Bold"/>
              </a:rPr>
              <a:t>urbano</a:t>
            </a:r>
            <a:endParaRPr lang="en-US" sz="988" dirty="0">
              <a:solidFill>
                <a:srgbClr val="000000"/>
              </a:solidFill>
              <a:latin typeface="Open Sans Extra Bold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6378557" y="1727570"/>
            <a:ext cx="3178660" cy="168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4"/>
              </a:lnSpc>
              <a:spcBef>
                <a:spcPct val="0"/>
              </a:spcBef>
            </a:pPr>
            <a:r>
              <a:rPr lang="en-US" sz="988" dirty="0">
                <a:solidFill>
                  <a:srgbClr val="000000"/>
                </a:solidFill>
                <a:latin typeface="Open Sans Extra Bold"/>
              </a:rPr>
              <a:t>3. </a:t>
            </a:r>
            <a:r>
              <a:rPr lang="en-US" sz="988" dirty="0" err="1">
                <a:solidFill>
                  <a:srgbClr val="000000"/>
                </a:solidFill>
                <a:latin typeface="Open Sans Extra Bold"/>
              </a:rPr>
              <a:t>Creación</a:t>
            </a:r>
            <a:r>
              <a:rPr lang="en-US" sz="988" dirty="0">
                <a:solidFill>
                  <a:srgbClr val="000000"/>
                </a:solidFill>
                <a:latin typeface="Open Sans Extra Bold"/>
              </a:rPr>
              <a:t> de una </a:t>
            </a:r>
            <a:r>
              <a:rPr lang="en-US" sz="988" dirty="0" err="1">
                <a:solidFill>
                  <a:srgbClr val="000000"/>
                </a:solidFill>
                <a:latin typeface="Open Sans Extra Bold"/>
              </a:rPr>
              <a:t>malla</a:t>
            </a:r>
            <a:r>
              <a:rPr lang="en-US" sz="988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988" dirty="0" err="1">
                <a:solidFill>
                  <a:srgbClr val="000000"/>
                </a:solidFill>
                <a:latin typeface="Open Sans Extra Bold"/>
              </a:rPr>
              <a:t>peatonal</a:t>
            </a:r>
            <a:r>
              <a:rPr lang="en-US" sz="988" dirty="0">
                <a:solidFill>
                  <a:srgbClr val="000000"/>
                </a:solidFill>
                <a:latin typeface="Open Sans Extra Bold"/>
              </a:rPr>
              <a:t> renaturalizada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9101" y="4951538"/>
            <a:ext cx="2305619" cy="168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4"/>
              </a:lnSpc>
              <a:spcBef>
                <a:spcPct val="0"/>
              </a:spcBef>
            </a:pPr>
            <a:r>
              <a:rPr lang="en-US" sz="988">
                <a:solidFill>
                  <a:srgbClr val="000000"/>
                </a:solidFill>
                <a:latin typeface="Open Sans Extra Bold"/>
              </a:rPr>
              <a:t>2. Fomentar la movilidad sostenible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6771367" y="3065230"/>
            <a:ext cx="1668625" cy="168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4"/>
              </a:lnSpc>
              <a:spcBef>
                <a:spcPct val="0"/>
              </a:spcBef>
            </a:pPr>
            <a:r>
              <a:rPr lang="en-US" sz="988">
                <a:solidFill>
                  <a:srgbClr val="000000"/>
                </a:solidFill>
                <a:latin typeface="Open Sans Extra Bold"/>
              </a:rPr>
              <a:t>4. Rediseñar zonas verdes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6771367" y="4204068"/>
            <a:ext cx="1551127" cy="168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4"/>
              </a:lnSpc>
              <a:spcBef>
                <a:spcPct val="0"/>
              </a:spcBef>
            </a:pPr>
            <a:r>
              <a:rPr lang="en-US" sz="988">
                <a:solidFill>
                  <a:srgbClr val="000000"/>
                </a:solidFill>
                <a:latin typeface="Open Sans Extra Bold"/>
              </a:rPr>
              <a:t>5. Malla agrícola urbana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469706" y="905970"/>
            <a:ext cx="670634" cy="663492"/>
            <a:chOff x="0" y="0"/>
            <a:chExt cx="894178" cy="884656"/>
          </a:xfrm>
        </p:grpSpPr>
        <p:sp>
          <p:nvSpPr>
            <p:cNvPr id="44" name="Freeform 44"/>
            <p:cNvSpPr/>
            <p:nvPr/>
          </p:nvSpPr>
          <p:spPr>
            <a:xfrm>
              <a:off x="15956" y="0"/>
              <a:ext cx="878222" cy="884656"/>
            </a:xfrm>
            <a:custGeom>
              <a:avLst/>
              <a:gdLst/>
              <a:ahLst/>
              <a:cxnLst/>
              <a:rect l="l" t="t" r="r" b="b"/>
              <a:pathLst>
                <a:path w="878222" h="884656">
                  <a:moveTo>
                    <a:pt x="0" y="0"/>
                  </a:moveTo>
                  <a:lnTo>
                    <a:pt x="878222" y="0"/>
                  </a:lnTo>
                  <a:lnTo>
                    <a:pt x="878222" y="884656"/>
                  </a:lnTo>
                  <a:lnTo>
                    <a:pt x="0" y="884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70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>
              <a:off x="0" y="6281"/>
              <a:ext cx="875081" cy="878375"/>
            </a:xfrm>
            <a:custGeom>
              <a:avLst/>
              <a:gdLst/>
              <a:ahLst/>
              <a:cxnLst/>
              <a:rect l="l" t="t" r="r" b="b"/>
              <a:pathLst>
                <a:path w="875081" h="878375">
                  <a:moveTo>
                    <a:pt x="0" y="0"/>
                  </a:moveTo>
                  <a:lnTo>
                    <a:pt x="875081" y="0"/>
                  </a:lnTo>
                  <a:lnTo>
                    <a:pt x="875081" y="878375"/>
                  </a:lnTo>
                  <a:lnTo>
                    <a:pt x="0" y="878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6" name="TextBox 46"/>
          <p:cNvSpPr txBox="1"/>
          <p:nvPr/>
        </p:nvSpPr>
        <p:spPr>
          <a:xfrm>
            <a:off x="577395" y="1003871"/>
            <a:ext cx="7962509" cy="379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29"/>
              </a:lnSpc>
              <a:spcBef>
                <a:spcPct val="0"/>
              </a:spcBef>
            </a:pPr>
            <a:r>
              <a:rPr lang="en-US" sz="1950">
                <a:solidFill>
                  <a:srgbClr val="305128"/>
                </a:solidFill>
                <a:latin typeface="Calibri (MS) Bold"/>
              </a:rPr>
              <a:t>ACCIONES BIOFÍLICAS Y BIOMIMÉTICAS DENTRO DEL SISTEMA RURURBANO</a:t>
            </a:r>
          </a:p>
        </p:txBody>
      </p:sp>
      <p:pic>
        <p:nvPicPr>
          <p:cNvPr id="52" name="Imagen 51">
            <a:extLst>
              <a:ext uri="{FF2B5EF4-FFF2-40B4-BE49-F238E27FC236}">
                <a16:creationId xmlns:a16="http://schemas.microsoft.com/office/drawing/2014/main" id="{29913687-1480-4BBF-ACF0-76663493474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810" y="2168768"/>
            <a:ext cx="3024263" cy="3037299"/>
          </a:xfrm>
          <a:prstGeom prst="rect">
            <a:avLst/>
          </a:prstGeom>
        </p:spPr>
      </p:pic>
      <p:sp>
        <p:nvSpPr>
          <p:cNvPr id="20" name="Freeform 20"/>
          <p:cNvSpPr/>
          <p:nvPr/>
        </p:nvSpPr>
        <p:spPr>
          <a:xfrm>
            <a:off x="3512096" y="2008940"/>
            <a:ext cx="3227882" cy="3186800"/>
          </a:xfrm>
          <a:custGeom>
            <a:avLst/>
            <a:gdLst/>
            <a:ahLst/>
            <a:cxnLst/>
            <a:rect l="l" t="t" r="r" b="b"/>
            <a:pathLst>
              <a:path w="3227882" h="3186800">
                <a:moveTo>
                  <a:pt x="0" y="0"/>
                </a:moveTo>
                <a:lnTo>
                  <a:pt x="3227882" y="0"/>
                </a:lnTo>
                <a:lnTo>
                  <a:pt x="3227882" y="3186800"/>
                </a:lnTo>
                <a:lnTo>
                  <a:pt x="0" y="3186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823"/>
            <a:ext cx="9753600" cy="930118"/>
            <a:chOff x="0" y="0"/>
            <a:chExt cx="13004800" cy="12401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854117"/>
            </a:xfrm>
            <a:custGeom>
              <a:avLst/>
              <a:gdLst/>
              <a:ahLst/>
              <a:cxnLst/>
              <a:rect l="l" t="t" r="r" b="b"/>
              <a:pathLst>
                <a:path w="13004800" h="854117">
                  <a:moveTo>
                    <a:pt x="0" y="0"/>
                  </a:moveTo>
                  <a:lnTo>
                    <a:pt x="13004800" y="0"/>
                  </a:lnTo>
                  <a:lnTo>
                    <a:pt x="13004800" y="854117"/>
                  </a:lnTo>
                  <a:lnTo>
                    <a:pt x="0" y="854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42583" y="106477"/>
              <a:ext cx="1532616" cy="513595"/>
            </a:xfrm>
            <a:custGeom>
              <a:avLst/>
              <a:gdLst/>
              <a:ahLst/>
              <a:cxnLst/>
              <a:rect l="l" t="t" r="r" b="b"/>
              <a:pathLst>
                <a:path w="1532616" h="513595">
                  <a:moveTo>
                    <a:pt x="0" y="0"/>
                  </a:moveTo>
                  <a:lnTo>
                    <a:pt x="1532616" y="0"/>
                  </a:lnTo>
                  <a:lnTo>
                    <a:pt x="1532616" y="513595"/>
                  </a:lnTo>
                  <a:lnTo>
                    <a:pt x="0" y="513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130629" y="166136"/>
              <a:ext cx="2930239" cy="1074020"/>
            </a:xfrm>
            <a:custGeom>
              <a:avLst/>
              <a:gdLst/>
              <a:ahLst/>
              <a:cxnLst/>
              <a:rect l="l" t="t" r="r" b="b"/>
              <a:pathLst>
                <a:path w="2930239" h="1074020">
                  <a:moveTo>
                    <a:pt x="0" y="0"/>
                  </a:moveTo>
                  <a:lnTo>
                    <a:pt x="2930239" y="0"/>
                  </a:lnTo>
                  <a:lnTo>
                    <a:pt x="2930239" y="1074021"/>
                  </a:lnTo>
                  <a:lnTo>
                    <a:pt x="0" y="1074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756300" y="71581"/>
              <a:ext cx="3320735" cy="548491"/>
            </a:xfrm>
            <a:custGeom>
              <a:avLst/>
              <a:gdLst/>
              <a:ahLst/>
              <a:cxnLst/>
              <a:rect l="l" t="t" r="r" b="b"/>
              <a:pathLst>
                <a:path w="3320735" h="548491">
                  <a:moveTo>
                    <a:pt x="0" y="0"/>
                  </a:moveTo>
                  <a:lnTo>
                    <a:pt x="3320735" y="0"/>
                  </a:lnTo>
                  <a:lnTo>
                    <a:pt x="3320735" y="548491"/>
                  </a:lnTo>
                  <a:lnTo>
                    <a:pt x="0" y="548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-4754" y="5811346"/>
            <a:ext cx="9763315" cy="1484475"/>
          </a:xfrm>
          <a:custGeom>
            <a:avLst/>
            <a:gdLst/>
            <a:ahLst/>
            <a:cxnLst/>
            <a:rect l="l" t="t" r="r" b="b"/>
            <a:pathLst>
              <a:path w="9763315" h="1484475">
                <a:moveTo>
                  <a:pt x="0" y="0"/>
                </a:moveTo>
                <a:lnTo>
                  <a:pt x="9763315" y="0"/>
                </a:lnTo>
                <a:lnTo>
                  <a:pt x="9763315" y="1484475"/>
                </a:lnTo>
                <a:lnTo>
                  <a:pt x="0" y="14844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1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45" r="-28373" b="-30759"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-67737" y="5682403"/>
            <a:ext cx="9821337" cy="1632797"/>
          </a:xfrm>
          <a:custGeom>
            <a:avLst/>
            <a:gdLst/>
            <a:ahLst/>
            <a:cxnLst/>
            <a:rect l="l" t="t" r="r" b="b"/>
            <a:pathLst>
              <a:path w="9821337" h="1632797">
                <a:moveTo>
                  <a:pt x="0" y="0"/>
                </a:moveTo>
                <a:lnTo>
                  <a:pt x="9821337" y="0"/>
                </a:lnTo>
                <a:lnTo>
                  <a:pt x="9821337" y="1632797"/>
                </a:lnTo>
                <a:lnTo>
                  <a:pt x="0" y="16327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6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2975" y="938974"/>
            <a:ext cx="3948499" cy="337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 dirty="0">
                <a:solidFill>
                  <a:srgbClr val="4C6A2A"/>
                </a:solidFill>
                <a:latin typeface="Calibri (MS) Bold"/>
              </a:rPr>
              <a:t>CONCLUSIONES Y REFLEXIONES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28269" y="5378523"/>
            <a:ext cx="7829326" cy="668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 dirty="0">
                <a:solidFill>
                  <a:srgbClr val="4C6A2A"/>
                </a:solidFill>
                <a:latin typeface="Calibri (MS) Bold"/>
              </a:rPr>
              <a:t>“</a:t>
            </a:r>
            <a:r>
              <a:rPr lang="en-US" sz="1999" dirty="0" err="1">
                <a:solidFill>
                  <a:srgbClr val="4C6A2A"/>
                </a:solidFill>
                <a:latin typeface="Calibri (MS) Bold"/>
              </a:rPr>
              <a:t>Podrán</a:t>
            </a:r>
            <a:r>
              <a:rPr lang="en-US" sz="1999" dirty="0">
                <a:solidFill>
                  <a:srgbClr val="4C6A2A"/>
                </a:solidFill>
                <a:latin typeface="Calibri (MS) Bold"/>
              </a:rPr>
              <a:t> </a:t>
            </a:r>
            <a:r>
              <a:rPr lang="en-US" sz="1999" dirty="0" err="1">
                <a:solidFill>
                  <a:srgbClr val="4C6A2A"/>
                </a:solidFill>
                <a:latin typeface="Calibri (MS) Bold"/>
              </a:rPr>
              <a:t>cortar</a:t>
            </a:r>
            <a:r>
              <a:rPr lang="en-US" sz="1999" dirty="0">
                <a:solidFill>
                  <a:srgbClr val="4C6A2A"/>
                </a:solidFill>
                <a:latin typeface="Calibri (MS) Bold"/>
              </a:rPr>
              <a:t> </a:t>
            </a:r>
            <a:r>
              <a:rPr lang="en-US" sz="1999" dirty="0" err="1">
                <a:solidFill>
                  <a:srgbClr val="4C6A2A"/>
                </a:solidFill>
                <a:latin typeface="Calibri (MS) Bold"/>
              </a:rPr>
              <a:t>todas</a:t>
            </a:r>
            <a:r>
              <a:rPr lang="en-US" sz="1999" dirty="0">
                <a:solidFill>
                  <a:srgbClr val="4C6A2A"/>
                </a:solidFill>
                <a:latin typeface="Calibri (MS) Bold"/>
              </a:rPr>
              <a:t> las </a:t>
            </a:r>
            <a:r>
              <a:rPr lang="en-US" sz="1999" dirty="0" err="1">
                <a:solidFill>
                  <a:srgbClr val="4C6A2A"/>
                </a:solidFill>
                <a:latin typeface="Calibri (MS) Bold"/>
              </a:rPr>
              <a:t>flores</a:t>
            </a:r>
            <a:r>
              <a:rPr lang="en-US" sz="1999" dirty="0">
                <a:solidFill>
                  <a:srgbClr val="4C6A2A"/>
                </a:solidFill>
                <a:latin typeface="Calibri (MS) Bold"/>
              </a:rPr>
              <a:t>, </a:t>
            </a:r>
            <a:r>
              <a:rPr lang="en-US" sz="1999" dirty="0" err="1">
                <a:solidFill>
                  <a:srgbClr val="4C6A2A"/>
                </a:solidFill>
                <a:latin typeface="Calibri (MS) Bold"/>
              </a:rPr>
              <a:t>pero</a:t>
            </a:r>
            <a:r>
              <a:rPr lang="en-US" sz="1999" dirty="0">
                <a:solidFill>
                  <a:srgbClr val="4C6A2A"/>
                </a:solidFill>
                <a:latin typeface="Calibri (MS) Bold"/>
              </a:rPr>
              <a:t> no </a:t>
            </a:r>
            <a:r>
              <a:rPr lang="en-US" sz="1999" dirty="0" err="1">
                <a:solidFill>
                  <a:srgbClr val="4C6A2A"/>
                </a:solidFill>
                <a:latin typeface="Calibri (MS) Bold"/>
              </a:rPr>
              <a:t>podrán</a:t>
            </a:r>
            <a:r>
              <a:rPr lang="en-US" sz="1999" dirty="0">
                <a:solidFill>
                  <a:srgbClr val="4C6A2A"/>
                </a:solidFill>
                <a:latin typeface="Calibri (MS) Bold"/>
              </a:rPr>
              <a:t> </a:t>
            </a:r>
            <a:r>
              <a:rPr lang="en-US" sz="1999" dirty="0" err="1">
                <a:solidFill>
                  <a:srgbClr val="4C6A2A"/>
                </a:solidFill>
                <a:latin typeface="Calibri (MS) Bold"/>
              </a:rPr>
              <a:t>detener</a:t>
            </a:r>
            <a:r>
              <a:rPr lang="en-US" sz="1999" dirty="0">
                <a:solidFill>
                  <a:srgbClr val="4C6A2A"/>
                </a:solidFill>
                <a:latin typeface="Calibri (MS) Bold"/>
              </a:rPr>
              <a:t> la primavera”</a:t>
            </a:r>
          </a:p>
          <a:p>
            <a:pPr algn="ctr">
              <a:lnSpc>
                <a:spcPts val="2239"/>
              </a:lnSpc>
            </a:pPr>
            <a:r>
              <a:rPr lang="en-US" sz="1599" dirty="0">
                <a:solidFill>
                  <a:srgbClr val="4C6A2A"/>
                </a:solidFill>
                <a:latin typeface="Calibri (MS) Bold"/>
              </a:rPr>
              <a:t>Pablo Neruda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95843" y="2986415"/>
            <a:ext cx="3076825" cy="2487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99"/>
              </a:lnSpc>
            </a:pPr>
            <a:r>
              <a:rPr lang="en-US" sz="2261" b="1" dirty="0">
                <a:solidFill>
                  <a:srgbClr val="FC7138">
                    <a:alpha val="75686"/>
                  </a:srgbClr>
                </a:solidFill>
                <a:latin typeface="Glacial Indifference Bold"/>
              </a:rPr>
              <a:t>ACTIVIDAD AGRARIA</a:t>
            </a:r>
          </a:p>
        </p:txBody>
      </p:sp>
      <p:sp>
        <p:nvSpPr>
          <p:cNvPr id="12" name="TextBox 12"/>
          <p:cNvSpPr txBox="1"/>
          <p:nvPr/>
        </p:nvSpPr>
        <p:spPr>
          <a:xfrm rot="5400000">
            <a:off x="4155514" y="3402817"/>
            <a:ext cx="3231157" cy="19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12"/>
              </a:lnSpc>
            </a:pPr>
            <a:r>
              <a:rPr lang="en-US" sz="1800" b="1" dirty="0">
                <a:solidFill>
                  <a:srgbClr val="FC7138">
                    <a:alpha val="75686"/>
                  </a:srgbClr>
                </a:solidFill>
                <a:latin typeface="Glacial Indifference"/>
              </a:rPr>
              <a:t>BIOFILIA-BIOMÍMESIS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23507" y="2110656"/>
            <a:ext cx="1795233" cy="260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63"/>
              </a:lnSpc>
            </a:pPr>
            <a:r>
              <a:rPr lang="en-US" sz="2337" b="1" dirty="0">
                <a:solidFill>
                  <a:srgbClr val="FC7138">
                    <a:alpha val="75686"/>
                  </a:srgbClr>
                </a:solidFill>
                <a:latin typeface="Glacial Indifference"/>
              </a:rPr>
              <a:t>MITIGACIÓN</a:t>
            </a:r>
            <a:r>
              <a:rPr lang="en-US" sz="2337" dirty="0">
                <a:solidFill>
                  <a:srgbClr val="FC7138">
                    <a:alpha val="75686"/>
                  </a:srgbClr>
                </a:solidFill>
                <a:latin typeface="Glacial Indifference"/>
              </a:rPr>
              <a:t>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93677" y="2456919"/>
            <a:ext cx="3495455" cy="184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47"/>
              </a:lnSpc>
            </a:pPr>
            <a:r>
              <a:rPr lang="en-US" sz="1723" dirty="0">
                <a:solidFill>
                  <a:srgbClr val="FC7138">
                    <a:alpha val="75686"/>
                  </a:srgbClr>
                </a:solidFill>
                <a:latin typeface="Glacial Indifference"/>
              </a:rPr>
              <a:t>GOBERNANZA      </a:t>
            </a:r>
            <a:r>
              <a:rPr lang="en-US" sz="1200" dirty="0" err="1">
                <a:solidFill>
                  <a:srgbClr val="FC7138">
                    <a:alpha val="75686"/>
                  </a:srgbClr>
                </a:solidFill>
                <a:latin typeface="Glacial Indifference"/>
              </a:rPr>
              <a:t>climática</a:t>
            </a:r>
            <a:endParaRPr lang="en-US" sz="1723" dirty="0">
              <a:solidFill>
                <a:srgbClr val="FC7138">
                  <a:alpha val="75686"/>
                </a:srgbClr>
              </a:solidFill>
              <a:latin typeface="Glacial Indifference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391761" y="3998059"/>
            <a:ext cx="3234673" cy="215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12"/>
              </a:lnSpc>
            </a:pPr>
            <a:r>
              <a:rPr lang="en-US" sz="1800" dirty="0">
                <a:solidFill>
                  <a:srgbClr val="FC7138">
                    <a:alpha val="75686"/>
                  </a:srgbClr>
                </a:solidFill>
                <a:latin typeface="Glacial Indifference Bold"/>
              </a:rPr>
              <a:t>REGISTRO HUELLA CARBONO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410782" y="3378444"/>
            <a:ext cx="3015640" cy="19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12"/>
              </a:lnSpc>
            </a:pPr>
            <a:r>
              <a:rPr lang="en-US" sz="1800" b="1" dirty="0">
                <a:solidFill>
                  <a:srgbClr val="9BC62B">
                    <a:alpha val="75686"/>
                  </a:srgbClr>
                </a:solidFill>
                <a:latin typeface="Glacial Indifference Bold"/>
              </a:rPr>
              <a:t>ECOLOGÍA URBANA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93321" y="4438214"/>
            <a:ext cx="3810567" cy="208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76"/>
              </a:lnSpc>
            </a:pPr>
            <a:r>
              <a:rPr lang="en-US" sz="1877" b="1" dirty="0">
                <a:solidFill>
                  <a:srgbClr val="9EB11E">
                    <a:alpha val="75686"/>
                  </a:srgbClr>
                </a:solidFill>
                <a:latin typeface="Glacial Indifference"/>
              </a:rPr>
              <a:t>PRODUCCIÓN</a:t>
            </a:r>
            <a:r>
              <a:rPr lang="en-US" sz="1877" dirty="0">
                <a:solidFill>
                  <a:srgbClr val="9EB11E">
                    <a:alpha val="75686"/>
                  </a:srgbClr>
                </a:solidFill>
                <a:latin typeface="Glacial Indifference"/>
              </a:rPr>
              <a:t>         </a:t>
            </a:r>
            <a:r>
              <a:rPr lang="en-US" sz="1877" b="1" dirty="0">
                <a:solidFill>
                  <a:srgbClr val="9EB11E">
                    <a:alpha val="75686"/>
                  </a:srgbClr>
                </a:solidFill>
                <a:latin typeface="Glacial Indifference"/>
              </a:rPr>
              <a:t>SOSTENIBLE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020014" y="1934988"/>
            <a:ext cx="1690711" cy="210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41"/>
              </a:lnSpc>
            </a:pPr>
            <a:r>
              <a:rPr lang="en-US" sz="1953" dirty="0">
                <a:solidFill>
                  <a:srgbClr val="9EB11E">
                    <a:alpha val="75686"/>
                  </a:srgbClr>
                </a:solidFill>
                <a:latin typeface="Glacial Indifference"/>
              </a:rPr>
              <a:t>PERDURABLE</a:t>
            </a:r>
          </a:p>
        </p:txBody>
      </p:sp>
      <p:sp>
        <p:nvSpPr>
          <p:cNvPr id="19" name="TextBox 19"/>
          <p:cNvSpPr txBox="1"/>
          <p:nvPr/>
        </p:nvSpPr>
        <p:spPr>
          <a:xfrm rot="5400000">
            <a:off x="-69544" y="3615441"/>
            <a:ext cx="2704640" cy="239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0"/>
              </a:lnSpc>
            </a:pPr>
            <a:r>
              <a:rPr lang="en-US" sz="2107">
                <a:solidFill>
                  <a:srgbClr val="9EB11E">
                    <a:alpha val="75686"/>
                  </a:srgbClr>
                </a:solidFill>
                <a:latin typeface="Glacial Indifference"/>
              </a:rPr>
              <a:t>producción local</a:t>
            </a:r>
          </a:p>
        </p:txBody>
      </p:sp>
      <p:sp>
        <p:nvSpPr>
          <p:cNvPr id="20" name="TextBox 20"/>
          <p:cNvSpPr txBox="1"/>
          <p:nvPr/>
        </p:nvSpPr>
        <p:spPr>
          <a:xfrm rot="-5400000">
            <a:off x="1369128" y="2904730"/>
            <a:ext cx="614736" cy="222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05"/>
              </a:lnSpc>
            </a:pPr>
            <a:r>
              <a:rPr lang="en-US" sz="2030" b="1" dirty="0" err="1">
                <a:solidFill>
                  <a:srgbClr val="22574D">
                    <a:alpha val="75686"/>
                  </a:srgbClr>
                </a:solidFill>
                <a:latin typeface="Glacial Indifference Bold"/>
              </a:rPr>
              <a:t>SbN</a:t>
            </a:r>
            <a:endParaRPr lang="en-US" sz="2030" b="1" dirty="0">
              <a:solidFill>
                <a:srgbClr val="22574D">
                  <a:alpha val="75686"/>
                </a:srgbClr>
              </a:solidFill>
              <a:latin typeface="Glacial Indifference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3501931" y="2072872"/>
            <a:ext cx="2006997" cy="221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05"/>
              </a:lnSpc>
            </a:pPr>
            <a:r>
              <a:rPr lang="en-US">
                <a:solidFill>
                  <a:srgbClr val="22574D">
                    <a:alpha val="75686"/>
                  </a:srgbClr>
                </a:solidFill>
                <a:latin typeface="Glacial Indifference"/>
              </a:rPr>
              <a:t>protección suelos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283246" y="3685321"/>
            <a:ext cx="3467017" cy="2487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99"/>
              </a:lnSpc>
            </a:pPr>
            <a:r>
              <a:rPr lang="en-US" sz="2000" b="1" dirty="0" err="1">
                <a:solidFill>
                  <a:srgbClr val="22574D">
                    <a:alpha val="75686"/>
                  </a:srgbClr>
                </a:solidFill>
                <a:latin typeface="Glacial Indifference Bold"/>
              </a:rPr>
              <a:t>incremento</a:t>
            </a:r>
            <a:r>
              <a:rPr lang="en-US" sz="2000" b="1" dirty="0">
                <a:solidFill>
                  <a:srgbClr val="22574D">
                    <a:alpha val="75686"/>
                  </a:srgbClr>
                </a:solidFill>
                <a:latin typeface="Glacial Indifference Bold"/>
              </a:rPr>
              <a:t>     </a:t>
            </a:r>
            <a:r>
              <a:rPr lang="en-US" sz="2000" b="1" dirty="0" err="1">
                <a:solidFill>
                  <a:srgbClr val="22574D">
                    <a:alpha val="75686"/>
                  </a:srgbClr>
                </a:solidFill>
                <a:latin typeface="Glacial Indifference Bold"/>
              </a:rPr>
              <a:t>biodiversidad</a:t>
            </a:r>
            <a:endParaRPr lang="en-US" sz="2000" b="1" dirty="0">
              <a:solidFill>
                <a:srgbClr val="22574D">
                  <a:alpha val="75686"/>
                </a:srgbClr>
              </a:solidFill>
              <a:latin typeface="Glacial Indifference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3971303" y="2320929"/>
            <a:ext cx="1834799" cy="162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5"/>
              </a:lnSpc>
            </a:pPr>
            <a:r>
              <a:rPr lang="en-US" sz="1339" dirty="0" err="1">
                <a:solidFill>
                  <a:srgbClr val="22574D">
                    <a:alpha val="75686"/>
                  </a:srgbClr>
                </a:solidFill>
                <a:latin typeface="Glacial Indifference"/>
              </a:rPr>
              <a:t>protección</a:t>
            </a:r>
            <a:r>
              <a:rPr lang="en-US" sz="1339" dirty="0">
                <a:solidFill>
                  <a:srgbClr val="22574D">
                    <a:alpha val="75686"/>
                  </a:srgbClr>
                </a:solidFill>
                <a:latin typeface="Glacial Indifference"/>
              </a:rPr>
              <a:t> de habitats</a:t>
            </a:r>
          </a:p>
        </p:txBody>
      </p:sp>
      <p:sp>
        <p:nvSpPr>
          <p:cNvPr id="24" name="TextBox 24"/>
          <p:cNvSpPr txBox="1"/>
          <p:nvPr/>
        </p:nvSpPr>
        <p:spPr>
          <a:xfrm rot="-5400000">
            <a:off x="2573412" y="3719523"/>
            <a:ext cx="1519170" cy="204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47"/>
              </a:lnSpc>
            </a:pPr>
            <a:r>
              <a:rPr lang="en-US" sz="1723" dirty="0" err="1">
                <a:solidFill>
                  <a:srgbClr val="22574D">
                    <a:alpha val="75686"/>
                  </a:srgbClr>
                </a:solidFill>
                <a:latin typeface="Glacial Indifference Bold"/>
              </a:rPr>
              <a:t>conectividad</a:t>
            </a:r>
            <a:r>
              <a:rPr lang="en-US" sz="1723" dirty="0">
                <a:solidFill>
                  <a:srgbClr val="22574D">
                    <a:alpha val="75686"/>
                  </a:srgbClr>
                </a:solidFill>
                <a:latin typeface="Glacial Indifference Bold"/>
              </a:rPr>
              <a:t> 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193251" y="1799311"/>
            <a:ext cx="1631692" cy="235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42"/>
              </a:lnSpc>
              <a:spcBef>
                <a:spcPct val="0"/>
              </a:spcBef>
            </a:pPr>
            <a:r>
              <a:rPr lang="en-US" sz="1459" b="1" dirty="0">
                <a:solidFill>
                  <a:srgbClr val="FC7138">
                    <a:alpha val="75686"/>
                  </a:srgbClr>
                </a:solidFill>
                <a:latin typeface="Glacial Indifference"/>
              </a:rPr>
              <a:t>ADAPTACIÓN </a:t>
            </a:r>
          </a:p>
        </p:txBody>
      </p:sp>
      <p:sp>
        <p:nvSpPr>
          <p:cNvPr id="26" name="TextBox 26"/>
          <p:cNvSpPr txBox="1"/>
          <p:nvPr/>
        </p:nvSpPr>
        <p:spPr>
          <a:xfrm rot="-5400000">
            <a:off x="2743874" y="2212987"/>
            <a:ext cx="1178246" cy="215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12"/>
              </a:lnSpc>
            </a:pPr>
            <a:r>
              <a:rPr lang="en-US" sz="1800" dirty="0">
                <a:solidFill>
                  <a:srgbClr val="22574D">
                    <a:alpha val="75686"/>
                  </a:srgbClr>
                </a:solidFill>
                <a:latin typeface="Glacial Indifference Bold"/>
              </a:rPr>
              <a:t> </a:t>
            </a:r>
            <a:r>
              <a:rPr lang="en-US" sz="1800" dirty="0" err="1">
                <a:solidFill>
                  <a:srgbClr val="22574D">
                    <a:alpha val="75686"/>
                  </a:srgbClr>
                </a:solidFill>
                <a:latin typeface="Glacial Indifference Bold"/>
              </a:rPr>
              <a:t>ecológica</a:t>
            </a:r>
            <a:endParaRPr lang="en-US" sz="1800" dirty="0">
              <a:solidFill>
                <a:srgbClr val="22574D">
                  <a:alpha val="75686"/>
                </a:srgbClr>
              </a:solidFill>
              <a:latin typeface="Glacial Indifference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2003337" y="3502831"/>
            <a:ext cx="1091199" cy="235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42"/>
              </a:lnSpc>
              <a:spcBef>
                <a:spcPct val="0"/>
              </a:spcBef>
            </a:pPr>
            <a:r>
              <a:rPr lang="en-US" sz="1459" dirty="0" err="1">
                <a:solidFill>
                  <a:srgbClr val="22574D">
                    <a:alpha val="75686"/>
                  </a:srgbClr>
                </a:solidFill>
                <a:latin typeface="Glacial Indifference"/>
              </a:rPr>
              <a:t>ecosistemas</a:t>
            </a:r>
            <a:endParaRPr lang="en-US" sz="1459" dirty="0">
              <a:solidFill>
                <a:srgbClr val="22574D">
                  <a:alpha val="75686"/>
                </a:srgbClr>
              </a:solidFill>
              <a:latin typeface="Glacial Indifference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2003337" y="2672198"/>
            <a:ext cx="1308399" cy="215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12"/>
              </a:lnSpc>
            </a:pPr>
            <a:r>
              <a:rPr lang="en-US" sz="1800" dirty="0" err="1">
                <a:solidFill>
                  <a:srgbClr val="22574D">
                    <a:alpha val="75686"/>
                  </a:srgbClr>
                </a:solidFill>
                <a:latin typeface="Glacial Indifference Bold"/>
              </a:rPr>
              <a:t>corredores</a:t>
            </a:r>
            <a:endParaRPr lang="en-US" sz="1800" dirty="0">
              <a:solidFill>
                <a:srgbClr val="22574D">
                  <a:alpha val="75686"/>
                </a:srgbClr>
              </a:solidFill>
              <a:latin typeface="Glacial Indifference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3483796" y="2666165"/>
            <a:ext cx="1308399" cy="215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12"/>
              </a:lnSpc>
            </a:pPr>
            <a:r>
              <a:rPr lang="en-US" sz="1800" dirty="0" err="1">
                <a:solidFill>
                  <a:srgbClr val="22574D">
                    <a:alpha val="75686"/>
                  </a:srgbClr>
                </a:solidFill>
                <a:latin typeface="Glacial Indifference Bold"/>
              </a:rPr>
              <a:t>ecológicos</a:t>
            </a:r>
            <a:endParaRPr lang="en-US" sz="1800" dirty="0">
              <a:solidFill>
                <a:srgbClr val="22574D">
                  <a:alpha val="75686"/>
                </a:srgbClr>
              </a:solidFill>
              <a:latin typeface="Glacial Indifference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6894013" y="2204595"/>
            <a:ext cx="1463528" cy="194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18"/>
              </a:lnSpc>
            </a:pPr>
            <a:r>
              <a:rPr lang="en-US" sz="1569">
                <a:solidFill>
                  <a:srgbClr val="22574D">
                    <a:alpha val="75686"/>
                  </a:srgbClr>
                </a:solidFill>
                <a:latin typeface="Glacial Indifference"/>
              </a:rPr>
              <a:t>participación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296198" y="3937653"/>
            <a:ext cx="1463528" cy="194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18"/>
              </a:lnSpc>
            </a:pPr>
            <a:r>
              <a:rPr lang="en-US" sz="1569">
                <a:solidFill>
                  <a:srgbClr val="22574D">
                    <a:alpha val="75686"/>
                  </a:srgbClr>
                </a:solidFill>
                <a:latin typeface="Glacial Indifference"/>
              </a:rPr>
              <a:t>ECOTONOS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080851" y="4222803"/>
            <a:ext cx="2061154" cy="226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76"/>
              </a:lnSpc>
            </a:pPr>
            <a:r>
              <a:rPr lang="en-US" sz="1877">
                <a:solidFill>
                  <a:srgbClr val="FC7138">
                    <a:alpha val="75686"/>
                  </a:srgbClr>
                </a:solidFill>
                <a:latin typeface="Glacial Indifference Bold"/>
              </a:rPr>
              <a:t>acción climática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038179" y="2467188"/>
            <a:ext cx="2146499" cy="193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83"/>
              </a:lnSpc>
            </a:pPr>
            <a:r>
              <a:rPr lang="en-US" sz="1646">
                <a:solidFill>
                  <a:srgbClr val="FC7138">
                    <a:alpha val="75686"/>
                  </a:srgbClr>
                </a:solidFill>
                <a:latin typeface="Glacial Indifference Bold"/>
              </a:rPr>
              <a:t>movilidad sostenible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020015" y="2735427"/>
            <a:ext cx="2078997" cy="236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41"/>
              </a:lnSpc>
            </a:pPr>
            <a:r>
              <a:rPr lang="en-US" sz="1953">
                <a:solidFill>
                  <a:srgbClr val="22574D">
                    <a:alpha val="75686"/>
                  </a:srgbClr>
                </a:solidFill>
                <a:latin typeface="Glacial Indifference"/>
              </a:rPr>
              <a:t>recursos hídricos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034644" y="3012300"/>
            <a:ext cx="475302" cy="257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2"/>
              </a:lnSpc>
              <a:spcBef>
                <a:spcPct val="0"/>
              </a:spcBef>
            </a:pPr>
            <a:r>
              <a:rPr lang="en-US" sz="1459">
                <a:solidFill>
                  <a:srgbClr val="FC7138">
                    <a:alpha val="75686"/>
                  </a:srgbClr>
                </a:solidFill>
                <a:latin typeface="Glacial Indifference Bold"/>
              </a:rPr>
              <a:t>salud</a:t>
            </a:r>
          </a:p>
        </p:txBody>
      </p:sp>
      <p:sp>
        <p:nvSpPr>
          <p:cNvPr id="36" name="TextBox 36"/>
          <p:cNvSpPr txBox="1"/>
          <p:nvPr/>
        </p:nvSpPr>
        <p:spPr>
          <a:xfrm rot="5400000">
            <a:off x="7240025" y="3536207"/>
            <a:ext cx="1463528" cy="226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76"/>
              </a:lnSpc>
            </a:pPr>
            <a:r>
              <a:rPr lang="en-US" sz="1877" dirty="0">
                <a:solidFill>
                  <a:srgbClr val="9EB11E">
                    <a:alpha val="75686"/>
                  </a:srgbClr>
                </a:solidFill>
                <a:latin typeface="Glacial Indifference"/>
              </a:rPr>
              <a:t>CONTINUO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034644" y="3360053"/>
            <a:ext cx="2064368" cy="194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18"/>
              </a:lnSpc>
            </a:pPr>
            <a:r>
              <a:rPr lang="en-US" sz="1569">
                <a:solidFill>
                  <a:srgbClr val="9EB11E">
                    <a:alpha val="75686"/>
                  </a:srgbClr>
                </a:solidFill>
                <a:latin typeface="Glacial Indifference"/>
              </a:rPr>
              <a:t>consumo sostenible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93321" y="3911907"/>
            <a:ext cx="1739844" cy="413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576"/>
              </a:lnSpc>
            </a:pPr>
            <a:r>
              <a:rPr lang="en-US" sz="1877" b="1" dirty="0" err="1">
                <a:solidFill>
                  <a:srgbClr val="22574D">
                    <a:alpha val="75686"/>
                  </a:srgbClr>
                </a:solidFill>
                <a:latin typeface="Glacial Indifference"/>
              </a:rPr>
              <a:t>infraestructura</a:t>
            </a:r>
            <a:r>
              <a:rPr lang="en-US" sz="1877" b="1" dirty="0">
                <a:solidFill>
                  <a:srgbClr val="22574D">
                    <a:alpha val="75686"/>
                  </a:srgbClr>
                </a:solidFill>
                <a:latin typeface="Glacial Indifference"/>
              </a:rPr>
              <a:t> </a:t>
            </a:r>
          </a:p>
          <a:p>
            <a:pPr algn="r">
              <a:lnSpc>
                <a:spcPts val="1576"/>
              </a:lnSpc>
            </a:pPr>
            <a:r>
              <a:rPr lang="en-US" sz="1877" b="1" dirty="0" err="1">
                <a:solidFill>
                  <a:srgbClr val="22574D">
                    <a:alpha val="75686"/>
                  </a:srgbClr>
                </a:solidFill>
                <a:latin typeface="Glacial Indifference"/>
              </a:rPr>
              <a:t>verde</a:t>
            </a:r>
            <a:endParaRPr lang="en-US" sz="1877" b="1" dirty="0">
              <a:solidFill>
                <a:srgbClr val="22574D">
                  <a:alpha val="75686"/>
                </a:srgbClr>
              </a:solidFill>
              <a:latin typeface="Glacial Indifference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862636" y="3242689"/>
            <a:ext cx="1047653" cy="257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2"/>
              </a:lnSpc>
              <a:spcBef>
                <a:spcPct val="0"/>
              </a:spcBef>
            </a:pPr>
            <a:r>
              <a:rPr lang="en-US" sz="1459" dirty="0">
                <a:solidFill>
                  <a:srgbClr val="FC7138">
                    <a:alpha val="75686"/>
                  </a:srgbClr>
                </a:solidFill>
                <a:latin typeface="Glacial Indifference Bold"/>
              </a:rPr>
              <a:t>DISPERSO</a:t>
            </a:r>
          </a:p>
        </p:txBody>
      </p:sp>
      <p:sp>
        <p:nvSpPr>
          <p:cNvPr id="40" name="Freeform 40"/>
          <p:cNvSpPr/>
          <p:nvPr/>
        </p:nvSpPr>
        <p:spPr>
          <a:xfrm rot="-10800000">
            <a:off x="1216152" y="1864390"/>
            <a:ext cx="7349653" cy="3521822"/>
          </a:xfrm>
          <a:custGeom>
            <a:avLst/>
            <a:gdLst/>
            <a:ahLst/>
            <a:cxnLst/>
            <a:rect l="l" t="t" r="r" b="b"/>
            <a:pathLst>
              <a:path w="7349653" h="3521822">
                <a:moveTo>
                  <a:pt x="0" y="0"/>
                </a:moveTo>
                <a:lnTo>
                  <a:pt x="7349653" y="0"/>
                </a:lnTo>
                <a:lnTo>
                  <a:pt x="7349653" y="3521822"/>
                </a:lnTo>
                <a:lnTo>
                  <a:pt x="0" y="352182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7426" t="-1708" r="-29152" b="-1932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823"/>
            <a:ext cx="9753600" cy="930118"/>
            <a:chOff x="0" y="0"/>
            <a:chExt cx="13004800" cy="12401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854117"/>
            </a:xfrm>
            <a:custGeom>
              <a:avLst/>
              <a:gdLst/>
              <a:ahLst/>
              <a:cxnLst/>
              <a:rect l="l" t="t" r="r" b="b"/>
              <a:pathLst>
                <a:path w="13004800" h="854117">
                  <a:moveTo>
                    <a:pt x="0" y="0"/>
                  </a:moveTo>
                  <a:lnTo>
                    <a:pt x="13004800" y="0"/>
                  </a:lnTo>
                  <a:lnTo>
                    <a:pt x="13004800" y="854117"/>
                  </a:lnTo>
                  <a:lnTo>
                    <a:pt x="0" y="854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42583" y="106477"/>
              <a:ext cx="1532616" cy="513595"/>
            </a:xfrm>
            <a:custGeom>
              <a:avLst/>
              <a:gdLst/>
              <a:ahLst/>
              <a:cxnLst/>
              <a:rect l="l" t="t" r="r" b="b"/>
              <a:pathLst>
                <a:path w="1532616" h="513595">
                  <a:moveTo>
                    <a:pt x="0" y="0"/>
                  </a:moveTo>
                  <a:lnTo>
                    <a:pt x="1532616" y="0"/>
                  </a:lnTo>
                  <a:lnTo>
                    <a:pt x="1532616" y="513595"/>
                  </a:lnTo>
                  <a:lnTo>
                    <a:pt x="0" y="513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130629" y="166136"/>
              <a:ext cx="2930239" cy="1074020"/>
            </a:xfrm>
            <a:custGeom>
              <a:avLst/>
              <a:gdLst/>
              <a:ahLst/>
              <a:cxnLst/>
              <a:rect l="l" t="t" r="r" b="b"/>
              <a:pathLst>
                <a:path w="2930239" h="1074020">
                  <a:moveTo>
                    <a:pt x="0" y="0"/>
                  </a:moveTo>
                  <a:lnTo>
                    <a:pt x="2930239" y="0"/>
                  </a:lnTo>
                  <a:lnTo>
                    <a:pt x="2930239" y="1074021"/>
                  </a:lnTo>
                  <a:lnTo>
                    <a:pt x="0" y="1074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756300" y="71581"/>
              <a:ext cx="3320735" cy="548491"/>
            </a:xfrm>
            <a:custGeom>
              <a:avLst/>
              <a:gdLst/>
              <a:ahLst/>
              <a:cxnLst/>
              <a:rect l="l" t="t" r="r" b="b"/>
              <a:pathLst>
                <a:path w="3320735" h="548491">
                  <a:moveTo>
                    <a:pt x="0" y="0"/>
                  </a:moveTo>
                  <a:lnTo>
                    <a:pt x="3320735" y="0"/>
                  </a:lnTo>
                  <a:lnTo>
                    <a:pt x="3320735" y="548491"/>
                  </a:lnTo>
                  <a:lnTo>
                    <a:pt x="0" y="548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-4754" y="5811346"/>
            <a:ext cx="9763315" cy="1484475"/>
          </a:xfrm>
          <a:custGeom>
            <a:avLst/>
            <a:gdLst/>
            <a:ahLst/>
            <a:cxnLst/>
            <a:rect l="l" t="t" r="r" b="b"/>
            <a:pathLst>
              <a:path w="9763315" h="1484475">
                <a:moveTo>
                  <a:pt x="0" y="0"/>
                </a:moveTo>
                <a:lnTo>
                  <a:pt x="9763315" y="0"/>
                </a:lnTo>
                <a:lnTo>
                  <a:pt x="9763315" y="1484475"/>
                </a:lnTo>
                <a:lnTo>
                  <a:pt x="0" y="14844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1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45" r="-28373" b="-30759"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-67737" y="5682403"/>
            <a:ext cx="9821337" cy="1632797"/>
          </a:xfrm>
          <a:custGeom>
            <a:avLst/>
            <a:gdLst/>
            <a:ahLst/>
            <a:cxnLst/>
            <a:rect l="l" t="t" r="r" b="b"/>
            <a:pathLst>
              <a:path w="9821337" h="1632797">
                <a:moveTo>
                  <a:pt x="0" y="0"/>
                </a:moveTo>
                <a:lnTo>
                  <a:pt x="9821337" y="0"/>
                </a:lnTo>
                <a:lnTo>
                  <a:pt x="9821337" y="1632797"/>
                </a:lnTo>
                <a:lnTo>
                  <a:pt x="0" y="16327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6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6113" y="1024941"/>
            <a:ext cx="2840769" cy="2632659"/>
          </a:xfrm>
          <a:custGeom>
            <a:avLst/>
            <a:gdLst/>
            <a:ahLst/>
            <a:cxnLst/>
            <a:rect l="l" t="t" r="r" b="b"/>
            <a:pathLst>
              <a:path w="2840769" h="2632659">
                <a:moveTo>
                  <a:pt x="0" y="0"/>
                </a:moveTo>
                <a:lnTo>
                  <a:pt x="2840770" y="0"/>
                </a:lnTo>
                <a:lnTo>
                  <a:pt x="2840770" y="2632659"/>
                </a:lnTo>
                <a:lnTo>
                  <a:pt x="0" y="26326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05480" t="-44292" r="-332548" b="-18211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860040" y="914861"/>
            <a:ext cx="5143930" cy="2565887"/>
          </a:xfrm>
          <a:custGeom>
            <a:avLst/>
            <a:gdLst/>
            <a:ahLst/>
            <a:cxnLst/>
            <a:rect l="l" t="t" r="r" b="b"/>
            <a:pathLst>
              <a:path w="5143930" h="2565887">
                <a:moveTo>
                  <a:pt x="0" y="0"/>
                </a:moveTo>
                <a:lnTo>
                  <a:pt x="5143930" y="0"/>
                </a:lnTo>
                <a:lnTo>
                  <a:pt x="5143930" y="2565887"/>
                </a:lnTo>
                <a:lnTo>
                  <a:pt x="0" y="256588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90119" t="-252953" r="-309759" b="-210467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3513517" y="1024941"/>
            <a:ext cx="5836977" cy="2455807"/>
            <a:chOff x="0" y="0"/>
            <a:chExt cx="1285009" cy="54064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85009" cy="540645"/>
            </a:xfrm>
            <a:custGeom>
              <a:avLst/>
              <a:gdLst/>
              <a:ahLst/>
              <a:cxnLst/>
              <a:rect l="l" t="t" r="r" b="b"/>
              <a:pathLst>
                <a:path w="1285009" h="540645">
                  <a:moveTo>
                    <a:pt x="75602" y="0"/>
                  </a:moveTo>
                  <a:lnTo>
                    <a:pt x="1209407" y="0"/>
                  </a:lnTo>
                  <a:cubicBezTo>
                    <a:pt x="1229458" y="0"/>
                    <a:pt x="1248688" y="7965"/>
                    <a:pt x="1262866" y="22143"/>
                  </a:cubicBezTo>
                  <a:cubicBezTo>
                    <a:pt x="1277044" y="36322"/>
                    <a:pt x="1285009" y="55551"/>
                    <a:pt x="1285009" y="75602"/>
                  </a:cubicBezTo>
                  <a:lnTo>
                    <a:pt x="1285009" y="465043"/>
                  </a:lnTo>
                  <a:cubicBezTo>
                    <a:pt x="1285009" y="485094"/>
                    <a:pt x="1277044" y="504324"/>
                    <a:pt x="1262866" y="518502"/>
                  </a:cubicBezTo>
                  <a:cubicBezTo>
                    <a:pt x="1248688" y="532680"/>
                    <a:pt x="1229458" y="540645"/>
                    <a:pt x="1209407" y="540645"/>
                  </a:cubicBezTo>
                  <a:lnTo>
                    <a:pt x="75602" y="540645"/>
                  </a:lnTo>
                  <a:cubicBezTo>
                    <a:pt x="55551" y="540645"/>
                    <a:pt x="36322" y="532680"/>
                    <a:pt x="22143" y="518502"/>
                  </a:cubicBezTo>
                  <a:cubicBezTo>
                    <a:pt x="7965" y="504324"/>
                    <a:pt x="0" y="485094"/>
                    <a:pt x="0" y="465043"/>
                  </a:cubicBezTo>
                  <a:lnTo>
                    <a:pt x="0" y="75602"/>
                  </a:lnTo>
                  <a:cubicBezTo>
                    <a:pt x="0" y="55551"/>
                    <a:pt x="7965" y="36322"/>
                    <a:pt x="22143" y="22143"/>
                  </a:cubicBezTo>
                  <a:cubicBezTo>
                    <a:pt x="36322" y="7965"/>
                    <a:pt x="55551" y="0"/>
                    <a:pt x="7560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6E914D"/>
              </a:solidFill>
              <a:prstDash val="sysDot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285009" cy="578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06CDA3F1-82BA-497D-B0D1-E4BE3D64491B}"/>
              </a:ext>
            </a:extLst>
          </p:cNvPr>
          <p:cNvGrpSpPr/>
          <p:nvPr/>
        </p:nvGrpSpPr>
        <p:grpSpPr>
          <a:xfrm>
            <a:off x="5378220" y="4186776"/>
            <a:ext cx="1219675" cy="1224266"/>
            <a:chOff x="5378220" y="4186776"/>
            <a:chExt cx="1219675" cy="1224266"/>
          </a:xfrm>
        </p:grpSpPr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5439018" y="4249870"/>
              <a:ext cx="1098078" cy="1098078"/>
              <a:chOff x="0" y="0"/>
              <a:chExt cx="13716000" cy="13716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-338714" y="-10990"/>
                <a:ext cx="14393428" cy="13737980"/>
              </a:xfrm>
              <a:custGeom>
                <a:avLst/>
                <a:gdLst/>
                <a:ahLst/>
                <a:cxnLst/>
                <a:rect l="l" t="t" r="r" b="b"/>
                <a:pathLst>
                  <a:path w="14393428" h="13737980">
                    <a:moveTo>
                      <a:pt x="7196714" y="10990"/>
                    </a:moveTo>
                    <a:cubicBezTo>
                      <a:pt x="4739280" y="0"/>
                      <a:pt x="2463801" y="1304719"/>
                      <a:pt x="1231901" y="3431106"/>
                    </a:cubicBezTo>
                    <a:cubicBezTo>
                      <a:pt x="0" y="5557493"/>
                      <a:pt x="0" y="8180487"/>
                      <a:pt x="1231901" y="10306874"/>
                    </a:cubicBezTo>
                    <a:cubicBezTo>
                      <a:pt x="2463801" y="12433261"/>
                      <a:pt x="4739280" y="13737980"/>
                      <a:pt x="7196714" y="13726990"/>
                    </a:cubicBezTo>
                    <a:cubicBezTo>
                      <a:pt x="9654148" y="13737980"/>
                      <a:pt x="11929627" y="12433261"/>
                      <a:pt x="13161527" y="10306874"/>
                    </a:cubicBezTo>
                    <a:cubicBezTo>
                      <a:pt x="14393428" y="8180487"/>
                      <a:pt x="14393428" y="5557493"/>
                      <a:pt x="13161527" y="3431106"/>
                    </a:cubicBezTo>
                    <a:cubicBezTo>
                      <a:pt x="11929627" y="1304719"/>
                      <a:pt x="9654148" y="0"/>
                      <a:pt x="7196714" y="10990"/>
                    </a:cubicBezTo>
                    <a:close/>
                  </a:path>
                </a:pathLst>
              </a:custGeom>
              <a:blipFill>
                <a:blip r:embed="rId12">
                  <a:alphaModFix amt="85000"/>
                </a:blip>
                <a:stretch>
                  <a:fillRect l="-97233" t="-29949" r="-98285" b="-36942"/>
                </a:stretch>
              </a:blipFill>
            </p:spPr>
          </p:sp>
        </p:grpSp>
        <p:sp>
          <p:nvSpPr>
            <p:cNvPr id="16" name="Freeform 16"/>
            <p:cNvSpPr/>
            <p:nvPr/>
          </p:nvSpPr>
          <p:spPr>
            <a:xfrm>
              <a:off x="5378220" y="4186776"/>
              <a:ext cx="1219675" cy="1224266"/>
            </a:xfrm>
            <a:custGeom>
              <a:avLst/>
              <a:gdLst/>
              <a:ahLst/>
              <a:cxnLst/>
              <a:rect l="l" t="t" r="r" b="b"/>
              <a:pathLst>
                <a:path w="1219675" h="1224266">
                  <a:moveTo>
                    <a:pt x="0" y="0"/>
                  </a:moveTo>
                  <a:lnTo>
                    <a:pt x="1219675" y="0"/>
                  </a:lnTo>
                  <a:lnTo>
                    <a:pt x="1219675" y="1224266"/>
                  </a:lnTo>
                  <a:lnTo>
                    <a:pt x="0" y="1224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359EA7E1-E418-4B91-89D2-4E3AAE06273D}"/>
              </a:ext>
            </a:extLst>
          </p:cNvPr>
          <p:cNvGrpSpPr/>
          <p:nvPr/>
        </p:nvGrpSpPr>
        <p:grpSpPr>
          <a:xfrm>
            <a:off x="8070020" y="4186776"/>
            <a:ext cx="1219675" cy="1224266"/>
            <a:chOff x="8070020" y="4186776"/>
            <a:chExt cx="1219675" cy="1224266"/>
          </a:xfrm>
        </p:grpSpPr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8130819" y="4253712"/>
              <a:ext cx="1098078" cy="1098078"/>
              <a:chOff x="0" y="0"/>
              <a:chExt cx="13716000" cy="13716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-338714" y="-10990"/>
                <a:ext cx="14393428" cy="13737980"/>
              </a:xfrm>
              <a:custGeom>
                <a:avLst/>
                <a:gdLst/>
                <a:ahLst/>
                <a:cxnLst/>
                <a:rect l="l" t="t" r="r" b="b"/>
                <a:pathLst>
                  <a:path w="14393428" h="13737980">
                    <a:moveTo>
                      <a:pt x="7196714" y="10990"/>
                    </a:moveTo>
                    <a:cubicBezTo>
                      <a:pt x="4739280" y="0"/>
                      <a:pt x="2463801" y="1304719"/>
                      <a:pt x="1231901" y="3431106"/>
                    </a:cubicBezTo>
                    <a:cubicBezTo>
                      <a:pt x="0" y="5557493"/>
                      <a:pt x="0" y="8180487"/>
                      <a:pt x="1231901" y="10306874"/>
                    </a:cubicBezTo>
                    <a:cubicBezTo>
                      <a:pt x="2463801" y="12433261"/>
                      <a:pt x="4739280" y="13737980"/>
                      <a:pt x="7196714" y="13726990"/>
                    </a:cubicBezTo>
                    <a:cubicBezTo>
                      <a:pt x="9654148" y="13737980"/>
                      <a:pt x="11929627" y="12433261"/>
                      <a:pt x="13161527" y="10306874"/>
                    </a:cubicBezTo>
                    <a:cubicBezTo>
                      <a:pt x="14393428" y="8180487"/>
                      <a:pt x="14393428" y="5557493"/>
                      <a:pt x="13161527" y="3431106"/>
                    </a:cubicBezTo>
                    <a:cubicBezTo>
                      <a:pt x="11929627" y="1304719"/>
                      <a:pt x="9654148" y="0"/>
                      <a:pt x="7196714" y="10990"/>
                    </a:cubicBezTo>
                    <a:close/>
                  </a:path>
                </a:pathLst>
              </a:custGeom>
              <a:blipFill>
                <a:blip r:embed="rId15"/>
                <a:stretch>
                  <a:fillRect l="223" t="-5927" r="-5163" b="-9797"/>
                </a:stretch>
              </a:blipFill>
            </p:spPr>
          </p:sp>
        </p:grpSp>
        <p:sp>
          <p:nvSpPr>
            <p:cNvPr id="19" name="Freeform 19"/>
            <p:cNvSpPr/>
            <p:nvPr/>
          </p:nvSpPr>
          <p:spPr>
            <a:xfrm>
              <a:off x="8070020" y="4186776"/>
              <a:ext cx="1219675" cy="1224266"/>
            </a:xfrm>
            <a:custGeom>
              <a:avLst/>
              <a:gdLst/>
              <a:ahLst/>
              <a:cxnLst/>
              <a:rect l="l" t="t" r="r" b="b"/>
              <a:pathLst>
                <a:path w="1219675" h="1224266">
                  <a:moveTo>
                    <a:pt x="0" y="0"/>
                  </a:moveTo>
                  <a:lnTo>
                    <a:pt x="1219675" y="0"/>
                  </a:lnTo>
                  <a:lnTo>
                    <a:pt x="1219675" y="1224266"/>
                  </a:lnTo>
                  <a:lnTo>
                    <a:pt x="0" y="1224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74D85744-F33A-49BD-8639-B3B7C0035EAA}"/>
              </a:ext>
            </a:extLst>
          </p:cNvPr>
          <p:cNvGrpSpPr/>
          <p:nvPr/>
        </p:nvGrpSpPr>
        <p:grpSpPr>
          <a:xfrm>
            <a:off x="6725776" y="4186776"/>
            <a:ext cx="1219675" cy="1224266"/>
            <a:chOff x="6725776" y="4186776"/>
            <a:chExt cx="1219675" cy="1224266"/>
          </a:xfrm>
        </p:grpSpPr>
        <p:grpSp>
          <p:nvGrpSpPr>
            <p:cNvPr id="20" name="Group 20"/>
            <p:cNvGrpSpPr>
              <a:grpSpLocks noChangeAspect="1"/>
            </p:cNvGrpSpPr>
            <p:nvPr/>
          </p:nvGrpSpPr>
          <p:grpSpPr>
            <a:xfrm>
              <a:off x="6766721" y="4249870"/>
              <a:ext cx="1098078" cy="1098078"/>
              <a:chOff x="0" y="0"/>
              <a:chExt cx="13716000" cy="13716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-338714" y="-10990"/>
                <a:ext cx="14393428" cy="13737980"/>
              </a:xfrm>
              <a:custGeom>
                <a:avLst/>
                <a:gdLst/>
                <a:ahLst/>
                <a:cxnLst/>
                <a:rect l="l" t="t" r="r" b="b"/>
                <a:pathLst>
                  <a:path w="14393428" h="13737980">
                    <a:moveTo>
                      <a:pt x="7196714" y="10990"/>
                    </a:moveTo>
                    <a:cubicBezTo>
                      <a:pt x="4739280" y="0"/>
                      <a:pt x="2463801" y="1304719"/>
                      <a:pt x="1231901" y="3431106"/>
                    </a:cubicBezTo>
                    <a:cubicBezTo>
                      <a:pt x="0" y="5557493"/>
                      <a:pt x="0" y="8180487"/>
                      <a:pt x="1231901" y="10306874"/>
                    </a:cubicBezTo>
                    <a:cubicBezTo>
                      <a:pt x="2463801" y="12433261"/>
                      <a:pt x="4739280" y="13737980"/>
                      <a:pt x="7196714" y="13726990"/>
                    </a:cubicBezTo>
                    <a:cubicBezTo>
                      <a:pt x="9654148" y="13737980"/>
                      <a:pt x="11929627" y="12433261"/>
                      <a:pt x="13161527" y="10306874"/>
                    </a:cubicBezTo>
                    <a:cubicBezTo>
                      <a:pt x="14393428" y="8180487"/>
                      <a:pt x="14393428" y="5557493"/>
                      <a:pt x="13161527" y="3431106"/>
                    </a:cubicBezTo>
                    <a:cubicBezTo>
                      <a:pt x="11929627" y="1304719"/>
                      <a:pt x="9654148" y="0"/>
                      <a:pt x="7196714" y="10990"/>
                    </a:cubicBezTo>
                    <a:close/>
                  </a:path>
                </a:pathLst>
              </a:custGeom>
              <a:blipFill>
                <a:blip r:embed="rId18"/>
                <a:stretch>
                  <a:fillRect l="223" t="-10546" r="223" b="-18226"/>
                </a:stretch>
              </a:blipFill>
            </p:spPr>
          </p:sp>
        </p:grpSp>
        <p:sp>
          <p:nvSpPr>
            <p:cNvPr id="22" name="Freeform 22"/>
            <p:cNvSpPr/>
            <p:nvPr/>
          </p:nvSpPr>
          <p:spPr>
            <a:xfrm>
              <a:off x="6725776" y="4186776"/>
              <a:ext cx="1219675" cy="1224266"/>
            </a:xfrm>
            <a:custGeom>
              <a:avLst/>
              <a:gdLst/>
              <a:ahLst/>
              <a:cxnLst/>
              <a:rect l="l" t="t" r="r" b="b"/>
              <a:pathLst>
                <a:path w="1219675" h="1224266">
                  <a:moveTo>
                    <a:pt x="0" y="0"/>
                  </a:moveTo>
                  <a:lnTo>
                    <a:pt x="1219675" y="0"/>
                  </a:lnTo>
                  <a:lnTo>
                    <a:pt x="1219675" y="1224266"/>
                  </a:lnTo>
                  <a:lnTo>
                    <a:pt x="0" y="1224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>
            <a:off x="6597895" y="2550208"/>
            <a:ext cx="380212" cy="381644"/>
          </a:xfrm>
          <a:custGeom>
            <a:avLst/>
            <a:gdLst/>
            <a:ahLst/>
            <a:cxnLst/>
            <a:rect l="l" t="t" r="r" b="b"/>
            <a:pathLst>
              <a:path w="380212" h="381644">
                <a:moveTo>
                  <a:pt x="0" y="0"/>
                </a:moveTo>
                <a:lnTo>
                  <a:pt x="380212" y="0"/>
                </a:lnTo>
                <a:lnTo>
                  <a:pt x="380212" y="381644"/>
                </a:lnTo>
                <a:lnTo>
                  <a:pt x="0" y="38164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266562" y="2162527"/>
            <a:ext cx="356146" cy="357486"/>
          </a:xfrm>
          <a:custGeom>
            <a:avLst/>
            <a:gdLst/>
            <a:ahLst/>
            <a:cxnLst/>
            <a:rect l="l" t="t" r="r" b="b"/>
            <a:pathLst>
              <a:path w="356146" h="357486">
                <a:moveTo>
                  <a:pt x="0" y="0"/>
                </a:moveTo>
                <a:lnTo>
                  <a:pt x="356146" y="0"/>
                </a:lnTo>
                <a:lnTo>
                  <a:pt x="356146" y="357487"/>
                </a:lnTo>
                <a:lnTo>
                  <a:pt x="0" y="3574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8572777" y="1382525"/>
            <a:ext cx="351082" cy="352403"/>
          </a:xfrm>
          <a:custGeom>
            <a:avLst/>
            <a:gdLst/>
            <a:ahLst/>
            <a:cxnLst/>
            <a:rect l="l" t="t" r="r" b="b"/>
            <a:pathLst>
              <a:path w="351082" h="352403">
                <a:moveTo>
                  <a:pt x="0" y="0"/>
                </a:moveTo>
                <a:lnTo>
                  <a:pt x="351082" y="0"/>
                </a:lnTo>
                <a:lnTo>
                  <a:pt x="351082" y="352404"/>
                </a:lnTo>
                <a:lnTo>
                  <a:pt x="0" y="35240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5266253" y="3638215"/>
            <a:ext cx="3962643" cy="324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6"/>
              </a:lnSpc>
            </a:pPr>
            <a:r>
              <a:rPr lang="en-US" sz="1711" dirty="0">
                <a:solidFill>
                  <a:srgbClr val="000000"/>
                </a:solidFill>
                <a:latin typeface="Calibri (MS) Bold"/>
              </a:rPr>
              <a:t>TERRITORIO-PERSONAS</a:t>
            </a:r>
          </a:p>
        </p:txBody>
      </p:sp>
      <p:grpSp>
        <p:nvGrpSpPr>
          <p:cNvPr id="40" name="Grupo 39">
            <a:extLst>
              <a:ext uri="{FF2B5EF4-FFF2-40B4-BE49-F238E27FC236}">
                <a16:creationId xmlns:a16="http://schemas.microsoft.com/office/drawing/2014/main" id="{0BCE7C33-EC6F-4B4B-B49A-1FB46B2129CB}"/>
              </a:ext>
            </a:extLst>
          </p:cNvPr>
          <p:cNvGrpSpPr/>
          <p:nvPr/>
        </p:nvGrpSpPr>
        <p:grpSpPr>
          <a:xfrm>
            <a:off x="512738" y="3895959"/>
            <a:ext cx="4935806" cy="2090126"/>
            <a:chOff x="512738" y="3895959"/>
            <a:chExt cx="4935806" cy="2090126"/>
          </a:xfrm>
        </p:grpSpPr>
        <p:grpSp>
          <p:nvGrpSpPr>
            <p:cNvPr id="26" name="Group 26"/>
            <p:cNvGrpSpPr/>
            <p:nvPr/>
          </p:nvGrpSpPr>
          <p:grpSpPr>
            <a:xfrm>
              <a:off x="512738" y="4457130"/>
              <a:ext cx="509626" cy="345621"/>
              <a:chOff x="0" y="0"/>
              <a:chExt cx="679501" cy="460828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60828" cy="460828"/>
              </a:xfrm>
              <a:custGeom>
                <a:avLst/>
                <a:gdLst/>
                <a:ahLst/>
                <a:cxnLst/>
                <a:rect l="l" t="t" r="r" b="b"/>
                <a:pathLst>
                  <a:path w="460828" h="460828">
                    <a:moveTo>
                      <a:pt x="0" y="0"/>
                    </a:moveTo>
                    <a:lnTo>
                      <a:pt x="460828" y="0"/>
                    </a:lnTo>
                    <a:lnTo>
                      <a:pt x="460828" y="460828"/>
                    </a:lnTo>
                    <a:lnTo>
                      <a:pt x="0" y="46082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1">
                  <a:extLst>
                    <a:ext uri="{96DAC541-7B7A-43D3-8B79-37D633B846F1}">
                      <asvg:svgBlip xmlns:asvg="http://schemas.microsoft.com/office/drawing/2016/SVG/main" r:embed="rId22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311593" y="29426"/>
                <a:ext cx="367908" cy="410497"/>
              </a:xfrm>
              <a:custGeom>
                <a:avLst/>
                <a:gdLst/>
                <a:ahLst/>
                <a:cxnLst/>
                <a:rect l="l" t="t" r="r" b="b"/>
                <a:pathLst>
                  <a:path w="367908" h="410497">
                    <a:moveTo>
                      <a:pt x="0" y="0"/>
                    </a:moveTo>
                    <a:lnTo>
                      <a:pt x="367908" y="0"/>
                    </a:lnTo>
                    <a:lnTo>
                      <a:pt x="367908" y="410497"/>
                    </a:lnTo>
                    <a:lnTo>
                      <a:pt x="0" y="41049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3">
                  <a:extLs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9" name="Group 29"/>
            <p:cNvGrpSpPr/>
            <p:nvPr/>
          </p:nvGrpSpPr>
          <p:grpSpPr>
            <a:xfrm>
              <a:off x="555285" y="4977012"/>
              <a:ext cx="352470" cy="434030"/>
              <a:chOff x="0" y="0"/>
              <a:chExt cx="469960" cy="578707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79430" y="187350"/>
                <a:ext cx="311926" cy="311926"/>
              </a:xfrm>
              <a:custGeom>
                <a:avLst/>
                <a:gdLst/>
                <a:ahLst/>
                <a:cxnLst/>
                <a:rect l="l" t="t" r="r" b="b"/>
                <a:pathLst>
                  <a:path w="311926" h="311926">
                    <a:moveTo>
                      <a:pt x="0" y="0"/>
                    </a:moveTo>
                    <a:lnTo>
                      <a:pt x="311927" y="0"/>
                    </a:lnTo>
                    <a:lnTo>
                      <a:pt x="311927" y="311926"/>
                    </a:lnTo>
                    <a:lnTo>
                      <a:pt x="0" y="31192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5">
                  <a:extLst>
                    <a:ext uri="{96DAC541-7B7A-43D3-8B79-37D633B846F1}">
                      <asvg:svgBlip xmlns:asvg="http://schemas.microsoft.com/office/drawing/2016/SVG/main" r:embed="rId2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0" y="108746"/>
                <a:ext cx="469960" cy="469960"/>
              </a:xfrm>
              <a:custGeom>
                <a:avLst/>
                <a:gdLst/>
                <a:ahLst/>
                <a:cxnLst/>
                <a:rect l="l" t="t" r="r" b="b"/>
                <a:pathLst>
                  <a:path w="469960" h="469960">
                    <a:moveTo>
                      <a:pt x="0" y="0"/>
                    </a:moveTo>
                    <a:lnTo>
                      <a:pt x="469960" y="0"/>
                    </a:lnTo>
                    <a:lnTo>
                      <a:pt x="469960" y="469961"/>
                    </a:lnTo>
                    <a:lnTo>
                      <a:pt x="0" y="46996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7">
                  <a:extLst>
                    <a:ext uri="{96DAC541-7B7A-43D3-8B79-37D633B846F1}">
                      <asvg:svgBlip xmlns:asvg="http://schemas.microsoft.com/office/drawing/2016/SVG/main" r:embed="rId28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2" name="Freeform 32"/>
              <p:cNvSpPr/>
              <p:nvPr/>
            </p:nvSpPr>
            <p:spPr>
              <a:xfrm rot="1316977">
                <a:off x="179707" y="30938"/>
                <a:ext cx="228967" cy="327096"/>
              </a:xfrm>
              <a:custGeom>
                <a:avLst/>
                <a:gdLst/>
                <a:ahLst/>
                <a:cxnLst/>
                <a:rect l="l" t="t" r="r" b="b"/>
                <a:pathLst>
                  <a:path w="228967" h="327096">
                    <a:moveTo>
                      <a:pt x="0" y="0"/>
                    </a:moveTo>
                    <a:lnTo>
                      <a:pt x="228967" y="0"/>
                    </a:lnTo>
                    <a:lnTo>
                      <a:pt x="228967" y="327096"/>
                    </a:lnTo>
                    <a:lnTo>
                      <a:pt x="0" y="32709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9">
                  <a:extLst>
                    <a:ext uri="{96DAC541-7B7A-43D3-8B79-37D633B846F1}">
                      <asvg:svgBlip xmlns:asvg="http://schemas.microsoft.com/office/drawing/2016/SVG/main" r:embed="rId30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33" name="Freeform 33"/>
            <p:cNvSpPr/>
            <p:nvPr/>
          </p:nvSpPr>
          <p:spPr>
            <a:xfrm>
              <a:off x="512738" y="5597944"/>
              <a:ext cx="474790" cy="388141"/>
            </a:xfrm>
            <a:custGeom>
              <a:avLst/>
              <a:gdLst/>
              <a:ahLst/>
              <a:cxnLst/>
              <a:rect l="l" t="t" r="r" b="b"/>
              <a:pathLst>
                <a:path w="474790" h="388141">
                  <a:moveTo>
                    <a:pt x="0" y="0"/>
                  </a:moveTo>
                  <a:lnTo>
                    <a:pt x="474790" y="0"/>
                  </a:lnTo>
                  <a:lnTo>
                    <a:pt x="474790" y="388141"/>
                  </a:lnTo>
                  <a:lnTo>
                    <a:pt x="0" y="3881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610013" y="3950327"/>
              <a:ext cx="377515" cy="303385"/>
            </a:xfrm>
            <a:custGeom>
              <a:avLst/>
              <a:gdLst/>
              <a:ahLst/>
              <a:cxnLst/>
              <a:rect l="l" t="t" r="r" b="b"/>
              <a:pathLst>
                <a:path w="377515" h="303385">
                  <a:moveTo>
                    <a:pt x="0" y="0"/>
                  </a:moveTo>
                  <a:lnTo>
                    <a:pt x="377515" y="0"/>
                  </a:lnTo>
                  <a:lnTo>
                    <a:pt x="377515" y="303385"/>
                  </a:lnTo>
                  <a:lnTo>
                    <a:pt x="0" y="303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TextBox 36"/>
            <p:cNvSpPr txBox="1"/>
            <p:nvPr/>
          </p:nvSpPr>
          <p:spPr>
            <a:xfrm>
              <a:off x="1048965" y="3895959"/>
              <a:ext cx="4399579" cy="20901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396"/>
                </a:lnSpc>
              </a:pPr>
              <a:r>
                <a:rPr lang="en-US" sz="1711" dirty="0">
                  <a:solidFill>
                    <a:srgbClr val="000000"/>
                  </a:solidFill>
                  <a:latin typeface="Calibri (MS) Bold"/>
                </a:rPr>
                <a:t>INTRODUCCIÓN - MARCO TEÓRICO</a:t>
              </a:r>
            </a:p>
            <a:p>
              <a:pPr algn="just">
                <a:lnSpc>
                  <a:spcPts val="2396"/>
                </a:lnSpc>
              </a:pPr>
              <a:endParaRPr lang="en-US" sz="1711" dirty="0">
                <a:solidFill>
                  <a:srgbClr val="000000"/>
                </a:solidFill>
                <a:latin typeface="Calibri (MS) Bold"/>
              </a:endParaRPr>
            </a:p>
            <a:p>
              <a:pPr algn="just">
                <a:lnSpc>
                  <a:spcPts val="2396"/>
                </a:lnSpc>
              </a:pPr>
              <a:r>
                <a:rPr lang="en-US" sz="1711" dirty="0">
                  <a:solidFill>
                    <a:srgbClr val="000000"/>
                  </a:solidFill>
                  <a:latin typeface="Calibri (MS) Bold"/>
                </a:rPr>
                <a:t>HITOS EN LA METODOLOGÍA DE ESTUDIO</a:t>
              </a:r>
            </a:p>
            <a:p>
              <a:pPr algn="just">
                <a:lnSpc>
                  <a:spcPts val="2396"/>
                </a:lnSpc>
              </a:pPr>
              <a:endParaRPr lang="en-US" sz="1711" dirty="0">
                <a:solidFill>
                  <a:srgbClr val="000000"/>
                </a:solidFill>
                <a:latin typeface="Calibri (MS) Bold"/>
              </a:endParaRPr>
            </a:p>
            <a:p>
              <a:pPr algn="just">
                <a:lnSpc>
                  <a:spcPts val="2396"/>
                </a:lnSpc>
              </a:pPr>
              <a:r>
                <a:rPr lang="en-US" sz="1711" dirty="0">
                  <a:solidFill>
                    <a:srgbClr val="000000"/>
                  </a:solidFill>
                  <a:latin typeface="Calibri (MS) Bold"/>
                </a:rPr>
                <a:t>ESTRATEGIA - LOCALIZACIÓN EN EL TERRITORIO</a:t>
              </a:r>
            </a:p>
            <a:p>
              <a:pPr algn="just">
                <a:lnSpc>
                  <a:spcPts val="2396"/>
                </a:lnSpc>
              </a:pPr>
              <a:endParaRPr lang="en-US" sz="1711" dirty="0">
                <a:solidFill>
                  <a:srgbClr val="000000"/>
                </a:solidFill>
                <a:latin typeface="Calibri (MS) Bold"/>
              </a:endParaRPr>
            </a:p>
            <a:p>
              <a:pPr algn="just">
                <a:lnSpc>
                  <a:spcPts val="2396"/>
                </a:lnSpc>
              </a:pPr>
              <a:r>
                <a:rPr lang="en-US" sz="1711" dirty="0">
                  <a:solidFill>
                    <a:srgbClr val="000000"/>
                  </a:solidFill>
                  <a:latin typeface="Calibri (MS) Bold"/>
                </a:rPr>
                <a:t>CONCLUSIÓN Y REFLEXIÓN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823"/>
            <a:ext cx="9753600" cy="930118"/>
            <a:chOff x="0" y="0"/>
            <a:chExt cx="13004800" cy="12401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854117"/>
            </a:xfrm>
            <a:custGeom>
              <a:avLst/>
              <a:gdLst/>
              <a:ahLst/>
              <a:cxnLst/>
              <a:rect l="l" t="t" r="r" b="b"/>
              <a:pathLst>
                <a:path w="13004800" h="854117">
                  <a:moveTo>
                    <a:pt x="0" y="0"/>
                  </a:moveTo>
                  <a:lnTo>
                    <a:pt x="13004800" y="0"/>
                  </a:lnTo>
                  <a:lnTo>
                    <a:pt x="13004800" y="854117"/>
                  </a:lnTo>
                  <a:lnTo>
                    <a:pt x="0" y="854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42583" y="106477"/>
              <a:ext cx="1532616" cy="513595"/>
            </a:xfrm>
            <a:custGeom>
              <a:avLst/>
              <a:gdLst/>
              <a:ahLst/>
              <a:cxnLst/>
              <a:rect l="l" t="t" r="r" b="b"/>
              <a:pathLst>
                <a:path w="1532616" h="513595">
                  <a:moveTo>
                    <a:pt x="0" y="0"/>
                  </a:moveTo>
                  <a:lnTo>
                    <a:pt x="1532616" y="0"/>
                  </a:lnTo>
                  <a:lnTo>
                    <a:pt x="1532616" y="513595"/>
                  </a:lnTo>
                  <a:lnTo>
                    <a:pt x="0" y="513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130629" y="166136"/>
              <a:ext cx="2930239" cy="1074020"/>
            </a:xfrm>
            <a:custGeom>
              <a:avLst/>
              <a:gdLst/>
              <a:ahLst/>
              <a:cxnLst/>
              <a:rect l="l" t="t" r="r" b="b"/>
              <a:pathLst>
                <a:path w="2930239" h="1074020">
                  <a:moveTo>
                    <a:pt x="0" y="0"/>
                  </a:moveTo>
                  <a:lnTo>
                    <a:pt x="2930239" y="0"/>
                  </a:lnTo>
                  <a:lnTo>
                    <a:pt x="2930239" y="1074021"/>
                  </a:lnTo>
                  <a:lnTo>
                    <a:pt x="0" y="1074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756300" y="71581"/>
              <a:ext cx="3320735" cy="548491"/>
            </a:xfrm>
            <a:custGeom>
              <a:avLst/>
              <a:gdLst/>
              <a:ahLst/>
              <a:cxnLst/>
              <a:rect l="l" t="t" r="r" b="b"/>
              <a:pathLst>
                <a:path w="3320735" h="548491">
                  <a:moveTo>
                    <a:pt x="0" y="0"/>
                  </a:moveTo>
                  <a:lnTo>
                    <a:pt x="3320735" y="0"/>
                  </a:lnTo>
                  <a:lnTo>
                    <a:pt x="3320735" y="548491"/>
                  </a:lnTo>
                  <a:lnTo>
                    <a:pt x="0" y="548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-4754" y="5811346"/>
            <a:ext cx="9763315" cy="1484475"/>
          </a:xfrm>
          <a:custGeom>
            <a:avLst/>
            <a:gdLst/>
            <a:ahLst/>
            <a:cxnLst/>
            <a:rect l="l" t="t" r="r" b="b"/>
            <a:pathLst>
              <a:path w="9763315" h="1484475">
                <a:moveTo>
                  <a:pt x="0" y="0"/>
                </a:moveTo>
                <a:lnTo>
                  <a:pt x="9763315" y="0"/>
                </a:lnTo>
                <a:lnTo>
                  <a:pt x="9763315" y="1484475"/>
                </a:lnTo>
                <a:lnTo>
                  <a:pt x="0" y="14844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1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45" r="-28373" b="-30759"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-62776" y="5682403"/>
            <a:ext cx="9821337" cy="1632797"/>
          </a:xfrm>
          <a:custGeom>
            <a:avLst/>
            <a:gdLst/>
            <a:ahLst/>
            <a:cxnLst/>
            <a:rect l="l" t="t" r="r" b="b"/>
            <a:pathLst>
              <a:path w="9821337" h="1632797">
                <a:moveTo>
                  <a:pt x="0" y="0"/>
                </a:moveTo>
                <a:lnTo>
                  <a:pt x="9821337" y="0"/>
                </a:lnTo>
                <a:lnTo>
                  <a:pt x="9821337" y="1632797"/>
                </a:lnTo>
                <a:lnTo>
                  <a:pt x="0" y="16327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6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41906" y="2527561"/>
            <a:ext cx="1814091" cy="1820919"/>
          </a:xfrm>
          <a:custGeom>
            <a:avLst/>
            <a:gdLst/>
            <a:ahLst/>
            <a:cxnLst/>
            <a:rect l="l" t="t" r="r" b="b"/>
            <a:pathLst>
              <a:path w="1814091" h="1820919">
                <a:moveTo>
                  <a:pt x="0" y="0"/>
                </a:moveTo>
                <a:lnTo>
                  <a:pt x="1814090" y="0"/>
                </a:lnTo>
                <a:lnTo>
                  <a:pt x="1814090" y="1820920"/>
                </a:lnTo>
                <a:lnTo>
                  <a:pt x="0" y="18209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697810" y="2527561"/>
            <a:ext cx="1814091" cy="1820919"/>
          </a:xfrm>
          <a:custGeom>
            <a:avLst/>
            <a:gdLst/>
            <a:ahLst/>
            <a:cxnLst/>
            <a:rect l="l" t="t" r="r" b="b"/>
            <a:pathLst>
              <a:path w="1814091" h="1820919">
                <a:moveTo>
                  <a:pt x="0" y="0"/>
                </a:moveTo>
                <a:lnTo>
                  <a:pt x="1814091" y="0"/>
                </a:lnTo>
                <a:lnTo>
                  <a:pt x="1814091" y="1820920"/>
                </a:lnTo>
                <a:lnTo>
                  <a:pt x="0" y="18209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332761" y="2621834"/>
            <a:ext cx="1632381" cy="1632374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 l="-18375" r="-18375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6796875" y="2621834"/>
            <a:ext cx="1632381" cy="1632374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l="-24952" r="-24952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1149374" y="4411712"/>
            <a:ext cx="7397037" cy="178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545454"/>
                </a:solidFill>
                <a:latin typeface="Calibri (MS) Bold"/>
              </a:rPr>
              <a:t>¿PODEMOS HABLAR DE CONCEPTOS SINÉRGICOS?</a:t>
            </a:r>
          </a:p>
          <a:p>
            <a:pPr algn="ctr">
              <a:lnSpc>
                <a:spcPts val="2800"/>
              </a:lnSpc>
            </a:pPr>
            <a:endParaRPr lang="en-US" sz="2000" dirty="0">
              <a:solidFill>
                <a:srgbClr val="545454"/>
              </a:solidFill>
              <a:latin typeface="Calibri (MS) Bold"/>
            </a:endParaRPr>
          </a:p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545454"/>
                </a:solidFill>
                <a:latin typeface="Calibri (MS) Bold"/>
              </a:rPr>
              <a:t>¿DE DÓNDE NACE ESTA RURALIDAD BIOFÍLICA Y QUE VINCULACIÓN TIENE CON LO RURURBANO?</a:t>
            </a:r>
          </a:p>
          <a:p>
            <a:pPr algn="ctr">
              <a:lnSpc>
                <a:spcPts val="2800"/>
              </a:lnSpc>
            </a:pPr>
            <a:endParaRPr lang="en-US" sz="2000" dirty="0">
              <a:solidFill>
                <a:srgbClr val="545454"/>
              </a:solidFill>
              <a:latin typeface="Calibri (MS)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576955" y="1586492"/>
            <a:ext cx="5060007" cy="51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80"/>
              </a:lnSpc>
              <a:spcBef>
                <a:spcPct val="0"/>
              </a:spcBef>
            </a:pPr>
            <a:r>
              <a:rPr lang="en-US" sz="2700" u="none" strike="noStrike" dirty="0">
                <a:solidFill>
                  <a:srgbClr val="000000"/>
                </a:solidFill>
                <a:latin typeface="Calibri (MS) Bold"/>
              </a:rPr>
              <a:t>INTRODUCCIÓN - MARCO TEÓRICO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295977" y="2551057"/>
            <a:ext cx="3161854" cy="51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dirty="0">
                <a:solidFill>
                  <a:srgbClr val="364D30"/>
                </a:solidFill>
                <a:latin typeface="Calibri (MS) Bold"/>
              </a:rPr>
              <a:t>RURALIDAD BIOFÍLICA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31891" y="1354336"/>
            <a:ext cx="1045063" cy="839851"/>
          </a:xfrm>
          <a:custGeom>
            <a:avLst/>
            <a:gdLst/>
            <a:ahLst/>
            <a:cxnLst/>
            <a:rect l="l" t="t" r="r" b="b"/>
            <a:pathLst>
              <a:path w="1045063" h="839851">
                <a:moveTo>
                  <a:pt x="0" y="0"/>
                </a:moveTo>
                <a:lnTo>
                  <a:pt x="1045064" y="0"/>
                </a:lnTo>
                <a:lnTo>
                  <a:pt x="1045064" y="839850"/>
                </a:lnTo>
                <a:lnTo>
                  <a:pt x="0" y="8398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4823"/>
            <a:ext cx="9753600" cy="640588"/>
          </a:xfrm>
          <a:custGeom>
            <a:avLst/>
            <a:gdLst/>
            <a:ahLst/>
            <a:cxnLst/>
            <a:rect l="l" t="t" r="r" b="b"/>
            <a:pathLst>
              <a:path w="9753600" h="640588">
                <a:moveTo>
                  <a:pt x="0" y="0"/>
                </a:moveTo>
                <a:lnTo>
                  <a:pt x="9753600" y="0"/>
                </a:lnTo>
                <a:lnTo>
                  <a:pt x="9753600" y="640588"/>
                </a:lnTo>
                <a:lnTo>
                  <a:pt x="0" y="640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1937" y="174681"/>
            <a:ext cx="1149462" cy="385196"/>
          </a:xfrm>
          <a:custGeom>
            <a:avLst/>
            <a:gdLst/>
            <a:ahLst/>
            <a:cxnLst/>
            <a:rect l="l" t="t" r="r" b="b"/>
            <a:pathLst>
              <a:path w="1149462" h="385196">
                <a:moveTo>
                  <a:pt x="0" y="0"/>
                </a:moveTo>
                <a:lnTo>
                  <a:pt x="1149462" y="0"/>
                </a:lnTo>
                <a:lnTo>
                  <a:pt x="1149462" y="385196"/>
                </a:lnTo>
                <a:lnTo>
                  <a:pt x="0" y="3851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847972" y="219426"/>
            <a:ext cx="2197679" cy="805515"/>
          </a:xfrm>
          <a:custGeom>
            <a:avLst/>
            <a:gdLst/>
            <a:ahLst/>
            <a:cxnLst/>
            <a:rect l="l" t="t" r="r" b="b"/>
            <a:pathLst>
              <a:path w="2197679" h="805515">
                <a:moveTo>
                  <a:pt x="0" y="0"/>
                </a:moveTo>
                <a:lnTo>
                  <a:pt x="2197679" y="0"/>
                </a:lnTo>
                <a:lnTo>
                  <a:pt x="2197679" y="805515"/>
                </a:lnTo>
                <a:lnTo>
                  <a:pt x="0" y="8055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067225" y="148509"/>
            <a:ext cx="2490551" cy="411368"/>
          </a:xfrm>
          <a:custGeom>
            <a:avLst/>
            <a:gdLst/>
            <a:ahLst/>
            <a:cxnLst/>
            <a:rect l="l" t="t" r="r" b="b"/>
            <a:pathLst>
              <a:path w="2490551" h="411368">
                <a:moveTo>
                  <a:pt x="0" y="0"/>
                </a:moveTo>
                <a:lnTo>
                  <a:pt x="2490551" y="0"/>
                </a:lnTo>
                <a:lnTo>
                  <a:pt x="2490551" y="411368"/>
                </a:lnTo>
                <a:lnTo>
                  <a:pt x="0" y="4113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452717"/>
            <a:ext cx="3603448" cy="3765913"/>
          </a:xfrm>
          <a:custGeom>
            <a:avLst/>
            <a:gdLst/>
            <a:ahLst/>
            <a:cxnLst/>
            <a:rect l="l" t="t" r="r" b="b"/>
            <a:pathLst>
              <a:path w="3603448" h="3765913">
                <a:moveTo>
                  <a:pt x="0" y="0"/>
                </a:moveTo>
                <a:lnTo>
                  <a:pt x="3603448" y="0"/>
                </a:lnTo>
                <a:lnTo>
                  <a:pt x="3603448" y="3765913"/>
                </a:lnTo>
                <a:lnTo>
                  <a:pt x="0" y="37659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2351" b="-132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357967" y="3900392"/>
            <a:ext cx="3407704" cy="3414808"/>
          </a:xfrm>
          <a:custGeom>
            <a:avLst/>
            <a:gdLst/>
            <a:ahLst/>
            <a:cxnLst/>
            <a:rect l="l" t="t" r="r" b="b"/>
            <a:pathLst>
              <a:path w="3407704" h="3414808">
                <a:moveTo>
                  <a:pt x="0" y="0"/>
                </a:moveTo>
                <a:lnTo>
                  <a:pt x="3407704" y="0"/>
                </a:lnTo>
                <a:lnTo>
                  <a:pt x="3407704" y="3414808"/>
                </a:lnTo>
                <a:lnTo>
                  <a:pt x="0" y="34148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3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6398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106301" y="5322178"/>
            <a:ext cx="5062251" cy="1261502"/>
            <a:chOff x="0" y="0"/>
            <a:chExt cx="6749667" cy="168200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 flipH="1">
              <a:off x="1001858" y="36991"/>
              <a:ext cx="1621148" cy="1134803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 flipH="1">
              <a:off x="1981533" y="36991"/>
              <a:ext cx="1920773" cy="134454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 flipH="1">
              <a:off x="4346807" y="0"/>
              <a:ext cx="2402861" cy="1682003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 flipH="1">
              <a:off x="3175109" y="196305"/>
              <a:ext cx="1980983" cy="1386688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 flipH="1">
              <a:off x="0" y="264585"/>
              <a:ext cx="1537033" cy="1075923"/>
            </a:xfrm>
            <a:prstGeom prst="rect">
              <a:avLst/>
            </a:prstGeom>
          </p:spPr>
        </p:pic>
      </p:grpSp>
      <p:sp>
        <p:nvSpPr>
          <p:cNvPr id="14" name="Freeform 14"/>
          <p:cNvSpPr/>
          <p:nvPr/>
        </p:nvSpPr>
        <p:spPr>
          <a:xfrm>
            <a:off x="4321265" y="5948881"/>
            <a:ext cx="5457013" cy="1366319"/>
          </a:xfrm>
          <a:custGeom>
            <a:avLst/>
            <a:gdLst/>
            <a:ahLst/>
            <a:cxnLst/>
            <a:rect l="l" t="t" r="r" b="b"/>
            <a:pathLst>
              <a:path w="5457013" h="1366319">
                <a:moveTo>
                  <a:pt x="0" y="0"/>
                </a:moveTo>
                <a:lnTo>
                  <a:pt x="5457013" y="0"/>
                </a:lnTo>
                <a:lnTo>
                  <a:pt x="5457013" y="1366319"/>
                </a:lnTo>
                <a:lnTo>
                  <a:pt x="0" y="136631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5450" t="-46038" r="-10749" b="-60672"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0" y="5937858"/>
            <a:ext cx="4429232" cy="1377116"/>
          </a:xfrm>
          <a:custGeom>
            <a:avLst/>
            <a:gdLst/>
            <a:ahLst/>
            <a:cxnLst/>
            <a:rect l="l" t="t" r="r" b="b"/>
            <a:pathLst>
              <a:path w="4429232" h="1377116">
                <a:moveTo>
                  <a:pt x="4429232" y="0"/>
                </a:moveTo>
                <a:lnTo>
                  <a:pt x="0" y="0"/>
                </a:lnTo>
                <a:lnTo>
                  <a:pt x="0" y="1377116"/>
                </a:lnTo>
                <a:lnTo>
                  <a:pt x="4429232" y="1377116"/>
                </a:lnTo>
                <a:lnTo>
                  <a:pt x="4429232" y="0"/>
                </a:lnTo>
                <a:close/>
              </a:path>
            </a:pathLst>
          </a:custGeom>
          <a:blipFill>
            <a:blip r:embed="rId12"/>
            <a:stretch>
              <a:fillRect l="-14315" t="-38219" r="-20751" b="-26858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355532" y="1503017"/>
            <a:ext cx="2104828" cy="2112750"/>
          </a:xfrm>
          <a:custGeom>
            <a:avLst/>
            <a:gdLst/>
            <a:ahLst/>
            <a:cxnLst/>
            <a:rect l="l" t="t" r="r" b="b"/>
            <a:pathLst>
              <a:path w="2104828" h="2112750">
                <a:moveTo>
                  <a:pt x="0" y="0"/>
                </a:moveTo>
                <a:lnTo>
                  <a:pt x="2104827" y="0"/>
                </a:lnTo>
                <a:lnTo>
                  <a:pt x="2104827" y="2112751"/>
                </a:lnTo>
                <a:lnTo>
                  <a:pt x="0" y="21127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50391" y="1503017"/>
            <a:ext cx="2104828" cy="2112750"/>
          </a:xfrm>
          <a:custGeom>
            <a:avLst/>
            <a:gdLst/>
            <a:ahLst/>
            <a:cxnLst/>
            <a:rect l="l" t="t" r="r" b="b"/>
            <a:pathLst>
              <a:path w="2104828" h="2112750">
                <a:moveTo>
                  <a:pt x="0" y="0"/>
                </a:moveTo>
                <a:lnTo>
                  <a:pt x="2104827" y="0"/>
                </a:lnTo>
                <a:lnTo>
                  <a:pt x="2104827" y="2112751"/>
                </a:lnTo>
                <a:lnTo>
                  <a:pt x="0" y="21127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855268" y="1503017"/>
            <a:ext cx="2104828" cy="2112750"/>
          </a:xfrm>
          <a:custGeom>
            <a:avLst/>
            <a:gdLst/>
            <a:ahLst/>
            <a:cxnLst/>
            <a:rect l="l" t="t" r="r" b="b"/>
            <a:pathLst>
              <a:path w="2104828" h="2112750">
                <a:moveTo>
                  <a:pt x="0" y="0"/>
                </a:moveTo>
                <a:lnTo>
                  <a:pt x="2104828" y="0"/>
                </a:lnTo>
                <a:lnTo>
                  <a:pt x="2104828" y="2112751"/>
                </a:lnTo>
                <a:lnTo>
                  <a:pt x="0" y="21127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693521" y="2155754"/>
            <a:ext cx="1447373" cy="721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4"/>
              </a:lnSpc>
            </a:pPr>
            <a:r>
              <a:rPr lang="en-US" sz="1967" dirty="0">
                <a:solidFill>
                  <a:srgbClr val="000000"/>
                </a:solidFill>
                <a:latin typeface="Calibri (MS) Bold"/>
              </a:rPr>
              <a:t>LA ECOLOGÍA </a:t>
            </a:r>
          </a:p>
          <a:p>
            <a:pPr algn="ctr">
              <a:lnSpc>
                <a:spcPts val="2754"/>
              </a:lnSpc>
            </a:pPr>
            <a:r>
              <a:rPr lang="en-US" sz="1967" dirty="0">
                <a:solidFill>
                  <a:srgbClr val="000000"/>
                </a:solidFill>
                <a:latin typeface="Calibri (MS) Bold"/>
              </a:rPr>
              <a:t>URBANA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503363" y="3677429"/>
            <a:ext cx="4746873" cy="1148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3"/>
              </a:lnSpc>
            </a:pPr>
            <a:r>
              <a:rPr lang="en-US" sz="2759" dirty="0">
                <a:solidFill>
                  <a:srgbClr val="000000"/>
                </a:solidFill>
                <a:latin typeface="Calibri (MS) Bold"/>
              </a:rPr>
              <a:t>PRESENTAN:</a:t>
            </a:r>
          </a:p>
          <a:p>
            <a:pPr algn="ctr">
              <a:lnSpc>
                <a:spcPts val="4967"/>
              </a:lnSpc>
            </a:pPr>
            <a:r>
              <a:rPr lang="en-US" sz="3548" dirty="0">
                <a:solidFill>
                  <a:srgbClr val="000000"/>
                </a:solidFill>
                <a:latin typeface="Calibri (MS) Bold"/>
              </a:rPr>
              <a:t>EL SISTEMA RURURBANO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874618" y="920166"/>
            <a:ext cx="3900190" cy="51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dirty="0">
                <a:solidFill>
                  <a:srgbClr val="000000"/>
                </a:solidFill>
                <a:latin typeface="Calibri (MS) Bold"/>
              </a:rPr>
              <a:t>DESDE LA PERSPECTIVA DE: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084428" y="2117654"/>
            <a:ext cx="1641893" cy="721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4"/>
              </a:lnSpc>
            </a:pPr>
            <a:r>
              <a:rPr lang="en-US" sz="1967" dirty="0">
                <a:solidFill>
                  <a:srgbClr val="000000"/>
                </a:solidFill>
                <a:latin typeface="Calibri (MS) Bold"/>
              </a:rPr>
              <a:t>LA GEOGRAFÍA </a:t>
            </a:r>
          </a:p>
          <a:p>
            <a:pPr algn="ctr">
              <a:lnSpc>
                <a:spcPts val="2754"/>
              </a:lnSpc>
            </a:pPr>
            <a:r>
              <a:rPr lang="en-US" sz="1967" dirty="0">
                <a:solidFill>
                  <a:srgbClr val="000000"/>
                </a:solidFill>
                <a:latin typeface="Calibri (MS) Bold"/>
              </a:rPr>
              <a:t>URBANA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559850" y="2078738"/>
            <a:ext cx="1696190" cy="1064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4"/>
              </a:lnSpc>
            </a:pPr>
            <a:r>
              <a:rPr lang="en-US" sz="1967" dirty="0">
                <a:solidFill>
                  <a:srgbClr val="000000"/>
                </a:solidFill>
                <a:latin typeface="Calibri (MS) Bold"/>
              </a:rPr>
              <a:t>LA SOCIOLOGÍA</a:t>
            </a:r>
          </a:p>
          <a:p>
            <a:pPr algn="ctr">
              <a:lnSpc>
                <a:spcPts val="2754"/>
              </a:lnSpc>
            </a:pPr>
            <a:r>
              <a:rPr lang="en-US" sz="1967" dirty="0">
                <a:solidFill>
                  <a:srgbClr val="000000"/>
                </a:solidFill>
                <a:latin typeface="Calibri (MS) Bold"/>
              </a:rPr>
              <a:t>RURAL BRITÁNICA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8012606">
            <a:off x="5133389" y="3039041"/>
            <a:ext cx="4216206" cy="4162545"/>
          </a:xfrm>
          <a:custGeom>
            <a:avLst/>
            <a:gdLst/>
            <a:ahLst/>
            <a:cxnLst/>
            <a:rect l="l" t="t" r="r" b="b"/>
            <a:pathLst>
              <a:path w="4216206" h="4162545">
                <a:moveTo>
                  <a:pt x="0" y="0"/>
                </a:moveTo>
                <a:lnTo>
                  <a:pt x="4216206" y="0"/>
                </a:lnTo>
                <a:lnTo>
                  <a:pt x="4216206" y="4162546"/>
                </a:lnTo>
                <a:lnTo>
                  <a:pt x="0" y="4162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417253" y="3039041"/>
            <a:ext cx="4216206" cy="4162545"/>
          </a:xfrm>
          <a:custGeom>
            <a:avLst/>
            <a:gdLst/>
            <a:ahLst/>
            <a:cxnLst/>
            <a:rect l="l" t="t" r="r" b="b"/>
            <a:pathLst>
              <a:path w="4216206" h="4162545">
                <a:moveTo>
                  <a:pt x="0" y="0"/>
                </a:moveTo>
                <a:lnTo>
                  <a:pt x="4216207" y="0"/>
                </a:lnTo>
                <a:lnTo>
                  <a:pt x="4216207" y="4162546"/>
                </a:lnTo>
                <a:lnTo>
                  <a:pt x="0" y="4162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5852160" y="1521749"/>
            <a:ext cx="3901440" cy="1068019"/>
          </a:xfrm>
          <a:custGeom>
            <a:avLst/>
            <a:gdLst/>
            <a:ahLst/>
            <a:cxnLst/>
            <a:rect l="l" t="t" r="r" b="b"/>
            <a:pathLst>
              <a:path w="3901440" h="1068019">
                <a:moveTo>
                  <a:pt x="3901440" y="0"/>
                </a:moveTo>
                <a:lnTo>
                  <a:pt x="0" y="0"/>
                </a:lnTo>
                <a:lnTo>
                  <a:pt x="0" y="1068019"/>
                </a:lnTo>
                <a:lnTo>
                  <a:pt x="3901440" y="1068019"/>
                </a:lnTo>
                <a:lnTo>
                  <a:pt x="3901440" y="0"/>
                </a:lnTo>
                <a:close/>
              </a:path>
            </a:pathLst>
          </a:custGeom>
          <a:blipFill>
            <a:blip r:embed="rId4">
              <a:alphaModFix amt="4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092606" y="1322271"/>
            <a:ext cx="3650330" cy="1466976"/>
          </a:xfrm>
          <a:custGeom>
            <a:avLst/>
            <a:gdLst/>
            <a:ahLst/>
            <a:cxnLst/>
            <a:rect l="l" t="t" r="r" b="b"/>
            <a:pathLst>
              <a:path w="3650330" h="1466976">
                <a:moveTo>
                  <a:pt x="0" y="0"/>
                </a:moveTo>
                <a:lnTo>
                  <a:pt x="3650330" y="0"/>
                </a:lnTo>
                <a:lnTo>
                  <a:pt x="3650330" y="1466976"/>
                </a:lnTo>
                <a:lnTo>
                  <a:pt x="0" y="14669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8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67195" y="2126793"/>
            <a:ext cx="1230625" cy="964051"/>
          </a:xfrm>
          <a:custGeom>
            <a:avLst/>
            <a:gdLst/>
            <a:ahLst/>
            <a:cxnLst/>
            <a:rect l="l" t="t" r="r" b="b"/>
            <a:pathLst>
              <a:path w="1230625" h="964051">
                <a:moveTo>
                  <a:pt x="0" y="0"/>
                </a:moveTo>
                <a:lnTo>
                  <a:pt x="1230625" y="0"/>
                </a:lnTo>
                <a:lnTo>
                  <a:pt x="1230625" y="964051"/>
                </a:lnTo>
                <a:lnTo>
                  <a:pt x="0" y="9640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94546" b="-2928"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3708893" y="1431717"/>
            <a:ext cx="1305074" cy="1022374"/>
          </a:xfrm>
          <a:custGeom>
            <a:avLst/>
            <a:gdLst/>
            <a:ahLst/>
            <a:cxnLst/>
            <a:rect l="l" t="t" r="r" b="b"/>
            <a:pathLst>
              <a:path w="1305074" h="1022374">
                <a:moveTo>
                  <a:pt x="0" y="0"/>
                </a:moveTo>
                <a:lnTo>
                  <a:pt x="1305074" y="0"/>
                </a:lnTo>
                <a:lnTo>
                  <a:pt x="1305074" y="1022374"/>
                </a:lnTo>
                <a:lnTo>
                  <a:pt x="0" y="10223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0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94546" b="-2928"/>
            </a:stretch>
          </a:blipFill>
        </p:spPr>
      </p:sp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350260" y="3147306"/>
            <a:ext cx="3844341" cy="384434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D9D9D9">
                <a:alpha val="67843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400267" y="526623"/>
              <a:ext cx="5549466" cy="5296755"/>
            </a:xfrm>
            <a:custGeom>
              <a:avLst/>
              <a:gdLst/>
              <a:ahLst/>
              <a:cxnLst/>
              <a:rect l="l" t="t" r="r" b="b"/>
              <a:pathLst>
                <a:path w="5549466" h="5296755">
                  <a:moveTo>
                    <a:pt x="2774733" y="4237"/>
                  </a:moveTo>
                  <a:cubicBezTo>
                    <a:pt x="1827256" y="0"/>
                    <a:pt x="949932" y="503041"/>
                    <a:pt x="474966" y="1322882"/>
                  </a:cubicBezTo>
                  <a:cubicBezTo>
                    <a:pt x="0" y="2142722"/>
                    <a:pt x="0" y="3154032"/>
                    <a:pt x="474966" y="3973872"/>
                  </a:cubicBezTo>
                  <a:cubicBezTo>
                    <a:pt x="949932" y="4793713"/>
                    <a:pt x="1827256" y="5296754"/>
                    <a:pt x="2774733" y="5292517"/>
                  </a:cubicBezTo>
                  <a:cubicBezTo>
                    <a:pt x="3722210" y="5296754"/>
                    <a:pt x="4599534" y="4793713"/>
                    <a:pt x="5074500" y="3973872"/>
                  </a:cubicBezTo>
                  <a:cubicBezTo>
                    <a:pt x="5549466" y="3154032"/>
                    <a:pt x="5549466" y="2142722"/>
                    <a:pt x="5074500" y="1322882"/>
                  </a:cubicBezTo>
                  <a:cubicBezTo>
                    <a:pt x="4599534" y="503041"/>
                    <a:pt x="3722210" y="0"/>
                    <a:pt x="2774733" y="4237"/>
                  </a:cubicBezTo>
                  <a:close/>
                </a:path>
              </a:pathLst>
            </a:custGeom>
            <a:blipFill>
              <a:blip r:embed="rId7">
                <a:alphaModFix amt="68000"/>
              </a:blip>
              <a:stretch>
                <a:fillRect l="-24852" r="-2485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3572235" y="770317"/>
            <a:ext cx="2552186" cy="2570884"/>
          </a:xfrm>
          <a:custGeom>
            <a:avLst/>
            <a:gdLst/>
            <a:ahLst/>
            <a:cxnLst/>
            <a:rect l="l" t="t" r="r" b="b"/>
            <a:pathLst>
              <a:path w="2552186" h="2570884">
                <a:moveTo>
                  <a:pt x="0" y="0"/>
                </a:moveTo>
                <a:lnTo>
                  <a:pt x="2552187" y="0"/>
                </a:lnTo>
                <a:lnTo>
                  <a:pt x="2552187" y="2570884"/>
                </a:lnTo>
                <a:lnTo>
                  <a:pt x="0" y="25708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98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94823"/>
            <a:ext cx="9753600" cy="640588"/>
          </a:xfrm>
          <a:custGeom>
            <a:avLst/>
            <a:gdLst/>
            <a:ahLst/>
            <a:cxnLst/>
            <a:rect l="l" t="t" r="r" b="b"/>
            <a:pathLst>
              <a:path w="9753600" h="640588">
                <a:moveTo>
                  <a:pt x="0" y="0"/>
                </a:moveTo>
                <a:lnTo>
                  <a:pt x="9753600" y="0"/>
                </a:lnTo>
                <a:lnTo>
                  <a:pt x="9753600" y="640588"/>
                </a:lnTo>
                <a:lnTo>
                  <a:pt x="0" y="6405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31937" y="174681"/>
            <a:ext cx="1149462" cy="385196"/>
          </a:xfrm>
          <a:custGeom>
            <a:avLst/>
            <a:gdLst/>
            <a:ahLst/>
            <a:cxnLst/>
            <a:rect l="l" t="t" r="r" b="b"/>
            <a:pathLst>
              <a:path w="1149462" h="385196">
                <a:moveTo>
                  <a:pt x="0" y="0"/>
                </a:moveTo>
                <a:lnTo>
                  <a:pt x="1149462" y="0"/>
                </a:lnTo>
                <a:lnTo>
                  <a:pt x="1149462" y="385196"/>
                </a:lnTo>
                <a:lnTo>
                  <a:pt x="0" y="38519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847972" y="219426"/>
            <a:ext cx="2197679" cy="805515"/>
          </a:xfrm>
          <a:custGeom>
            <a:avLst/>
            <a:gdLst/>
            <a:ahLst/>
            <a:cxnLst/>
            <a:rect l="l" t="t" r="r" b="b"/>
            <a:pathLst>
              <a:path w="2197679" h="805515">
                <a:moveTo>
                  <a:pt x="0" y="0"/>
                </a:moveTo>
                <a:lnTo>
                  <a:pt x="2197679" y="0"/>
                </a:lnTo>
                <a:lnTo>
                  <a:pt x="2197679" y="805515"/>
                </a:lnTo>
                <a:lnTo>
                  <a:pt x="0" y="80551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067225" y="148509"/>
            <a:ext cx="2490551" cy="411368"/>
          </a:xfrm>
          <a:custGeom>
            <a:avLst/>
            <a:gdLst/>
            <a:ahLst/>
            <a:cxnLst/>
            <a:rect l="l" t="t" r="r" b="b"/>
            <a:pathLst>
              <a:path w="2490551" h="411368">
                <a:moveTo>
                  <a:pt x="0" y="0"/>
                </a:moveTo>
                <a:lnTo>
                  <a:pt x="2490551" y="0"/>
                </a:lnTo>
                <a:lnTo>
                  <a:pt x="2490551" y="411368"/>
                </a:lnTo>
                <a:lnTo>
                  <a:pt x="0" y="41136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4754" y="5811346"/>
            <a:ext cx="9763315" cy="1484475"/>
          </a:xfrm>
          <a:custGeom>
            <a:avLst/>
            <a:gdLst/>
            <a:ahLst/>
            <a:cxnLst/>
            <a:rect l="l" t="t" r="r" b="b"/>
            <a:pathLst>
              <a:path w="9763315" h="1484475">
                <a:moveTo>
                  <a:pt x="0" y="0"/>
                </a:moveTo>
                <a:lnTo>
                  <a:pt x="9763315" y="0"/>
                </a:lnTo>
                <a:lnTo>
                  <a:pt x="9763315" y="1484475"/>
                </a:lnTo>
                <a:lnTo>
                  <a:pt x="0" y="148447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61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645" r="-28373" b="-30759"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>
            <a:off x="-67737" y="5682403"/>
            <a:ext cx="9821337" cy="1632797"/>
          </a:xfrm>
          <a:custGeom>
            <a:avLst/>
            <a:gdLst/>
            <a:ahLst/>
            <a:cxnLst/>
            <a:rect l="l" t="t" r="r" b="b"/>
            <a:pathLst>
              <a:path w="9821337" h="1632797">
                <a:moveTo>
                  <a:pt x="0" y="0"/>
                </a:moveTo>
                <a:lnTo>
                  <a:pt x="9821337" y="0"/>
                </a:lnTo>
                <a:lnTo>
                  <a:pt x="9821337" y="1632797"/>
                </a:lnTo>
                <a:lnTo>
                  <a:pt x="0" y="163279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76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712968" y="3352800"/>
            <a:ext cx="3624778" cy="3624778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D9D9D9">
                <a:alpha val="69804"/>
              </a:srgbClr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400267" y="526623"/>
              <a:ext cx="5549466" cy="5296755"/>
            </a:xfrm>
            <a:custGeom>
              <a:avLst/>
              <a:gdLst/>
              <a:ahLst/>
              <a:cxnLst/>
              <a:rect l="l" t="t" r="r" b="b"/>
              <a:pathLst>
                <a:path w="5549466" h="5296755">
                  <a:moveTo>
                    <a:pt x="2774733" y="4237"/>
                  </a:moveTo>
                  <a:cubicBezTo>
                    <a:pt x="1827256" y="0"/>
                    <a:pt x="949932" y="503041"/>
                    <a:pt x="474966" y="1322882"/>
                  </a:cubicBezTo>
                  <a:cubicBezTo>
                    <a:pt x="0" y="2142722"/>
                    <a:pt x="0" y="3154032"/>
                    <a:pt x="474966" y="3973872"/>
                  </a:cubicBezTo>
                  <a:cubicBezTo>
                    <a:pt x="949932" y="4793713"/>
                    <a:pt x="1827256" y="5296754"/>
                    <a:pt x="2774733" y="5292517"/>
                  </a:cubicBezTo>
                  <a:cubicBezTo>
                    <a:pt x="3722210" y="5296754"/>
                    <a:pt x="4599534" y="4793713"/>
                    <a:pt x="5074500" y="3973872"/>
                  </a:cubicBezTo>
                  <a:cubicBezTo>
                    <a:pt x="5549466" y="3154032"/>
                    <a:pt x="5549466" y="2142722"/>
                    <a:pt x="5074500" y="1322882"/>
                  </a:cubicBezTo>
                  <a:cubicBezTo>
                    <a:pt x="4599534" y="503041"/>
                    <a:pt x="3722210" y="0"/>
                    <a:pt x="2774733" y="4237"/>
                  </a:cubicBezTo>
                  <a:close/>
                </a:path>
              </a:pathLst>
            </a:custGeom>
            <a:blipFill>
              <a:blip r:embed="rId19">
                <a:alphaModFix amt="70000"/>
              </a:blip>
              <a:stretch>
                <a:fillRect l="-131833" r="-131833"/>
              </a:stretch>
            </a:blip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20"/>
          <a:srcRect l="4736" t="11154" r="2703" b="693"/>
          <a:stretch>
            <a:fillRect/>
          </a:stretch>
        </p:blipFill>
        <p:spPr>
          <a:xfrm rot="2187666" flipH="1">
            <a:off x="1172184" y="5770563"/>
            <a:ext cx="1229908" cy="81993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/>
          <a:srcRect l="4736" t="11154" r="2703" b="693"/>
          <a:stretch>
            <a:fillRect/>
          </a:stretch>
        </p:blipFill>
        <p:spPr>
          <a:xfrm rot="-721706" flipH="1">
            <a:off x="2374341" y="5930500"/>
            <a:ext cx="1229908" cy="819939"/>
          </a:xfrm>
          <a:prstGeom prst="rect">
            <a:avLst/>
          </a:prstGeom>
        </p:spPr>
      </p:pic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3347402" y="3905250"/>
            <a:ext cx="3106239" cy="3106239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EFE599">
                <a:alpha val="97647"/>
              </a:srgbClr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400267" y="526623"/>
              <a:ext cx="5549466" cy="5296755"/>
            </a:xfrm>
            <a:custGeom>
              <a:avLst/>
              <a:gdLst/>
              <a:ahLst/>
              <a:cxnLst/>
              <a:rect l="l" t="t" r="r" b="b"/>
              <a:pathLst>
                <a:path w="5549466" h="5296755">
                  <a:moveTo>
                    <a:pt x="2774733" y="4237"/>
                  </a:moveTo>
                  <a:cubicBezTo>
                    <a:pt x="1827256" y="0"/>
                    <a:pt x="949932" y="503041"/>
                    <a:pt x="474966" y="1322882"/>
                  </a:cubicBezTo>
                  <a:cubicBezTo>
                    <a:pt x="0" y="2142722"/>
                    <a:pt x="0" y="3154032"/>
                    <a:pt x="474966" y="3973872"/>
                  </a:cubicBezTo>
                  <a:cubicBezTo>
                    <a:pt x="949932" y="4793713"/>
                    <a:pt x="1827256" y="5296754"/>
                    <a:pt x="2774733" y="5292517"/>
                  </a:cubicBezTo>
                  <a:cubicBezTo>
                    <a:pt x="3722210" y="5296754"/>
                    <a:pt x="4599534" y="4793713"/>
                    <a:pt x="5074500" y="3973872"/>
                  </a:cubicBezTo>
                  <a:cubicBezTo>
                    <a:pt x="5549466" y="3154032"/>
                    <a:pt x="5549466" y="2142722"/>
                    <a:pt x="5074500" y="1322882"/>
                  </a:cubicBezTo>
                  <a:cubicBezTo>
                    <a:pt x="4599534" y="503041"/>
                    <a:pt x="3722210" y="0"/>
                    <a:pt x="2774733" y="4237"/>
                  </a:cubicBezTo>
                  <a:close/>
                </a:path>
              </a:pathLst>
            </a:custGeom>
            <a:blipFill>
              <a:blip r:embed="rId21">
                <a:alphaModFix amt="98000"/>
              </a:blip>
              <a:stretch>
                <a:fillRect l="-22425" r="-22425"/>
              </a:stretch>
            </a:blipFill>
          </p:spPr>
        </p:sp>
      </p:grpSp>
      <p:sp>
        <p:nvSpPr>
          <p:cNvPr id="24" name="Freeform 24"/>
          <p:cNvSpPr/>
          <p:nvPr/>
        </p:nvSpPr>
        <p:spPr>
          <a:xfrm>
            <a:off x="-4755" y="1537459"/>
            <a:ext cx="3801335" cy="1052310"/>
          </a:xfrm>
          <a:custGeom>
            <a:avLst/>
            <a:gdLst/>
            <a:ahLst/>
            <a:cxnLst/>
            <a:rect l="l" t="t" r="r" b="b"/>
            <a:pathLst>
              <a:path w="3844054" h="1052310">
                <a:moveTo>
                  <a:pt x="0" y="0"/>
                </a:moveTo>
                <a:lnTo>
                  <a:pt x="3844055" y="0"/>
                </a:lnTo>
                <a:lnTo>
                  <a:pt x="3844055" y="1052309"/>
                </a:lnTo>
                <a:lnTo>
                  <a:pt x="0" y="10523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1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-7265683" flipV="1">
            <a:off x="2823472" y="685185"/>
            <a:ext cx="1226283" cy="1054604"/>
          </a:xfrm>
          <a:prstGeom prst="rect">
            <a:avLst/>
          </a:prstGeom>
        </p:spPr>
      </p:pic>
      <p:sp>
        <p:nvSpPr>
          <p:cNvPr id="26" name="Freeform 26"/>
          <p:cNvSpPr/>
          <p:nvPr/>
        </p:nvSpPr>
        <p:spPr>
          <a:xfrm>
            <a:off x="161317" y="1591139"/>
            <a:ext cx="3275296" cy="862952"/>
          </a:xfrm>
          <a:custGeom>
            <a:avLst/>
            <a:gdLst/>
            <a:ahLst/>
            <a:cxnLst/>
            <a:rect l="l" t="t" r="r" b="b"/>
            <a:pathLst>
              <a:path w="3275296" h="862952">
                <a:moveTo>
                  <a:pt x="0" y="0"/>
                </a:moveTo>
                <a:lnTo>
                  <a:pt x="3275296" y="0"/>
                </a:lnTo>
                <a:lnTo>
                  <a:pt x="3275296" y="862952"/>
                </a:lnTo>
                <a:lnTo>
                  <a:pt x="0" y="86295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alphaModFix amt="70000"/>
            </a:blip>
            <a:stretch>
              <a:fillRect l="-9880" t="-38068" r="-9880" b="-43750"/>
            </a:stretch>
          </a:blipFill>
        </p:spPr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20"/>
          <a:srcRect l="4736" t="11154" r="2703" b="693"/>
          <a:stretch>
            <a:fillRect/>
          </a:stretch>
        </p:blipFill>
        <p:spPr>
          <a:xfrm rot="1161581" flipH="1">
            <a:off x="4206179" y="6206489"/>
            <a:ext cx="703194" cy="468796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0"/>
          <a:srcRect l="4736" t="11154" r="2703" b="693"/>
          <a:stretch>
            <a:fillRect/>
          </a:stretch>
        </p:blipFill>
        <p:spPr>
          <a:xfrm rot="-1271557" flipH="1">
            <a:off x="5074925" y="6148004"/>
            <a:ext cx="703194" cy="468796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3651612" y="1586208"/>
            <a:ext cx="2472810" cy="379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7"/>
              </a:lnSpc>
            </a:pPr>
            <a:r>
              <a:rPr lang="en-US" sz="1948" dirty="0">
                <a:solidFill>
                  <a:srgbClr val="305128"/>
                </a:solidFill>
                <a:latin typeface="Calibri (MS) Bold"/>
              </a:rPr>
              <a:t>LA ECOLOGÍA URBANA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813283" y="1978435"/>
            <a:ext cx="2070091" cy="57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5"/>
              </a:lnSpc>
            </a:pPr>
            <a:r>
              <a:rPr lang="en-US" sz="1603" dirty="0">
                <a:solidFill>
                  <a:srgbClr val="305128"/>
                </a:solidFill>
                <a:latin typeface="Calibri (MS) Bold"/>
              </a:rPr>
              <a:t>ZONA DE TRANSICIÓN </a:t>
            </a:r>
          </a:p>
          <a:p>
            <a:pPr algn="ctr">
              <a:lnSpc>
                <a:spcPts val="2245"/>
              </a:lnSpc>
            </a:pPr>
            <a:r>
              <a:rPr lang="en-US" sz="1603" dirty="0">
                <a:solidFill>
                  <a:srgbClr val="305128"/>
                </a:solidFill>
                <a:latin typeface="Calibri (MS) Bold"/>
              </a:rPr>
              <a:t>ECOTONO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98477" y="3749737"/>
            <a:ext cx="2472810" cy="31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dirty="0">
                <a:solidFill>
                  <a:srgbClr val="305128"/>
                </a:solidFill>
                <a:latin typeface="Calibri (MS) Bold"/>
              </a:rPr>
              <a:t>SISTEMA URBANO</a:t>
            </a:r>
          </a:p>
        </p:txBody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6679463" y="5713343"/>
            <a:ext cx="612018" cy="934378"/>
          </a:xfrm>
          <a:prstGeom prst="rect">
            <a:avLst/>
          </a:prstGeom>
        </p:spPr>
      </p:pic>
      <p:sp>
        <p:nvSpPr>
          <p:cNvPr id="35" name="TextBox 35"/>
          <p:cNvSpPr txBox="1"/>
          <p:nvPr/>
        </p:nvSpPr>
        <p:spPr>
          <a:xfrm>
            <a:off x="6055075" y="3716696"/>
            <a:ext cx="2472810" cy="61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dirty="0">
                <a:solidFill>
                  <a:srgbClr val="305128"/>
                </a:solidFill>
                <a:latin typeface="Calibri (MS) Bold"/>
              </a:rPr>
              <a:t>SISTEMA RURAL Y NATURAL</a:t>
            </a:r>
          </a:p>
        </p:txBody>
      </p:sp>
      <p:pic>
        <p:nvPicPr>
          <p:cNvPr id="36" name="Picture 36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6985471" y="5793674"/>
            <a:ext cx="612018" cy="934378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7291480" y="5874006"/>
            <a:ext cx="612018" cy="93437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7645114" y="5713343"/>
            <a:ext cx="612018" cy="93437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6259270" y="5569564"/>
            <a:ext cx="612018" cy="934378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5576679" y="5636146"/>
            <a:ext cx="524795" cy="801213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4900521" y="5939863"/>
            <a:ext cx="524795" cy="80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55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2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1"/>
          <p:cNvSpPr/>
          <p:nvPr/>
        </p:nvSpPr>
        <p:spPr>
          <a:xfrm rot="-8012606">
            <a:off x="5133389" y="3039041"/>
            <a:ext cx="4216206" cy="4162545"/>
          </a:xfrm>
          <a:custGeom>
            <a:avLst/>
            <a:gdLst/>
            <a:ahLst/>
            <a:cxnLst/>
            <a:rect l="l" t="t" r="r" b="b"/>
            <a:pathLst>
              <a:path w="4216206" h="4162545">
                <a:moveTo>
                  <a:pt x="0" y="0"/>
                </a:moveTo>
                <a:lnTo>
                  <a:pt x="4216206" y="0"/>
                </a:lnTo>
                <a:lnTo>
                  <a:pt x="4216206" y="4162546"/>
                </a:lnTo>
                <a:lnTo>
                  <a:pt x="0" y="41625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5350260" y="3147306"/>
            <a:ext cx="3844341" cy="3844341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D9D9D9">
                <a:alpha val="67843"/>
              </a:srgbClr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400267" y="526623"/>
              <a:ext cx="5549466" cy="5296755"/>
            </a:xfrm>
            <a:custGeom>
              <a:avLst/>
              <a:gdLst/>
              <a:ahLst/>
              <a:cxnLst/>
              <a:rect l="l" t="t" r="r" b="b"/>
              <a:pathLst>
                <a:path w="5549466" h="5296755">
                  <a:moveTo>
                    <a:pt x="2774733" y="4237"/>
                  </a:moveTo>
                  <a:cubicBezTo>
                    <a:pt x="1827256" y="0"/>
                    <a:pt x="949932" y="503041"/>
                    <a:pt x="474966" y="1322882"/>
                  </a:cubicBezTo>
                  <a:cubicBezTo>
                    <a:pt x="0" y="2142722"/>
                    <a:pt x="0" y="3154032"/>
                    <a:pt x="474966" y="3973872"/>
                  </a:cubicBezTo>
                  <a:cubicBezTo>
                    <a:pt x="949932" y="4793713"/>
                    <a:pt x="1827256" y="5296754"/>
                    <a:pt x="2774733" y="5292517"/>
                  </a:cubicBezTo>
                  <a:cubicBezTo>
                    <a:pt x="3722210" y="5296754"/>
                    <a:pt x="4599534" y="4793713"/>
                    <a:pt x="5074500" y="3973872"/>
                  </a:cubicBezTo>
                  <a:cubicBezTo>
                    <a:pt x="5549466" y="3154032"/>
                    <a:pt x="5549466" y="2142722"/>
                    <a:pt x="5074500" y="1322882"/>
                  </a:cubicBezTo>
                  <a:cubicBezTo>
                    <a:pt x="4599534" y="503041"/>
                    <a:pt x="3722210" y="0"/>
                    <a:pt x="2774733" y="4237"/>
                  </a:cubicBezTo>
                  <a:close/>
                </a:path>
              </a:pathLst>
            </a:custGeom>
            <a:blipFill>
              <a:blip r:embed="rId5">
                <a:alphaModFix amt="68000"/>
              </a:blip>
              <a:stretch>
                <a:fillRect l="-24993" r="-24993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-4754" y="5811346"/>
            <a:ext cx="9763315" cy="1484475"/>
          </a:xfrm>
          <a:custGeom>
            <a:avLst/>
            <a:gdLst/>
            <a:ahLst/>
            <a:cxnLst/>
            <a:rect l="l" t="t" r="r" b="b"/>
            <a:pathLst>
              <a:path w="9763315" h="1484475">
                <a:moveTo>
                  <a:pt x="0" y="0"/>
                </a:moveTo>
                <a:lnTo>
                  <a:pt x="9763315" y="0"/>
                </a:lnTo>
                <a:lnTo>
                  <a:pt x="9763315" y="1484475"/>
                </a:lnTo>
                <a:lnTo>
                  <a:pt x="0" y="14844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1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645" r="-28373" b="-30759"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-33765" y="5682403"/>
            <a:ext cx="9821337" cy="1632797"/>
          </a:xfrm>
          <a:custGeom>
            <a:avLst/>
            <a:gdLst/>
            <a:ahLst/>
            <a:cxnLst/>
            <a:rect l="l" t="t" r="r" b="b"/>
            <a:pathLst>
              <a:path w="9821337" h="1632797">
                <a:moveTo>
                  <a:pt x="0" y="0"/>
                </a:moveTo>
                <a:lnTo>
                  <a:pt x="9821337" y="0"/>
                </a:lnTo>
                <a:lnTo>
                  <a:pt x="9821337" y="1632797"/>
                </a:lnTo>
                <a:lnTo>
                  <a:pt x="0" y="16327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6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17089" y="3198144"/>
            <a:ext cx="3844341" cy="3844341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D9D9D9">
                <a:alpha val="67843"/>
              </a:srgbClr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400267" y="526623"/>
              <a:ext cx="5549466" cy="5296755"/>
            </a:xfrm>
            <a:custGeom>
              <a:avLst/>
              <a:gdLst/>
              <a:ahLst/>
              <a:cxnLst/>
              <a:rect l="l" t="t" r="r" b="b"/>
              <a:pathLst>
                <a:path w="5549466" h="5296755">
                  <a:moveTo>
                    <a:pt x="2774733" y="4237"/>
                  </a:moveTo>
                  <a:cubicBezTo>
                    <a:pt x="1827256" y="0"/>
                    <a:pt x="949932" y="503041"/>
                    <a:pt x="474966" y="1322882"/>
                  </a:cubicBezTo>
                  <a:cubicBezTo>
                    <a:pt x="0" y="2142722"/>
                    <a:pt x="0" y="3154032"/>
                    <a:pt x="474966" y="3973872"/>
                  </a:cubicBezTo>
                  <a:cubicBezTo>
                    <a:pt x="949932" y="4793713"/>
                    <a:pt x="1827256" y="5296754"/>
                    <a:pt x="2774733" y="5292517"/>
                  </a:cubicBezTo>
                  <a:cubicBezTo>
                    <a:pt x="3722210" y="5296754"/>
                    <a:pt x="4599534" y="4793713"/>
                    <a:pt x="5074500" y="3973872"/>
                  </a:cubicBezTo>
                  <a:cubicBezTo>
                    <a:pt x="5549466" y="3154032"/>
                    <a:pt x="5549466" y="2142722"/>
                    <a:pt x="5074500" y="1322882"/>
                  </a:cubicBezTo>
                  <a:cubicBezTo>
                    <a:pt x="4599534" y="503041"/>
                    <a:pt x="3722210" y="0"/>
                    <a:pt x="2774733" y="4237"/>
                  </a:cubicBezTo>
                  <a:close/>
                </a:path>
              </a:pathLst>
            </a:custGeom>
            <a:blipFill>
              <a:blip r:embed="rId10">
                <a:alphaModFix amt="68000"/>
              </a:blip>
              <a:stretch>
                <a:fillRect l="-34011" r="-34011"/>
              </a:stretch>
            </a:blipFill>
          </p:spPr>
        </p:sp>
      </p:grpSp>
      <p:sp>
        <p:nvSpPr>
          <p:cNvPr id="2" name="Freeform 2"/>
          <p:cNvSpPr/>
          <p:nvPr/>
        </p:nvSpPr>
        <p:spPr>
          <a:xfrm>
            <a:off x="0" y="94823"/>
            <a:ext cx="9753600" cy="640588"/>
          </a:xfrm>
          <a:custGeom>
            <a:avLst/>
            <a:gdLst/>
            <a:ahLst/>
            <a:cxnLst/>
            <a:rect l="l" t="t" r="r" b="b"/>
            <a:pathLst>
              <a:path w="9753600" h="640588">
                <a:moveTo>
                  <a:pt x="0" y="0"/>
                </a:moveTo>
                <a:lnTo>
                  <a:pt x="9753600" y="0"/>
                </a:lnTo>
                <a:lnTo>
                  <a:pt x="9753600" y="640588"/>
                </a:lnTo>
                <a:lnTo>
                  <a:pt x="0" y="6405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1937" y="174681"/>
            <a:ext cx="1149462" cy="385196"/>
          </a:xfrm>
          <a:custGeom>
            <a:avLst/>
            <a:gdLst/>
            <a:ahLst/>
            <a:cxnLst/>
            <a:rect l="l" t="t" r="r" b="b"/>
            <a:pathLst>
              <a:path w="1149462" h="385196">
                <a:moveTo>
                  <a:pt x="0" y="0"/>
                </a:moveTo>
                <a:lnTo>
                  <a:pt x="1149462" y="0"/>
                </a:lnTo>
                <a:lnTo>
                  <a:pt x="1149462" y="385196"/>
                </a:lnTo>
                <a:lnTo>
                  <a:pt x="0" y="3851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847972" y="219426"/>
            <a:ext cx="2197679" cy="805515"/>
          </a:xfrm>
          <a:custGeom>
            <a:avLst/>
            <a:gdLst/>
            <a:ahLst/>
            <a:cxnLst/>
            <a:rect l="l" t="t" r="r" b="b"/>
            <a:pathLst>
              <a:path w="2197679" h="805515">
                <a:moveTo>
                  <a:pt x="0" y="0"/>
                </a:moveTo>
                <a:lnTo>
                  <a:pt x="2197679" y="0"/>
                </a:lnTo>
                <a:lnTo>
                  <a:pt x="2197679" y="805515"/>
                </a:lnTo>
                <a:lnTo>
                  <a:pt x="0" y="80551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067225" y="148509"/>
            <a:ext cx="2490551" cy="411368"/>
          </a:xfrm>
          <a:custGeom>
            <a:avLst/>
            <a:gdLst/>
            <a:ahLst/>
            <a:cxnLst/>
            <a:rect l="l" t="t" r="r" b="b"/>
            <a:pathLst>
              <a:path w="2490551" h="411368">
                <a:moveTo>
                  <a:pt x="0" y="0"/>
                </a:moveTo>
                <a:lnTo>
                  <a:pt x="2490551" y="0"/>
                </a:lnTo>
                <a:lnTo>
                  <a:pt x="2490551" y="411368"/>
                </a:lnTo>
                <a:lnTo>
                  <a:pt x="0" y="41136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600810" y="770317"/>
            <a:ext cx="2552186" cy="2570884"/>
          </a:xfrm>
          <a:custGeom>
            <a:avLst/>
            <a:gdLst/>
            <a:ahLst/>
            <a:cxnLst/>
            <a:rect l="l" t="t" r="r" b="b"/>
            <a:pathLst>
              <a:path w="2552186" h="2570884">
                <a:moveTo>
                  <a:pt x="0" y="0"/>
                </a:moveTo>
                <a:lnTo>
                  <a:pt x="2552187" y="0"/>
                </a:lnTo>
                <a:lnTo>
                  <a:pt x="2552187" y="2570884"/>
                </a:lnTo>
                <a:lnTo>
                  <a:pt x="0" y="25708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98000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967195" y="1985840"/>
            <a:ext cx="1230625" cy="964051"/>
          </a:xfrm>
          <a:custGeom>
            <a:avLst/>
            <a:gdLst/>
            <a:ahLst/>
            <a:cxnLst/>
            <a:rect l="l" t="t" r="r" b="b"/>
            <a:pathLst>
              <a:path w="1230625" h="964051">
                <a:moveTo>
                  <a:pt x="0" y="0"/>
                </a:moveTo>
                <a:lnTo>
                  <a:pt x="1230625" y="0"/>
                </a:lnTo>
                <a:lnTo>
                  <a:pt x="1230625" y="964051"/>
                </a:lnTo>
                <a:lnTo>
                  <a:pt x="0" y="964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17000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194546" b="-2928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708893" y="1431717"/>
            <a:ext cx="1305074" cy="1022374"/>
          </a:xfrm>
          <a:custGeom>
            <a:avLst/>
            <a:gdLst/>
            <a:ahLst/>
            <a:cxnLst/>
            <a:rect l="l" t="t" r="r" b="b"/>
            <a:pathLst>
              <a:path w="1305074" h="1022374">
                <a:moveTo>
                  <a:pt x="0" y="0"/>
                </a:moveTo>
                <a:lnTo>
                  <a:pt x="1305074" y="0"/>
                </a:lnTo>
                <a:lnTo>
                  <a:pt x="1305074" y="1022374"/>
                </a:lnTo>
                <a:lnTo>
                  <a:pt x="0" y="102237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20999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194546" b="-2928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967195" y="2126793"/>
            <a:ext cx="1230625" cy="964051"/>
          </a:xfrm>
          <a:custGeom>
            <a:avLst/>
            <a:gdLst/>
            <a:ahLst/>
            <a:cxnLst/>
            <a:rect l="l" t="t" r="r" b="b"/>
            <a:pathLst>
              <a:path w="1230625" h="964051">
                <a:moveTo>
                  <a:pt x="0" y="0"/>
                </a:moveTo>
                <a:lnTo>
                  <a:pt x="1230625" y="0"/>
                </a:lnTo>
                <a:lnTo>
                  <a:pt x="1230625" y="964051"/>
                </a:lnTo>
                <a:lnTo>
                  <a:pt x="0" y="964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17000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194546" b="-2928"/>
            </a:stretch>
          </a:blip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 rot="-7265683" flipV="1">
            <a:off x="2823472" y="685185"/>
            <a:ext cx="1226283" cy="1054604"/>
          </a:xfrm>
          <a:prstGeom prst="rect">
            <a:avLst/>
          </a:prstGeom>
        </p:spPr>
      </p:pic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3347402" y="3905250"/>
            <a:ext cx="3106239" cy="3106239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EFE599">
                <a:alpha val="97647"/>
              </a:srgbClr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400267" y="526623"/>
              <a:ext cx="5549466" cy="5296755"/>
            </a:xfrm>
            <a:custGeom>
              <a:avLst/>
              <a:gdLst/>
              <a:ahLst/>
              <a:cxnLst/>
              <a:rect l="l" t="t" r="r" b="b"/>
              <a:pathLst>
                <a:path w="5549466" h="5296755">
                  <a:moveTo>
                    <a:pt x="2774733" y="4237"/>
                  </a:moveTo>
                  <a:cubicBezTo>
                    <a:pt x="1827256" y="0"/>
                    <a:pt x="949932" y="503041"/>
                    <a:pt x="474966" y="1322882"/>
                  </a:cubicBezTo>
                  <a:cubicBezTo>
                    <a:pt x="0" y="2142722"/>
                    <a:pt x="0" y="3154032"/>
                    <a:pt x="474966" y="3973872"/>
                  </a:cubicBezTo>
                  <a:cubicBezTo>
                    <a:pt x="949932" y="4793713"/>
                    <a:pt x="1827256" y="5296754"/>
                    <a:pt x="2774733" y="5292517"/>
                  </a:cubicBezTo>
                  <a:cubicBezTo>
                    <a:pt x="3722210" y="5296754"/>
                    <a:pt x="4599534" y="4793713"/>
                    <a:pt x="5074500" y="3973872"/>
                  </a:cubicBezTo>
                  <a:cubicBezTo>
                    <a:pt x="5549466" y="3154032"/>
                    <a:pt x="5549466" y="2142722"/>
                    <a:pt x="5074500" y="1322882"/>
                  </a:cubicBezTo>
                  <a:cubicBezTo>
                    <a:pt x="4599534" y="503041"/>
                    <a:pt x="3722210" y="0"/>
                    <a:pt x="2774733" y="4237"/>
                  </a:cubicBezTo>
                  <a:close/>
                </a:path>
              </a:pathLst>
            </a:custGeom>
            <a:blipFill>
              <a:blip r:embed="rId21">
                <a:alphaModFix amt="98000"/>
              </a:blip>
              <a:stretch>
                <a:fillRect l="-23711" r="-23711"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3841858" y="2075140"/>
            <a:ext cx="2070091" cy="57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5"/>
              </a:lnSpc>
            </a:pPr>
            <a:r>
              <a:rPr lang="en-US" sz="1603" dirty="0">
                <a:solidFill>
                  <a:srgbClr val="305128"/>
                </a:solidFill>
                <a:latin typeface="Calibri (MS) Bold"/>
              </a:rPr>
              <a:t>RURURBANO</a:t>
            </a:r>
          </a:p>
          <a:p>
            <a:pPr algn="ctr">
              <a:lnSpc>
                <a:spcPts val="2245"/>
              </a:lnSpc>
            </a:pPr>
            <a:r>
              <a:rPr lang="en-US" sz="1603" dirty="0">
                <a:solidFill>
                  <a:srgbClr val="305128"/>
                </a:solidFill>
                <a:latin typeface="Calibri (MS) Bold"/>
              </a:rPr>
              <a:t>NEORRURALISMO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617892" y="1295305"/>
            <a:ext cx="2546208" cy="722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7"/>
              </a:lnSpc>
            </a:pPr>
            <a:r>
              <a:rPr lang="en-US" sz="1948">
                <a:solidFill>
                  <a:srgbClr val="305128"/>
                </a:solidFill>
                <a:latin typeface="Calibri (MS) Bold"/>
              </a:rPr>
              <a:t>LA GEOGRAFÍA</a:t>
            </a:r>
          </a:p>
          <a:p>
            <a:pPr algn="ctr">
              <a:lnSpc>
                <a:spcPts val="2727"/>
              </a:lnSpc>
            </a:pPr>
            <a:r>
              <a:rPr lang="en-US" sz="1948">
                <a:solidFill>
                  <a:srgbClr val="305128"/>
                </a:solidFill>
                <a:latin typeface="Calibri (MS) Bold"/>
              </a:rPr>
              <a:t>URBANA</a:t>
            </a:r>
          </a:p>
        </p:txBody>
      </p:sp>
      <p:sp>
        <p:nvSpPr>
          <p:cNvPr id="25" name="Freeform 25"/>
          <p:cNvSpPr/>
          <p:nvPr/>
        </p:nvSpPr>
        <p:spPr>
          <a:xfrm flipH="1">
            <a:off x="5852160" y="1521749"/>
            <a:ext cx="3901440" cy="1068019"/>
          </a:xfrm>
          <a:custGeom>
            <a:avLst/>
            <a:gdLst/>
            <a:ahLst/>
            <a:cxnLst/>
            <a:rect l="l" t="t" r="r" b="b"/>
            <a:pathLst>
              <a:path w="3901440" h="1068019">
                <a:moveTo>
                  <a:pt x="3901440" y="0"/>
                </a:moveTo>
                <a:lnTo>
                  <a:pt x="0" y="0"/>
                </a:lnTo>
                <a:lnTo>
                  <a:pt x="0" y="1068019"/>
                </a:lnTo>
                <a:lnTo>
                  <a:pt x="3901440" y="1068019"/>
                </a:lnTo>
                <a:lnTo>
                  <a:pt x="3901440" y="0"/>
                </a:lnTo>
                <a:close/>
              </a:path>
            </a:pathLst>
          </a:custGeom>
          <a:blipFill>
            <a:blip r:embed="rId18">
              <a:alphaModFix amt="42000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4754" y="1521749"/>
            <a:ext cx="3901440" cy="1068019"/>
          </a:xfrm>
          <a:custGeom>
            <a:avLst/>
            <a:gdLst/>
            <a:ahLst/>
            <a:cxnLst/>
            <a:rect l="l" t="t" r="r" b="b"/>
            <a:pathLst>
              <a:path w="3901440" h="1068019">
                <a:moveTo>
                  <a:pt x="0" y="0"/>
                </a:moveTo>
                <a:lnTo>
                  <a:pt x="3901440" y="0"/>
                </a:lnTo>
                <a:lnTo>
                  <a:pt x="3901440" y="1068019"/>
                </a:lnTo>
                <a:lnTo>
                  <a:pt x="0" y="10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41000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251285" y="1709570"/>
            <a:ext cx="842550" cy="758295"/>
          </a:xfrm>
          <a:custGeom>
            <a:avLst/>
            <a:gdLst/>
            <a:ahLst/>
            <a:cxnLst/>
            <a:rect l="l" t="t" r="r" b="b"/>
            <a:pathLst>
              <a:path w="842550" h="758295">
                <a:moveTo>
                  <a:pt x="0" y="0"/>
                </a:moveTo>
                <a:lnTo>
                  <a:pt x="842550" y="0"/>
                </a:lnTo>
                <a:lnTo>
                  <a:pt x="842550" y="758296"/>
                </a:lnTo>
                <a:lnTo>
                  <a:pt x="0" y="75829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alphaModFix amt="54000"/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427723" y="1942904"/>
            <a:ext cx="590608" cy="531548"/>
          </a:xfrm>
          <a:custGeom>
            <a:avLst/>
            <a:gdLst/>
            <a:ahLst/>
            <a:cxnLst/>
            <a:rect l="l" t="t" r="r" b="b"/>
            <a:pathLst>
              <a:path w="590608" h="531548">
                <a:moveTo>
                  <a:pt x="0" y="0"/>
                </a:moveTo>
                <a:lnTo>
                  <a:pt x="590609" y="0"/>
                </a:lnTo>
                <a:lnTo>
                  <a:pt x="590609" y="531547"/>
                </a:lnTo>
                <a:lnTo>
                  <a:pt x="0" y="53154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alphaModFix amt="54000"/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2591125" y="2069461"/>
            <a:ext cx="427367" cy="384630"/>
          </a:xfrm>
          <a:custGeom>
            <a:avLst/>
            <a:gdLst/>
            <a:ahLst/>
            <a:cxnLst/>
            <a:rect l="l" t="t" r="r" b="b"/>
            <a:pathLst>
              <a:path w="427367" h="384630">
                <a:moveTo>
                  <a:pt x="0" y="0"/>
                </a:moveTo>
                <a:lnTo>
                  <a:pt x="427367" y="0"/>
                </a:lnTo>
                <a:lnTo>
                  <a:pt x="427367" y="384630"/>
                </a:lnTo>
                <a:lnTo>
                  <a:pt x="0" y="3846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alphaModFix amt="54000"/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flipH="1">
            <a:off x="6683595" y="1728620"/>
            <a:ext cx="842550" cy="758295"/>
          </a:xfrm>
          <a:custGeom>
            <a:avLst/>
            <a:gdLst/>
            <a:ahLst/>
            <a:cxnLst/>
            <a:rect l="l" t="t" r="r" b="b"/>
            <a:pathLst>
              <a:path w="842550" h="758295">
                <a:moveTo>
                  <a:pt x="842550" y="0"/>
                </a:moveTo>
                <a:lnTo>
                  <a:pt x="0" y="0"/>
                </a:lnTo>
                <a:lnTo>
                  <a:pt x="0" y="758296"/>
                </a:lnTo>
                <a:lnTo>
                  <a:pt x="842550" y="758296"/>
                </a:lnTo>
                <a:lnTo>
                  <a:pt x="842550" y="0"/>
                </a:lnTo>
                <a:close/>
              </a:path>
            </a:pathLst>
          </a:custGeom>
          <a:blipFill>
            <a:blip r:embed="rId22">
              <a:alphaModFix amt="54000"/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flipH="1">
            <a:off x="7936233" y="1961954"/>
            <a:ext cx="590608" cy="531548"/>
          </a:xfrm>
          <a:custGeom>
            <a:avLst/>
            <a:gdLst/>
            <a:ahLst/>
            <a:cxnLst/>
            <a:rect l="l" t="t" r="r" b="b"/>
            <a:pathLst>
              <a:path w="590608" h="531548">
                <a:moveTo>
                  <a:pt x="590609" y="0"/>
                </a:moveTo>
                <a:lnTo>
                  <a:pt x="0" y="0"/>
                </a:lnTo>
                <a:lnTo>
                  <a:pt x="0" y="531547"/>
                </a:lnTo>
                <a:lnTo>
                  <a:pt x="590609" y="531547"/>
                </a:lnTo>
                <a:lnTo>
                  <a:pt x="590609" y="0"/>
                </a:lnTo>
                <a:close/>
              </a:path>
            </a:pathLst>
          </a:custGeom>
          <a:blipFill>
            <a:blip r:embed="rId22">
              <a:alphaModFix amt="54000"/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flipH="1">
            <a:off x="9023435" y="2088511"/>
            <a:ext cx="427367" cy="384630"/>
          </a:xfrm>
          <a:custGeom>
            <a:avLst/>
            <a:gdLst/>
            <a:ahLst/>
            <a:cxnLst/>
            <a:rect l="l" t="t" r="r" b="b"/>
            <a:pathLst>
              <a:path w="427367" h="384630">
                <a:moveTo>
                  <a:pt x="427367" y="0"/>
                </a:moveTo>
                <a:lnTo>
                  <a:pt x="0" y="0"/>
                </a:lnTo>
                <a:lnTo>
                  <a:pt x="0" y="384630"/>
                </a:lnTo>
                <a:lnTo>
                  <a:pt x="427367" y="384630"/>
                </a:lnTo>
                <a:lnTo>
                  <a:pt x="427367" y="0"/>
                </a:lnTo>
                <a:close/>
              </a:path>
            </a:pathLst>
          </a:custGeom>
          <a:blipFill>
            <a:blip r:embed="rId22">
              <a:alphaModFix amt="54000"/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2097989" y="5743271"/>
            <a:ext cx="666591" cy="925821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2257829" y="5864441"/>
            <a:ext cx="666591" cy="925821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2417669" y="5985611"/>
            <a:ext cx="666591" cy="92582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4">
            <a:alphaModFix amt="58000"/>
          </a:blip>
          <a:srcRect/>
          <a:stretch>
            <a:fillRect/>
          </a:stretch>
        </p:blipFill>
        <p:spPr>
          <a:xfrm>
            <a:off x="4478772" y="5998980"/>
            <a:ext cx="541120" cy="751555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6952470" y="4008750"/>
            <a:ext cx="832667" cy="858419"/>
          </a:xfrm>
          <a:prstGeom prst="rect">
            <a:avLst/>
          </a:prstGeom>
        </p:spPr>
      </p:pic>
      <p:sp>
        <p:nvSpPr>
          <p:cNvPr id="39" name="TextBox 39"/>
          <p:cNvSpPr txBox="1"/>
          <p:nvPr/>
        </p:nvSpPr>
        <p:spPr>
          <a:xfrm>
            <a:off x="1255133" y="3795726"/>
            <a:ext cx="2472810" cy="61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dirty="0">
                <a:solidFill>
                  <a:srgbClr val="305128"/>
                </a:solidFill>
                <a:latin typeface="Calibri (MS) Bold"/>
              </a:rPr>
              <a:t>DESPLAZAMIENTO CIUDAD-CAMPO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055075" y="3795726"/>
            <a:ext cx="2472810" cy="31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dirty="0">
                <a:solidFill>
                  <a:srgbClr val="305128"/>
                </a:solidFill>
                <a:latin typeface="Calibri (MS) Bold"/>
              </a:rPr>
              <a:t>EDIFICACIÓN DISPERSA</a:t>
            </a:r>
          </a:p>
        </p:txBody>
      </p:sp>
      <p:pic>
        <p:nvPicPr>
          <p:cNvPr id="41" name="Picture 41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6197820" y="4332799"/>
            <a:ext cx="754650" cy="777990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7899436" y="4291487"/>
            <a:ext cx="754650" cy="77799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25">
            <a:alphaModFix amt="58000"/>
          </a:blip>
          <a:srcRect/>
          <a:stretch>
            <a:fillRect/>
          </a:stretch>
        </p:blipFill>
        <p:spPr>
          <a:xfrm>
            <a:off x="4035786" y="4680481"/>
            <a:ext cx="651288" cy="671431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25">
            <a:alphaModFix amt="58000"/>
          </a:blip>
          <a:srcRect/>
          <a:stretch>
            <a:fillRect/>
          </a:stretch>
        </p:blipFill>
        <p:spPr>
          <a:xfrm>
            <a:off x="4698972" y="5110789"/>
            <a:ext cx="651288" cy="671431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4">
            <a:alphaModFix amt="58000"/>
          </a:blip>
          <a:srcRect/>
          <a:stretch>
            <a:fillRect/>
          </a:stretch>
        </p:blipFill>
        <p:spPr>
          <a:xfrm>
            <a:off x="4743407" y="6072744"/>
            <a:ext cx="541120" cy="751555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417253" y="3029516"/>
            <a:ext cx="4216206" cy="4162545"/>
          </a:xfrm>
          <a:custGeom>
            <a:avLst/>
            <a:gdLst/>
            <a:ahLst/>
            <a:cxnLst/>
            <a:rect l="l" t="t" r="r" b="b"/>
            <a:pathLst>
              <a:path w="4216206" h="4162545">
                <a:moveTo>
                  <a:pt x="0" y="0"/>
                </a:moveTo>
                <a:lnTo>
                  <a:pt x="4216207" y="0"/>
                </a:lnTo>
                <a:lnTo>
                  <a:pt x="4216207" y="4162546"/>
                </a:lnTo>
                <a:lnTo>
                  <a:pt x="0" y="41625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cmd cmd="playFrom(0.0)">
              <p:cBhvr>
                <p:cTn id="85"/>
                <p:tgtEl>
                  <p:sldTgt/>
                </p:tgtEl>
              </p:cBhvr>
            </p:cmd>
          </p:childTnLst>
        </p:cTn>
      </p:par>
    </p:tnLst>
    <p:bldLst>
      <p:bldP spid="23" grpId="0"/>
      <p:bldP spid="24" grpId="0"/>
      <p:bldP spid="39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4823"/>
            <a:ext cx="9753600" cy="640588"/>
          </a:xfrm>
          <a:custGeom>
            <a:avLst/>
            <a:gdLst/>
            <a:ahLst/>
            <a:cxnLst/>
            <a:rect l="l" t="t" r="r" b="b"/>
            <a:pathLst>
              <a:path w="9753600" h="640588">
                <a:moveTo>
                  <a:pt x="0" y="0"/>
                </a:moveTo>
                <a:lnTo>
                  <a:pt x="9753600" y="0"/>
                </a:lnTo>
                <a:lnTo>
                  <a:pt x="9753600" y="640588"/>
                </a:lnTo>
                <a:lnTo>
                  <a:pt x="0" y="640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1937" y="174681"/>
            <a:ext cx="1149462" cy="385196"/>
          </a:xfrm>
          <a:custGeom>
            <a:avLst/>
            <a:gdLst/>
            <a:ahLst/>
            <a:cxnLst/>
            <a:rect l="l" t="t" r="r" b="b"/>
            <a:pathLst>
              <a:path w="1149462" h="385196">
                <a:moveTo>
                  <a:pt x="0" y="0"/>
                </a:moveTo>
                <a:lnTo>
                  <a:pt x="1149462" y="0"/>
                </a:lnTo>
                <a:lnTo>
                  <a:pt x="1149462" y="385196"/>
                </a:lnTo>
                <a:lnTo>
                  <a:pt x="0" y="3851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847972" y="219426"/>
            <a:ext cx="2197679" cy="805515"/>
          </a:xfrm>
          <a:custGeom>
            <a:avLst/>
            <a:gdLst/>
            <a:ahLst/>
            <a:cxnLst/>
            <a:rect l="l" t="t" r="r" b="b"/>
            <a:pathLst>
              <a:path w="2197679" h="805515">
                <a:moveTo>
                  <a:pt x="0" y="0"/>
                </a:moveTo>
                <a:lnTo>
                  <a:pt x="2197679" y="0"/>
                </a:lnTo>
                <a:lnTo>
                  <a:pt x="2197679" y="805515"/>
                </a:lnTo>
                <a:lnTo>
                  <a:pt x="0" y="8055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067225" y="148509"/>
            <a:ext cx="2490551" cy="411368"/>
          </a:xfrm>
          <a:custGeom>
            <a:avLst/>
            <a:gdLst/>
            <a:ahLst/>
            <a:cxnLst/>
            <a:rect l="l" t="t" r="r" b="b"/>
            <a:pathLst>
              <a:path w="2490551" h="411368">
                <a:moveTo>
                  <a:pt x="0" y="0"/>
                </a:moveTo>
                <a:lnTo>
                  <a:pt x="2490551" y="0"/>
                </a:lnTo>
                <a:lnTo>
                  <a:pt x="2490551" y="411368"/>
                </a:lnTo>
                <a:lnTo>
                  <a:pt x="0" y="4113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754" y="5811346"/>
            <a:ext cx="9763315" cy="1484475"/>
          </a:xfrm>
          <a:custGeom>
            <a:avLst/>
            <a:gdLst/>
            <a:ahLst/>
            <a:cxnLst/>
            <a:rect l="l" t="t" r="r" b="b"/>
            <a:pathLst>
              <a:path w="9763315" h="1484475">
                <a:moveTo>
                  <a:pt x="0" y="0"/>
                </a:moveTo>
                <a:lnTo>
                  <a:pt x="9763315" y="0"/>
                </a:lnTo>
                <a:lnTo>
                  <a:pt x="9763315" y="1484475"/>
                </a:lnTo>
                <a:lnTo>
                  <a:pt x="0" y="14844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1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45" r="-28373" b="-30759"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-67737" y="5682403"/>
            <a:ext cx="9821337" cy="1632797"/>
          </a:xfrm>
          <a:custGeom>
            <a:avLst/>
            <a:gdLst/>
            <a:ahLst/>
            <a:cxnLst/>
            <a:rect l="l" t="t" r="r" b="b"/>
            <a:pathLst>
              <a:path w="9821337" h="1632797">
                <a:moveTo>
                  <a:pt x="0" y="0"/>
                </a:moveTo>
                <a:lnTo>
                  <a:pt x="9821337" y="0"/>
                </a:lnTo>
                <a:lnTo>
                  <a:pt x="9821337" y="1632797"/>
                </a:lnTo>
                <a:lnTo>
                  <a:pt x="0" y="16327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6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641363" y="3114230"/>
            <a:ext cx="3844341" cy="384434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D9D9D9">
                <a:alpha val="67843"/>
              </a:srgbClr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400267" y="526623"/>
              <a:ext cx="5549466" cy="5296755"/>
            </a:xfrm>
            <a:custGeom>
              <a:avLst/>
              <a:gdLst/>
              <a:ahLst/>
              <a:cxnLst/>
              <a:rect l="l" t="t" r="r" b="b"/>
              <a:pathLst>
                <a:path w="5549466" h="5296755">
                  <a:moveTo>
                    <a:pt x="2774733" y="4237"/>
                  </a:moveTo>
                  <a:cubicBezTo>
                    <a:pt x="1827256" y="0"/>
                    <a:pt x="949932" y="503041"/>
                    <a:pt x="474966" y="1322882"/>
                  </a:cubicBezTo>
                  <a:cubicBezTo>
                    <a:pt x="0" y="2142722"/>
                    <a:pt x="0" y="3154032"/>
                    <a:pt x="474966" y="3973872"/>
                  </a:cubicBezTo>
                  <a:cubicBezTo>
                    <a:pt x="949932" y="4793713"/>
                    <a:pt x="1827256" y="5296754"/>
                    <a:pt x="2774733" y="5292517"/>
                  </a:cubicBezTo>
                  <a:cubicBezTo>
                    <a:pt x="3722210" y="5296754"/>
                    <a:pt x="4599534" y="4793713"/>
                    <a:pt x="5074500" y="3973872"/>
                  </a:cubicBezTo>
                  <a:cubicBezTo>
                    <a:pt x="5549466" y="3154032"/>
                    <a:pt x="5549466" y="2142722"/>
                    <a:pt x="5074500" y="1322882"/>
                  </a:cubicBezTo>
                  <a:cubicBezTo>
                    <a:pt x="4599534" y="503041"/>
                    <a:pt x="3722210" y="0"/>
                    <a:pt x="2774733" y="4237"/>
                  </a:cubicBezTo>
                  <a:close/>
                </a:path>
              </a:pathLst>
            </a:custGeom>
            <a:solidFill>
              <a:srgbClr val="D9D9D9">
                <a:alpha val="67843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731520" y="4201590"/>
            <a:ext cx="2113151" cy="2113151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D9D9D9">
                <a:alpha val="67843"/>
              </a:srgbClr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400267" y="526623"/>
              <a:ext cx="5549466" cy="5296755"/>
            </a:xfrm>
            <a:custGeom>
              <a:avLst/>
              <a:gdLst/>
              <a:ahLst/>
              <a:cxnLst/>
              <a:rect l="l" t="t" r="r" b="b"/>
              <a:pathLst>
                <a:path w="5549466" h="5296755">
                  <a:moveTo>
                    <a:pt x="2774733" y="4237"/>
                  </a:moveTo>
                  <a:cubicBezTo>
                    <a:pt x="1827256" y="0"/>
                    <a:pt x="949932" y="503041"/>
                    <a:pt x="474966" y="1322882"/>
                  </a:cubicBezTo>
                  <a:cubicBezTo>
                    <a:pt x="0" y="2142722"/>
                    <a:pt x="0" y="3154032"/>
                    <a:pt x="474966" y="3973872"/>
                  </a:cubicBezTo>
                  <a:cubicBezTo>
                    <a:pt x="949932" y="4793713"/>
                    <a:pt x="1827256" y="5296754"/>
                    <a:pt x="2774733" y="5292517"/>
                  </a:cubicBezTo>
                  <a:cubicBezTo>
                    <a:pt x="3722210" y="5296754"/>
                    <a:pt x="4599534" y="4793713"/>
                    <a:pt x="5074500" y="3973872"/>
                  </a:cubicBezTo>
                  <a:cubicBezTo>
                    <a:pt x="5549466" y="3154032"/>
                    <a:pt x="5549466" y="2142722"/>
                    <a:pt x="5074500" y="1322882"/>
                  </a:cubicBezTo>
                  <a:cubicBezTo>
                    <a:pt x="4599534" y="503041"/>
                    <a:pt x="3722210" y="0"/>
                    <a:pt x="2774733" y="4237"/>
                  </a:cubicBezTo>
                  <a:close/>
                </a:path>
              </a:pathLst>
            </a:custGeom>
            <a:blipFill>
              <a:blip r:embed="rId11">
                <a:alphaModFix amt="68000"/>
              </a:blip>
              <a:stretch>
                <a:fillRect l="-32789" r="-32789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5388437" y="3115646"/>
            <a:ext cx="3844341" cy="3844341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D9D9D9">
                <a:alpha val="67843"/>
              </a:srgbClr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400267" y="526623"/>
              <a:ext cx="5549466" cy="5296755"/>
            </a:xfrm>
            <a:custGeom>
              <a:avLst/>
              <a:gdLst/>
              <a:ahLst/>
              <a:cxnLst/>
              <a:rect l="l" t="t" r="r" b="b"/>
              <a:pathLst>
                <a:path w="5549466" h="5296755">
                  <a:moveTo>
                    <a:pt x="2774733" y="4237"/>
                  </a:moveTo>
                  <a:cubicBezTo>
                    <a:pt x="1827256" y="0"/>
                    <a:pt x="949932" y="503041"/>
                    <a:pt x="474966" y="1322882"/>
                  </a:cubicBezTo>
                  <a:cubicBezTo>
                    <a:pt x="0" y="2142722"/>
                    <a:pt x="0" y="3154032"/>
                    <a:pt x="474966" y="3973872"/>
                  </a:cubicBezTo>
                  <a:cubicBezTo>
                    <a:pt x="949932" y="4793713"/>
                    <a:pt x="1827256" y="5296754"/>
                    <a:pt x="2774733" y="5292517"/>
                  </a:cubicBezTo>
                  <a:cubicBezTo>
                    <a:pt x="3722210" y="5296754"/>
                    <a:pt x="4599534" y="4793713"/>
                    <a:pt x="5074500" y="3973872"/>
                  </a:cubicBezTo>
                  <a:cubicBezTo>
                    <a:pt x="5549466" y="3154032"/>
                    <a:pt x="5549466" y="2142722"/>
                    <a:pt x="5074500" y="1322882"/>
                  </a:cubicBezTo>
                  <a:cubicBezTo>
                    <a:pt x="4599534" y="503041"/>
                    <a:pt x="3722210" y="0"/>
                    <a:pt x="2774733" y="4237"/>
                  </a:cubicBezTo>
                  <a:close/>
                </a:path>
              </a:pathLst>
            </a:custGeom>
            <a:blipFill>
              <a:blip r:embed="rId12">
                <a:alphaModFix amt="68000"/>
              </a:blip>
              <a:stretch>
                <a:fillRect l="-16369" r="-16369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>
            <a:off x="3600810" y="770317"/>
            <a:ext cx="2552186" cy="2570884"/>
          </a:xfrm>
          <a:custGeom>
            <a:avLst/>
            <a:gdLst/>
            <a:ahLst/>
            <a:cxnLst/>
            <a:rect l="l" t="t" r="r" b="b"/>
            <a:pathLst>
              <a:path w="2552186" h="2570884">
                <a:moveTo>
                  <a:pt x="0" y="0"/>
                </a:moveTo>
                <a:lnTo>
                  <a:pt x="2552187" y="0"/>
                </a:lnTo>
                <a:lnTo>
                  <a:pt x="2552187" y="2570884"/>
                </a:lnTo>
                <a:lnTo>
                  <a:pt x="0" y="25708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98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967195" y="1985840"/>
            <a:ext cx="1230625" cy="964051"/>
          </a:xfrm>
          <a:custGeom>
            <a:avLst/>
            <a:gdLst/>
            <a:ahLst/>
            <a:cxnLst/>
            <a:rect l="l" t="t" r="r" b="b"/>
            <a:pathLst>
              <a:path w="1230625" h="964051">
                <a:moveTo>
                  <a:pt x="0" y="0"/>
                </a:moveTo>
                <a:lnTo>
                  <a:pt x="1230625" y="0"/>
                </a:lnTo>
                <a:lnTo>
                  <a:pt x="1230625" y="964051"/>
                </a:lnTo>
                <a:lnTo>
                  <a:pt x="0" y="964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17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94546" b="-2928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708893" y="1431717"/>
            <a:ext cx="1305074" cy="1022374"/>
          </a:xfrm>
          <a:custGeom>
            <a:avLst/>
            <a:gdLst/>
            <a:ahLst/>
            <a:cxnLst/>
            <a:rect l="l" t="t" r="r" b="b"/>
            <a:pathLst>
              <a:path w="1305074" h="1022374">
                <a:moveTo>
                  <a:pt x="0" y="0"/>
                </a:moveTo>
                <a:lnTo>
                  <a:pt x="1305074" y="0"/>
                </a:lnTo>
                <a:lnTo>
                  <a:pt x="1305074" y="1022374"/>
                </a:lnTo>
                <a:lnTo>
                  <a:pt x="0" y="102237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20999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94546" b="-2928"/>
            </a:stretch>
          </a:blip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-7265683" flipV="1">
            <a:off x="2823472" y="685185"/>
            <a:ext cx="1226283" cy="1054604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3841858" y="2075140"/>
            <a:ext cx="2070091" cy="57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5"/>
              </a:lnSpc>
            </a:pPr>
            <a:r>
              <a:rPr lang="en-US" sz="1603" dirty="0">
                <a:solidFill>
                  <a:srgbClr val="305128"/>
                </a:solidFill>
                <a:latin typeface="Calibri (MS) Bold"/>
              </a:rPr>
              <a:t>CONTINUUM RURAL-URBANO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617892" y="1295305"/>
            <a:ext cx="2546208" cy="722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7"/>
              </a:lnSpc>
            </a:pPr>
            <a:r>
              <a:rPr lang="en-US" sz="1948">
                <a:solidFill>
                  <a:srgbClr val="305128"/>
                </a:solidFill>
                <a:latin typeface="Calibri (MS) Bold"/>
              </a:rPr>
              <a:t>LA SOCIOLOGÍA</a:t>
            </a:r>
          </a:p>
          <a:p>
            <a:pPr algn="ctr">
              <a:lnSpc>
                <a:spcPts val="2727"/>
              </a:lnSpc>
            </a:pPr>
            <a:r>
              <a:rPr lang="en-US" sz="1948">
                <a:solidFill>
                  <a:srgbClr val="305128"/>
                </a:solidFill>
                <a:latin typeface="Calibri (MS) Bold"/>
              </a:rPr>
              <a:t>RURAL BRITÁNICA</a:t>
            </a:r>
          </a:p>
        </p:txBody>
      </p:sp>
      <p:sp>
        <p:nvSpPr>
          <p:cNvPr id="23" name="Freeform 23"/>
          <p:cNvSpPr/>
          <p:nvPr/>
        </p:nvSpPr>
        <p:spPr>
          <a:xfrm flipH="1">
            <a:off x="5852160" y="1521749"/>
            <a:ext cx="3901440" cy="1068019"/>
          </a:xfrm>
          <a:custGeom>
            <a:avLst/>
            <a:gdLst/>
            <a:ahLst/>
            <a:cxnLst/>
            <a:rect l="l" t="t" r="r" b="b"/>
            <a:pathLst>
              <a:path w="3901440" h="1068019">
                <a:moveTo>
                  <a:pt x="3901440" y="0"/>
                </a:moveTo>
                <a:lnTo>
                  <a:pt x="0" y="0"/>
                </a:lnTo>
                <a:lnTo>
                  <a:pt x="0" y="1068019"/>
                </a:lnTo>
                <a:lnTo>
                  <a:pt x="3901440" y="1068019"/>
                </a:lnTo>
                <a:lnTo>
                  <a:pt x="3901440" y="0"/>
                </a:lnTo>
                <a:close/>
              </a:path>
            </a:pathLst>
          </a:custGeom>
          <a:blipFill>
            <a:blip r:embed="rId15">
              <a:alphaModFix amt="42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-4754" y="1521749"/>
            <a:ext cx="3901440" cy="1068019"/>
          </a:xfrm>
          <a:custGeom>
            <a:avLst/>
            <a:gdLst/>
            <a:ahLst/>
            <a:cxnLst/>
            <a:rect l="l" t="t" r="r" b="b"/>
            <a:pathLst>
              <a:path w="3901440" h="1068019">
                <a:moveTo>
                  <a:pt x="0" y="0"/>
                </a:moveTo>
                <a:lnTo>
                  <a:pt x="3901440" y="0"/>
                </a:lnTo>
                <a:lnTo>
                  <a:pt x="3901440" y="1068019"/>
                </a:lnTo>
                <a:lnTo>
                  <a:pt x="0" y="10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41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0" y="1607888"/>
            <a:ext cx="3708893" cy="718598"/>
          </a:xfrm>
          <a:custGeom>
            <a:avLst/>
            <a:gdLst/>
            <a:ahLst/>
            <a:cxnLst/>
            <a:rect l="l" t="t" r="r" b="b"/>
            <a:pathLst>
              <a:path w="3708893" h="718598">
                <a:moveTo>
                  <a:pt x="0" y="0"/>
                </a:moveTo>
                <a:lnTo>
                  <a:pt x="3708893" y="0"/>
                </a:lnTo>
                <a:lnTo>
                  <a:pt x="3708893" y="718598"/>
                </a:lnTo>
                <a:lnTo>
                  <a:pt x="0" y="71859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6222652" y="1564652"/>
            <a:ext cx="1505063" cy="1008392"/>
          </a:xfrm>
          <a:custGeom>
            <a:avLst/>
            <a:gdLst/>
            <a:ahLst/>
            <a:cxnLst/>
            <a:rect l="l" t="t" r="r" b="b"/>
            <a:pathLst>
              <a:path w="1505063" h="1008392">
                <a:moveTo>
                  <a:pt x="0" y="0"/>
                </a:moveTo>
                <a:lnTo>
                  <a:pt x="1505063" y="0"/>
                </a:lnTo>
                <a:lnTo>
                  <a:pt x="1505063" y="1008392"/>
                </a:lnTo>
                <a:lnTo>
                  <a:pt x="0" y="100839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flipH="1">
            <a:off x="8080140" y="1557524"/>
            <a:ext cx="1505063" cy="1008392"/>
          </a:xfrm>
          <a:custGeom>
            <a:avLst/>
            <a:gdLst/>
            <a:ahLst/>
            <a:cxnLst/>
            <a:rect l="l" t="t" r="r" b="b"/>
            <a:pathLst>
              <a:path w="1505063" h="1008392">
                <a:moveTo>
                  <a:pt x="1505063" y="0"/>
                </a:moveTo>
                <a:lnTo>
                  <a:pt x="0" y="0"/>
                </a:lnTo>
                <a:lnTo>
                  <a:pt x="0" y="1008392"/>
                </a:lnTo>
                <a:lnTo>
                  <a:pt x="1505063" y="1008392"/>
                </a:lnTo>
                <a:lnTo>
                  <a:pt x="1505063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152997" y="3721621"/>
            <a:ext cx="2472810" cy="31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dirty="0">
                <a:solidFill>
                  <a:srgbClr val="305128"/>
                </a:solidFill>
                <a:latin typeface="Calibri (MS) Bold"/>
              </a:rPr>
              <a:t>LÍMITES DIFUSOS</a:t>
            </a:r>
          </a:p>
        </p:txBody>
      </p: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1945966" y="4201590"/>
            <a:ext cx="2113151" cy="2113151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D9D9D9">
                <a:alpha val="67843"/>
              </a:srgbClr>
            </a:solidFill>
          </p:spPr>
        </p:sp>
        <p:sp>
          <p:nvSpPr>
            <p:cNvPr id="31" name="Freeform 31"/>
            <p:cNvSpPr/>
            <p:nvPr/>
          </p:nvSpPr>
          <p:spPr>
            <a:xfrm>
              <a:off x="400267" y="526623"/>
              <a:ext cx="5549466" cy="5296755"/>
            </a:xfrm>
            <a:custGeom>
              <a:avLst/>
              <a:gdLst/>
              <a:ahLst/>
              <a:cxnLst/>
              <a:rect l="l" t="t" r="r" b="b"/>
              <a:pathLst>
                <a:path w="5549466" h="5296755">
                  <a:moveTo>
                    <a:pt x="2774733" y="4237"/>
                  </a:moveTo>
                  <a:cubicBezTo>
                    <a:pt x="1827256" y="0"/>
                    <a:pt x="949932" y="503041"/>
                    <a:pt x="474966" y="1322882"/>
                  </a:cubicBezTo>
                  <a:cubicBezTo>
                    <a:pt x="0" y="2142722"/>
                    <a:pt x="0" y="3154032"/>
                    <a:pt x="474966" y="3973872"/>
                  </a:cubicBezTo>
                  <a:cubicBezTo>
                    <a:pt x="949932" y="4793713"/>
                    <a:pt x="1827256" y="5296754"/>
                    <a:pt x="2774733" y="5292517"/>
                  </a:cubicBezTo>
                  <a:cubicBezTo>
                    <a:pt x="3722210" y="5296754"/>
                    <a:pt x="4599534" y="4793713"/>
                    <a:pt x="5074500" y="3973872"/>
                  </a:cubicBezTo>
                  <a:cubicBezTo>
                    <a:pt x="5549466" y="3154032"/>
                    <a:pt x="5549466" y="2142722"/>
                    <a:pt x="5074500" y="1322882"/>
                  </a:cubicBezTo>
                  <a:cubicBezTo>
                    <a:pt x="4599534" y="503041"/>
                    <a:pt x="3722210" y="0"/>
                    <a:pt x="2774733" y="4237"/>
                  </a:cubicBezTo>
                  <a:close/>
                </a:path>
              </a:pathLst>
            </a:custGeom>
            <a:blipFill>
              <a:blip r:embed="rId22">
                <a:alphaModFix amt="68000"/>
              </a:blip>
              <a:stretch>
                <a:fillRect l="-38492" r="-38492"/>
              </a:stretch>
            </a:blipFill>
          </p:spPr>
        </p:sp>
      </p:grpSp>
      <p:sp>
        <p:nvSpPr>
          <p:cNvPr id="32" name="TextBox 32"/>
          <p:cNvSpPr txBox="1"/>
          <p:nvPr/>
        </p:nvSpPr>
        <p:spPr>
          <a:xfrm>
            <a:off x="1378573" y="3680867"/>
            <a:ext cx="2472810" cy="31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305128"/>
                </a:solidFill>
                <a:latin typeface="Calibri (MS) Bold"/>
              </a:rPr>
              <a:t>URBANO-RURAL</a:t>
            </a:r>
          </a:p>
        </p:txBody>
      </p:sp>
      <p:grpSp>
        <p:nvGrpSpPr>
          <p:cNvPr id="33" name="Group 33"/>
          <p:cNvGrpSpPr>
            <a:grpSpLocks noChangeAspect="1"/>
          </p:cNvGrpSpPr>
          <p:nvPr/>
        </p:nvGrpSpPr>
        <p:grpSpPr>
          <a:xfrm>
            <a:off x="3385579" y="3873590"/>
            <a:ext cx="3106239" cy="3106239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EFE599">
                <a:alpha val="97647"/>
              </a:srgbClr>
            </a:solidFill>
          </p:spPr>
        </p:sp>
        <p:sp>
          <p:nvSpPr>
            <p:cNvPr id="35" name="Freeform 35"/>
            <p:cNvSpPr/>
            <p:nvPr/>
          </p:nvSpPr>
          <p:spPr>
            <a:xfrm>
              <a:off x="400267" y="526623"/>
              <a:ext cx="5549466" cy="5296755"/>
            </a:xfrm>
            <a:custGeom>
              <a:avLst/>
              <a:gdLst/>
              <a:ahLst/>
              <a:cxnLst/>
              <a:rect l="l" t="t" r="r" b="b"/>
              <a:pathLst>
                <a:path w="5549466" h="5296755">
                  <a:moveTo>
                    <a:pt x="2774733" y="4237"/>
                  </a:moveTo>
                  <a:cubicBezTo>
                    <a:pt x="1827256" y="0"/>
                    <a:pt x="949932" y="503041"/>
                    <a:pt x="474966" y="1322882"/>
                  </a:cubicBezTo>
                  <a:cubicBezTo>
                    <a:pt x="0" y="2142722"/>
                    <a:pt x="0" y="3154032"/>
                    <a:pt x="474966" y="3973872"/>
                  </a:cubicBezTo>
                  <a:cubicBezTo>
                    <a:pt x="949932" y="4793713"/>
                    <a:pt x="1827256" y="5296754"/>
                    <a:pt x="2774733" y="5292517"/>
                  </a:cubicBezTo>
                  <a:cubicBezTo>
                    <a:pt x="3722210" y="5296754"/>
                    <a:pt x="4599534" y="4793713"/>
                    <a:pt x="5074500" y="3973872"/>
                  </a:cubicBezTo>
                  <a:cubicBezTo>
                    <a:pt x="5549466" y="3154032"/>
                    <a:pt x="5549466" y="2142722"/>
                    <a:pt x="5074500" y="1322882"/>
                  </a:cubicBezTo>
                  <a:cubicBezTo>
                    <a:pt x="4599534" y="503041"/>
                    <a:pt x="3722210" y="0"/>
                    <a:pt x="2774733" y="4237"/>
                  </a:cubicBezTo>
                  <a:close/>
                </a:path>
              </a:pathLst>
            </a:custGeom>
            <a:blipFill>
              <a:blip r:embed="rId23">
                <a:alphaModFix amt="98000"/>
              </a:blip>
              <a:stretch>
                <a:fillRect l="-45289" r="-45289"/>
              </a:stretch>
            </a:blipFill>
          </p:spPr>
        </p:sp>
      </p:grpSp>
      <p:pic>
        <p:nvPicPr>
          <p:cNvPr id="36" name="Picture 36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3099071" y="4040391"/>
            <a:ext cx="397179" cy="93454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2416388" y="4030866"/>
            <a:ext cx="397179" cy="93454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236472" y="5358222"/>
            <a:ext cx="617974" cy="580896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449250" y="4798206"/>
            <a:ext cx="617974" cy="580896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6345965" y="4201590"/>
            <a:ext cx="1929285" cy="1639892"/>
          </a:xfrm>
          <a:prstGeom prst="rect">
            <a:avLst/>
          </a:prstGeom>
        </p:spPr>
      </p:pic>
      <p:sp>
        <p:nvSpPr>
          <p:cNvPr id="41" name="Freeform 41"/>
          <p:cNvSpPr/>
          <p:nvPr/>
        </p:nvSpPr>
        <p:spPr>
          <a:xfrm>
            <a:off x="5481262" y="5299168"/>
            <a:ext cx="557650" cy="542315"/>
          </a:xfrm>
          <a:custGeom>
            <a:avLst/>
            <a:gdLst/>
            <a:ahLst/>
            <a:cxnLst/>
            <a:rect l="l" t="t" r="r" b="b"/>
            <a:pathLst>
              <a:path w="557650" h="542315">
                <a:moveTo>
                  <a:pt x="0" y="0"/>
                </a:moveTo>
                <a:lnTo>
                  <a:pt x="557650" y="0"/>
                </a:lnTo>
                <a:lnTo>
                  <a:pt x="557650" y="542315"/>
                </a:lnTo>
                <a:lnTo>
                  <a:pt x="0" y="54231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4485704" y="5811346"/>
            <a:ext cx="1093357" cy="649181"/>
          </a:xfrm>
          <a:custGeom>
            <a:avLst/>
            <a:gdLst/>
            <a:ahLst/>
            <a:cxnLst/>
            <a:rect l="l" t="t" r="r" b="b"/>
            <a:pathLst>
              <a:path w="1093357" h="649181">
                <a:moveTo>
                  <a:pt x="0" y="0"/>
                </a:moveTo>
                <a:lnTo>
                  <a:pt x="1093358" y="0"/>
                </a:lnTo>
                <a:lnTo>
                  <a:pt x="1093358" y="649181"/>
                </a:lnTo>
                <a:lnTo>
                  <a:pt x="0" y="64918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pic>
        <p:nvPicPr>
          <p:cNvPr id="43" name="Picture 43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>
          <a:xfrm>
            <a:off x="3750650" y="4743053"/>
            <a:ext cx="933626" cy="905617"/>
          </a:xfrm>
          <a:prstGeom prst="rect">
            <a:avLst/>
          </a:prstGeom>
        </p:spPr>
      </p:pic>
      <p:sp>
        <p:nvSpPr>
          <p:cNvPr id="44" name="Freeform 44"/>
          <p:cNvSpPr/>
          <p:nvPr/>
        </p:nvSpPr>
        <p:spPr>
          <a:xfrm>
            <a:off x="455431" y="2997856"/>
            <a:ext cx="4216206" cy="4162545"/>
          </a:xfrm>
          <a:custGeom>
            <a:avLst/>
            <a:gdLst/>
            <a:ahLst/>
            <a:cxnLst/>
            <a:rect l="l" t="t" r="r" b="b"/>
            <a:pathLst>
              <a:path w="4216206" h="4162545">
                <a:moveTo>
                  <a:pt x="0" y="0"/>
                </a:moveTo>
                <a:lnTo>
                  <a:pt x="4216206" y="0"/>
                </a:lnTo>
                <a:lnTo>
                  <a:pt x="4216206" y="4162546"/>
                </a:lnTo>
                <a:lnTo>
                  <a:pt x="0" y="4162546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alphaModFix amt="69000"/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 rot="-8012606">
            <a:off x="5171566" y="3007381"/>
            <a:ext cx="4216206" cy="4162545"/>
          </a:xfrm>
          <a:custGeom>
            <a:avLst/>
            <a:gdLst/>
            <a:ahLst/>
            <a:cxnLst/>
            <a:rect l="l" t="t" r="r" b="b"/>
            <a:pathLst>
              <a:path w="4216206" h="4162545">
                <a:moveTo>
                  <a:pt x="0" y="0"/>
                </a:moveTo>
                <a:lnTo>
                  <a:pt x="4216207" y="0"/>
                </a:lnTo>
                <a:lnTo>
                  <a:pt x="4216207" y="4162546"/>
                </a:lnTo>
                <a:lnTo>
                  <a:pt x="0" y="4162546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alphaModFix amt="64000"/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cmd cmd="playFrom(0.0)">
              <p:cBhvr>
                <p:cTn id="76"/>
                <p:tgtEl>
                  <p:sldTgt/>
                </p:tgtEl>
              </p:cBhvr>
            </p:cmd>
          </p:childTnLst>
        </p:cTn>
      </p:par>
    </p:tnLst>
    <p:bldLst>
      <p:bldP spid="21" grpId="0"/>
      <p:bldP spid="22" grpId="0"/>
      <p:bldP spid="28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RURURBANO XI CIOT 2023.pptx (1)">
            <a:hlinkClick r:id="" action="ppaction://media"/>
            <a:extLst>
              <a:ext uri="{FF2B5EF4-FFF2-40B4-BE49-F238E27FC236}">
                <a16:creationId xmlns:a16="http://schemas.microsoft.com/office/drawing/2014/main" id="{B8C8F980-FEA8-4173-97B9-AC982741FB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6268185" y="1275544"/>
            <a:ext cx="2104828" cy="2112750"/>
          </a:xfrm>
          <a:custGeom>
            <a:avLst/>
            <a:gdLst/>
            <a:ahLst/>
            <a:cxnLst/>
            <a:rect l="l" t="t" r="r" b="b"/>
            <a:pathLst>
              <a:path w="2104828" h="2112750">
                <a:moveTo>
                  <a:pt x="0" y="0"/>
                </a:moveTo>
                <a:lnTo>
                  <a:pt x="2104828" y="0"/>
                </a:lnTo>
                <a:lnTo>
                  <a:pt x="2104828" y="2112750"/>
                </a:lnTo>
                <a:lnTo>
                  <a:pt x="0" y="21127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4313409">
            <a:off x="6216669" y="1275544"/>
            <a:ext cx="2209828" cy="215458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88030" y="3543300"/>
            <a:ext cx="8736821" cy="159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3"/>
              </a:lnSpc>
            </a:pPr>
            <a:r>
              <a:rPr lang="en-US" sz="2759" dirty="0">
                <a:solidFill>
                  <a:srgbClr val="324F2C"/>
                </a:solidFill>
                <a:latin typeface="Calibri (MS) Bold"/>
              </a:rPr>
              <a:t>PRESENTAN</a:t>
            </a:r>
            <a:r>
              <a:rPr lang="en-US" sz="2759" dirty="0">
                <a:solidFill>
                  <a:srgbClr val="000000"/>
                </a:solidFill>
                <a:latin typeface="Calibri (MS) Bold"/>
              </a:rPr>
              <a:t>:</a:t>
            </a:r>
          </a:p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35482D"/>
                </a:solidFill>
                <a:latin typeface="Calibri (MS) Bold"/>
              </a:rPr>
              <a:t>El amor </a:t>
            </a:r>
            <a:r>
              <a:rPr lang="en-US" sz="3000" dirty="0" err="1">
                <a:solidFill>
                  <a:srgbClr val="35482D"/>
                </a:solidFill>
                <a:latin typeface="Calibri (MS) Bold"/>
              </a:rPr>
              <a:t>apasionado</a:t>
            </a:r>
            <a:r>
              <a:rPr lang="en-US" sz="3000" dirty="0">
                <a:solidFill>
                  <a:srgbClr val="35482D"/>
                </a:solidFill>
                <a:latin typeface="Calibri (MS) Bold"/>
              </a:rPr>
              <a:t> de la </a:t>
            </a:r>
            <a:r>
              <a:rPr lang="en-US" sz="3000" dirty="0" err="1">
                <a:solidFill>
                  <a:srgbClr val="35482D"/>
                </a:solidFill>
                <a:latin typeface="Calibri (MS) Bold"/>
              </a:rPr>
              <a:t>vida</a:t>
            </a:r>
            <a:r>
              <a:rPr lang="en-US" sz="3000" dirty="0">
                <a:solidFill>
                  <a:srgbClr val="35482D"/>
                </a:solidFill>
                <a:latin typeface="Calibri (MS) Bold"/>
              </a:rPr>
              <a:t> a </a:t>
            </a:r>
            <a:r>
              <a:rPr lang="en-US" sz="3000" dirty="0" err="1">
                <a:solidFill>
                  <a:srgbClr val="35482D"/>
                </a:solidFill>
                <a:latin typeface="Calibri (MS) Bold"/>
              </a:rPr>
              <a:t>todo</a:t>
            </a:r>
            <a:r>
              <a:rPr lang="en-US" sz="3000" dirty="0">
                <a:solidFill>
                  <a:srgbClr val="35482D"/>
                </a:solidFill>
                <a:latin typeface="Calibri (MS) Bold"/>
              </a:rPr>
              <a:t> lo que </a:t>
            </a:r>
            <a:r>
              <a:rPr lang="en-US" sz="3000" dirty="0" err="1">
                <a:solidFill>
                  <a:srgbClr val="35482D"/>
                </a:solidFill>
                <a:latin typeface="Calibri (MS) Bold"/>
              </a:rPr>
              <a:t>está</a:t>
            </a:r>
            <a:r>
              <a:rPr lang="en-US" sz="3000" dirty="0">
                <a:solidFill>
                  <a:srgbClr val="35482D"/>
                </a:solidFill>
                <a:latin typeface="Calibri (MS) Bold"/>
              </a:rPr>
              <a:t> vivo.  La </a:t>
            </a:r>
            <a:r>
              <a:rPr lang="en-US" sz="3000" dirty="0" err="1">
                <a:solidFill>
                  <a:srgbClr val="35482D"/>
                </a:solidFill>
                <a:latin typeface="Calibri (MS) Bold"/>
              </a:rPr>
              <a:t>naturaleza</a:t>
            </a:r>
            <a:r>
              <a:rPr lang="en-US" sz="3000" dirty="0">
                <a:solidFill>
                  <a:srgbClr val="35482D"/>
                </a:solidFill>
                <a:latin typeface="Calibri (MS) Bold"/>
              </a:rPr>
              <a:t> como </a:t>
            </a:r>
            <a:r>
              <a:rPr lang="en-US" sz="3000" dirty="0" err="1">
                <a:solidFill>
                  <a:srgbClr val="35482D"/>
                </a:solidFill>
                <a:latin typeface="Calibri (MS) Bold"/>
              </a:rPr>
              <a:t>modelo</a:t>
            </a:r>
            <a:r>
              <a:rPr lang="en-US" sz="3000" dirty="0">
                <a:solidFill>
                  <a:srgbClr val="35482D"/>
                </a:solidFill>
                <a:latin typeface="Calibri (MS) Bold"/>
              </a:rPr>
              <a:t>.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94823"/>
            <a:ext cx="9753600" cy="640588"/>
          </a:xfrm>
          <a:custGeom>
            <a:avLst/>
            <a:gdLst/>
            <a:ahLst/>
            <a:cxnLst/>
            <a:rect l="l" t="t" r="r" b="b"/>
            <a:pathLst>
              <a:path w="9753600" h="640588">
                <a:moveTo>
                  <a:pt x="0" y="0"/>
                </a:moveTo>
                <a:lnTo>
                  <a:pt x="9753600" y="0"/>
                </a:lnTo>
                <a:lnTo>
                  <a:pt x="9753600" y="640588"/>
                </a:lnTo>
                <a:lnTo>
                  <a:pt x="0" y="6405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1937" y="174681"/>
            <a:ext cx="1149462" cy="385196"/>
          </a:xfrm>
          <a:custGeom>
            <a:avLst/>
            <a:gdLst/>
            <a:ahLst/>
            <a:cxnLst/>
            <a:rect l="l" t="t" r="r" b="b"/>
            <a:pathLst>
              <a:path w="1149462" h="385196">
                <a:moveTo>
                  <a:pt x="0" y="0"/>
                </a:moveTo>
                <a:lnTo>
                  <a:pt x="1149462" y="0"/>
                </a:lnTo>
                <a:lnTo>
                  <a:pt x="1149462" y="385196"/>
                </a:lnTo>
                <a:lnTo>
                  <a:pt x="0" y="3851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47972" y="219426"/>
            <a:ext cx="2197679" cy="805515"/>
          </a:xfrm>
          <a:custGeom>
            <a:avLst/>
            <a:gdLst/>
            <a:ahLst/>
            <a:cxnLst/>
            <a:rect l="l" t="t" r="r" b="b"/>
            <a:pathLst>
              <a:path w="2197679" h="805515">
                <a:moveTo>
                  <a:pt x="0" y="0"/>
                </a:moveTo>
                <a:lnTo>
                  <a:pt x="2197679" y="0"/>
                </a:lnTo>
                <a:lnTo>
                  <a:pt x="2197679" y="805515"/>
                </a:lnTo>
                <a:lnTo>
                  <a:pt x="0" y="80551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067225" y="148509"/>
            <a:ext cx="2490551" cy="411368"/>
          </a:xfrm>
          <a:custGeom>
            <a:avLst/>
            <a:gdLst/>
            <a:ahLst/>
            <a:cxnLst/>
            <a:rect l="l" t="t" r="r" b="b"/>
            <a:pathLst>
              <a:path w="2490551" h="411368">
                <a:moveTo>
                  <a:pt x="0" y="0"/>
                </a:moveTo>
                <a:lnTo>
                  <a:pt x="2490551" y="0"/>
                </a:lnTo>
                <a:lnTo>
                  <a:pt x="2490551" y="411368"/>
                </a:lnTo>
                <a:lnTo>
                  <a:pt x="0" y="4113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03335" y="1275544"/>
            <a:ext cx="2104828" cy="2112750"/>
          </a:xfrm>
          <a:custGeom>
            <a:avLst/>
            <a:gdLst/>
            <a:ahLst/>
            <a:cxnLst/>
            <a:rect l="l" t="t" r="r" b="b"/>
            <a:pathLst>
              <a:path w="2104828" h="2112750">
                <a:moveTo>
                  <a:pt x="0" y="0"/>
                </a:moveTo>
                <a:lnTo>
                  <a:pt x="2104828" y="0"/>
                </a:lnTo>
                <a:lnTo>
                  <a:pt x="2104828" y="2112750"/>
                </a:lnTo>
                <a:lnTo>
                  <a:pt x="0" y="21127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6007373">
            <a:off x="1450835" y="1285069"/>
            <a:ext cx="2209828" cy="2154583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3966291" y="2017576"/>
            <a:ext cx="1832094" cy="1291626"/>
          </a:xfrm>
          <a:custGeom>
            <a:avLst/>
            <a:gdLst/>
            <a:ahLst/>
            <a:cxnLst/>
            <a:rect l="l" t="t" r="r" b="b"/>
            <a:pathLst>
              <a:path w="1832094" h="1291626">
                <a:moveTo>
                  <a:pt x="0" y="0"/>
                </a:moveTo>
                <a:lnTo>
                  <a:pt x="1832094" y="0"/>
                </a:lnTo>
                <a:lnTo>
                  <a:pt x="1832094" y="1291626"/>
                </a:lnTo>
                <a:lnTo>
                  <a:pt x="0" y="12916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472504" y="1771849"/>
            <a:ext cx="1696190" cy="862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alibri (MS) Bold"/>
              </a:rPr>
              <a:t>LA BIOMÍMESIS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93963" y="1781374"/>
            <a:ext cx="1447373" cy="882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dirty="0">
                <a:solidFill>
                  <a:srgbClr val="000000"/>
                </a:solidFill>
                <a:latin typeface="Calibri (MS) Bold"/>
              </a:rPr>
              <a:t>LA BIOFILIA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00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cmd cmd="playFrom(0.0)">
              <p:cBhvr>
                <p:cTn id="24"/>
                <p:tgtEl>
                  <p:sldTgt/>
                </p:tgtEl>
              </p:cBhvr>
            </p:cmd>
            <p:video>
              <p:cMediaNode vol="80000" mute="1">
                <p:cTn id="25" fill="hold" display="0">
                  <p:stCondLst>
                    <p:cond delay="indefinite"/>
                  </p:stCondLst>
                </p:cTn>
                <p:tgtEl>
                  <p:spTgt spid="53"/>
                </p:tgtEl>
              </p:cMediaNode>
            </p:video>
          </p:childTnLst>
        </p:cTn>
      </p:par>
    </p:tnLst>
    <p:bldLst>
      <p:bldP spid="4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946</Words>
  <Application>Microsoft Office PowerPoint</Application>
  <PresentationFormat>Personalizado</PresentationFormat>
  <Paragraphs>270</Paragraphs>
  <Slides>22</Slides>
  <Notes>3</Notes>
  <HiddenSlides>0</HiddenSlides>
  <MMClips>1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3" baseType="lpstr">
      <vt:lpstr>Calibri (MS) Bold</vt:lpstr>
      <vt:lpstr>Calibri (MS)</vt:lpstr>
      <vt:lpstr>Arimo Bold</vt:lpstr>
      <vt:lpstr>Open Sans Extra Bold</vt:lpstr>
      <vt:lpstr>Glacial Indifference Bold</vt:lpstr>
      <vt:lpstr>Arial</vt:lpstr>
      <vt:lpstr>Calibri</vt:lpstr>
      <vt:lpstr>Glacial Indifference</vt:lpstr>
      <vt:lpstr>Calibri (MS) Bold Italics</vt:lpstr>
      <vt:lpstr>Abril Fatface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RURURBANO XI CIOT 2023.pptx</dc:title>
  <cp:lastModifiedBy>claudia</cp:lastModifiedBy>
  <cp:revision>34</cp:revision>
  <dcterms:created xsi:type="dcterms:W3CDTF">2006-08-16T00:00:00Z</dcterms:created>
  <dcterms:modified xsi:type="dcterms:W3CDTF">2023-10-22T22:46:13Z</dcterms:modified>
  <dc:identifier>DAFw2Xl8ME8</dc:identifier>
</cp:coreProperties>
</file>